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57" r:id="rId4"/>
    <p:sldId id="259" r:id="rId5"/>
    <p:sldId id="285" r:id="rId6"/>
    <p:sldId id="290" r:id="rId7"/>
    <p:sldId id="291" r:id="rId8"/>
    <p:sldId id="284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6" r:id="rId20"/>
    <p:sldId id="289" r:id="rId21"/>
    <p:sldId id="260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89" d="100"/>
          <a:sy n="89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B0C882-AF4B-CA4E-A88C-85C17F8760C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A Logo blue caro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399" y="3360420"/>
            <a:ext cx="3505202" cy="18973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white-ghost 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6097892"/>
            <a:ext cx="1905000" cy="76010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81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Page</a:t>
            </a:r>
            <a:r>
              <a:rPr lang="en-US" i="1" baseline="0" dirty="0" smtClean="0">
                <a:solidFill>
                  <a:schemeClr val="bg1"/>
                </a:solidFill>
              </a:rPr>
              <a:t> </a:t>
            </a:r>
            <a:fld id="{CE4BA6B8-85D8-4D96-A1DC-EEBEFB8F16A5}" type="slidenum">
              <a:rPr lang="en-US" i="1" smtClean="0">
                <a:solidFill>
                  <a:schemeClr val="bg1"/>
                </a:solidFill>
              </a:rPr>
              <a:pPr/>
              <a:t>‹#›</a:t>
            </a:fld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A Logo blue caro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399" y="3360420"/>
            <a:ext cx="3505202" cy="18973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05278"/>
            <a:ext cx="3048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bwalsh@scaany.org" TargetMode="External"/><Relationship Id="rId3" Type="http://schemas.openxmlformats.org/officeDocument/2006/relationships/hyperlink" Target="http://www.scaany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cf.georgetown.edu/" TargetMode="External"/><Relationship Id="rId4" Type="http://schemas.openxmlformats.org/officeDocument/2006/relationships/hyperlink" Target="http://www.theccfblog.org/" TargetMode="External"/><Relationship Id="rId5" Type="http://schemas.openxmlformats.org/officeDocument/2006/relationships/hyperlink" Target="http://ccf.georgetown.edu/all/aca-foster-care-youth-covered-transition-adulthood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ACA’s Provision of Medicaid for Foster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91000"/>
            <a:ext cx="3733800" cy="2514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State Partner Webinar</a:t>
            </a:r>
          </a:p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May 14, 2014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Schuyler Center for Analysis and Advocacy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prstClr val="black"/>
                </a:solidFill>
                <a:ea typeface="ＭＳ Ｐゴシック"/>
                <a:cs typeface="Arial" pitchFamily="34" charset="0"/>
              </a:rPr>
              <a:t>Statewide human services policy and advocacy organization in New York with a focus on children and families.</a:t>
            </a:r>
          </a:p>
          <a:p>
            <a:pPr marL="396875" lvl="1">
              <a:buClr>
                <a:schemeClr val="tx2"/>
              </a:buClr>
              <a:defRPr/>
            </a:pPr>
            <a:endParaRPr lang="en-US" sz="1400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prstClr val="black"/>
                </a:solidFill>
                <a:ea typeface="ＭＳ Ｐゴシック"/>
                <a:cs typeface="Arial" pitchFamily="34" charset="0"/>
              </a:rPr>
              <a:t>Areas include: health, mental health, early care and education and child welfare.</a:t>
            </a:r>
          </a:p>
          <a:p>
            <a:pPr marL="396875" lvl="1">
              <a:buClr>
                <a:schemeClr val="tx2"/>
              </a:buClr>
              <a:defRPr/>
            </a:pPr>
            <a:endParaRPr lang="en-US" sz="1400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prstClr val="black"/>
                </a:solidFill>
                <a:ea typeface="ＭＳ Ｐゴシック"/>
                <a:cs typeface="Arial" pitchFamily="34" charset="0"/>
              </a:rPr>
              <a:t>Work to build bridges across systems to improve outcomes for children and families.</a:t>
            </a:r>
          </a:p>
          <a:p>
            <a:pPr marL="396875" lvl="1">
              <a:buClr>
                <a:schemeClr val="tx2"/>
              </a:buClr>
              <a:defRPr/>
            </a:pPr>
            <a:endParaRPr lang="en-US" sz="1400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err="1" smtClean="0">
                <a:solidFill>
                  <a:prstClr val="black"/>
                </a:solidFill>
                <a:ea typeface="ＭＳ Ｐゴシック"/>
                <a:cs typeface="Arial" pitchFamily="34" charset="0"/>
              </a:rPr>
              <a:t>KidsWell</a:t>
            </a:r>
            <a:r>
              <a:rPr lang="en-US" kern="0" dirty="0" smtClean="0">
                <a:solidFill>
                  <a:prstClr val="black"/>
                </a:solidFill>
                <a:ea typeface="ＭＳ Ｐゴシック"/>
                <a:cs typeface="Arial" pitchFamily="34" charset="0"/>
              </a:rPr>
              <a:t> partner and funding from the Robert Sterling Clark Foundation.</a:t>
            </a:r>
          </a:p>
          <a:p>
            <a:pPr marL="396875" lvl="1">
              <a:buClr>
                <a:schemeClr val="tx2"/>
              </a:buClr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to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7924800" cy="4601260"/>
          </a:xfrm>
        </p:spPr>
        <p:txBody>
          <a:bodyPr/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800" dirty="0" smtClean="0"/>
              <a:t>Submitted comments with recommendations on the proposed regulations to HHS.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800" dirty="0" smtClean="0"/>
              <a:t>Sent recommendations to the NYS Department of Health and the Office of Children and Family Services.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Engaged in conversations on policy options with NYS Agencies.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to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11552"/>
            <a:ext cx="8001000" cy="4216539"/>
          </a:xfrm>
        </p:spPr>
        <p:txBody>
          <a:bodyPr/>
          <a:lstStyle/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Developed and distributed an informational sheet.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dirty="0" smtClean="0"/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Engaged and educated fellow advocates working on ACA implementation.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ea typeface="ＭＳ Ｐゴシック"/>
                <a:cs typeface="Arial" pitchFamily="34" charset="0"/>
              </a:rPr>
              <a:t>Community Service Society and Children’s Defense Fund NY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ea typeface="ＭＳ Ｐゴシック"/>
                <a:cs typeface="Arial" pitchFamily="34" charset="0"/>
              </a:rPr>
              <a:t>Healthcare for All New York (HCFANY) and Medicaid Matters NY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ea typeface="ＭＳ Ｐゴシック"/>
                <a:cs typeface="Arial" pitchFamily="34" charset="0"/>
              </a:rPr>
              <a:t>Presented at meetings and events.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Developing Partners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7343549"/>
          </a:xfrm>
        </p:spPr>
        <p:txBody>
          <a:bodyPr/>
          <a:lstStyle/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ea typeface="ＭＳ Ｐゴシック"/>
                <a:cs typeface="Arial" pitchFamily="34" charset="0"/>
              </a:rPr>
              <a:t>Established diverse stakeholder workgroup with </a:t>
            </a: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partners from: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Health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Mental Health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Child Welfare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solidFill>
                <a:srgbClr val="17375E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Purpose of workgroup.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Develop and distribute information to stakeholders.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Explain why the provision is important to youth.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Provide implementation recommendations.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ea typeface="ＭＳ Ｐゴシック"/>
              <a:cs typeface="Arial" pitchFamily="34" charset="0"/>
            </a:endParaRPr>
          </a:p>
          <a:p>
            <a:pPr marL="741363" lvl="2">
              <a:buFont typeface="Wingdings" pitchFamily="2" charset="2"/>
              <a:buChar char="q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741363" lvl="2">
              <a:buFont typeface="Arial" pitchFamily="34" charset="0"/>
              <a:buChar char="•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None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None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None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Outreach ─ Community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382000" cy="4708981"/>
          </a:xfrm>
        </p:spPr>
        <p:txBody>
          <a:bodyPr/>
          <a:lstStyle/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Communication Vehicles.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Newsletter articles and flyers</a:t>
            </a:r>
          </a:p>
          <a:p>
            <a:pPr marL="1087438" lvl="3">
              <a:spcAft>
                <a:spcPts val="1200"/>
              </a:spcAft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Webinars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Topics.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Raising awareness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Updates on implementation</a:t>
            </a:r>
          </a:p>
          <a:p>
            <a:pPr marL="1087438" lvl="3">
              <a:spcAft>
                <a:spcPts val="1200"/>
              </a:spcAft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Enrollment opportunities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Other ideas.</a:t>
            </a:r>
          </a:p>
          <a:p>
            <a:pPr marL="1087438" lvl="3">
              <a:spcAft>
                <a:spcPts val="1200"/>
              </a:spcAft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Conferences and training opportunities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Outreach schedule for rollout May – December.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Outreach </a:t>
            </a:r>
            <a:r>
              <a:rPr lang="en-US" sz="4000" dirty="0"/>
              <a:t>─ </a:t>
            </a:r>
            <a:r>
              <a:rPr lang="en-US" sz="4000" dirty="0" smtClean="0"/>
              <a:t>Youth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6780318"/>
          </a:xfrm>
        </p:spPr>
        <p:txBody>
          <a:bodyPr/>
          <a:lstStyle/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Youth in Progress (YIP).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NYS Office of Children and Family Services.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Organization of youth in care who work to improve the foster care system in New York.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Variety of training and conference activities.</a:t>
            </a:r>
          </a:p>
          <a:p>
            <a:pPr marL="741363" lvl="2">
              <a:buFont typeface="Wingdings" pitchFamily="2" charset="2"/>
              <a:buChar char="q"/>
              <a:defRPr/>
            </a:pPr>
            <a:endParaRPr lang="en-US" sz="1400" kern="0" dirty="0" smtClean="0">
              <a:solidFill>
                <a:srgbClr val="17375E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Website, </a:t>
            </a:r>
            <a:r>
              <a:rPr lang="en-US" kern="0" dirty="0" err="1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Facebook</a:t>
            </a: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 page, informational series. 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solidFill>
                <a:srgbClr val="17375E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Other ideas.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Videos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Palm cards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solidFill>
                <a:srgbClr val="17375E"/>
              </a:solidFill>
              <a:ea typeface="ＭＳ Ｐゴシック"/>
              <a:cs typeface="Arial" pitchFamily="34" charset="0"/>
            </a:endParaRP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Next Steps – Working with the youth to develop ideas.</a:t>
            </a:r>
          </a:p>
          <a:p>
            <a:pPr marL="396875" lvl="1"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US" sz="1400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None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Font typeface="Wingdings" pitchFamily="2" charset="2"/>
              <a:buChar char="q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  <a:p>
            <a:pPr marL="396875" lvl="1">
              <a:buFont typeface="Wingdings" pitchFamily="2" charset="2"/>
              <a:buChar char="q"/>
              <a:defRPr/>
            </a:pPr>
            <a:endParaRPr lang="en-US" kern="0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6180153"/>
          </a:xfrm>
        </p:spPr>
        <p:txBody>
          <a:bodyPr/>
          <a:lstStyle/>
          <a:p>
            <a:pPr>
              <a:spcAft>
                <a:spcPts val="2400"/>
              </a:spcAft>
              <a:buFont typeface="Wingdings" pitchFamily="2" charset="2"/>
              <a:buChar char="q"/>
            </a:pPr>
            <a:r>
              <a:rPr lang="en-US" sz="2800" dirty="0" smtClean="0"/>
              <a:t>Continue to provide recommendations on policy and implementation issues.</a:t>
            </a:r>
          </a:p>
          <a:p>
            <a:pPr>
              <a:spcAft>
                <a:spcPts val="2400"/>
              </a:spcAft>
              <a:buFont typeface="Wingdings" pitchFamily="2" charset="2"/>
              <a:buChar char="q"/>
            </a:pPr>
            <a:r>
              <a:rPr lang="en-US" sz="2800" dirty="0" smtClean="0"/>
              <a:t>Engage new partners.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Explore other vehicles for outreach to both community partners and youth.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More social media?</a:t>
            </a:r>
          </a:p>
          <a:p>
            <a:pPr marL="1087438" lvl="3">
              <a:buClr>
                <a:schemeClr val="tx2"/>
              </a:buClr>
              <a:buSzPct val="93000"/>
              <a:buFont typeface="Wingdings" pitchFamily="2" charset="2"/>
              <a:buChar char=""/>
              <a:defRPr/>
            </a:pPr>
            <a:r>
              <a:rPr lang="en-US" kern="0" dirty="0" smtClean="0">
                <a:solidFill>
                  <a:srgbClr val="17375E"/>
                </a:solidFill>
                <a:ea typeface="ＭＳ Ｐゴシック"/>
                <a:cs typeface="Arial" pitchFamily="34" charset="0"/>
              </a:rPr>
              <a:t>Messages that resonate?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056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Contact information: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Bridget Walsh</a:t>
            </a:r>
          </a:p>
          <a:p>
            <a:pPr algn="ctr"/>
            <a:r>
              <a:rPr lang="en-US" sz="2400" dirty="0" smtClean="0"/>
              <a:t>518-463-1896, ext. 129</a:t>
            </a:r>
          </a:p>
          <a:p>
            <a:pPr algn="ctr"/>
            <a:r>
              <a:rPr lang="en-US" sz="2400" dirty="0" smtClean="0">
                <a:hlinkClick r:id="rId2"/>
              </a:rPr>
              <a:t>bwalsh@scaany.org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www.scaany.org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590800"/>
            <a:ext cx="3733800" cy="3733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on effective outreach </a:t>
            </a:r>
            <a:r>
              <a:rPr lang="en-US" dirty="0"/>
              <a:t>and </a:t>
            </a:r>
            <a:r>
              <a:rPr lang="en-US" dirty="0" smtClean="0"/>
              <a:t>implementation and engaging </a:t>
            </a:r>
            <a:r>
              <a:rPr lang="en-US" dirty="0"/>
              <a:t>state and community </a:t>
            </a:r>
            <a:r>
              <a:rPr lang="en-US" dirty="0" smtClean="0"/>
              <a:t>partners?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7375E"/>
                </a:solidFill>
              </a:rPr>
              <a:t>Our Guest Presenters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2590800" cy="1981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Brooke Lehman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0" dirty="0" smtClean="0"/>
              <a:t>Principal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0" dirty="0" err="1" smtClean="0"/>
              <a:t>Childworks</a:t>
            </a:r>
            <a:endParaRPr lang="en-US" sz="2000" b="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9" y="3225937"/>
            <a:ext cx="1804381" cy="2336663"/>
          </a:xfrm>
        </p:spPr>
      </p:pic>
      <p:sp>
        <p:nvSpPr>
          <p:cNvPr id="22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24600" y="1219200"/>
            <a:ext cx="2590800" cy="1828800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i="1" dirty="0" smtClean="0">
                <a:solidFill>
                  <a:srgbClr val="948A54"/>
                </a:solidFill>
              </a:rPr>
              <a:t>Leigh Cobb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0" dirty="0" smtClean="0"/>
              <a:t>Senior Health Policy Director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 smtClean="0"/>
              <a:t>Maryland Advocates for Children and Youth</a:t>
            </a:r>
            <a:endParaRPr lang="en-US" b="0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idx="4294967295"/>
          </p:nvPr>
        </p:nvSpPr>
        <p:spPr>
          <a:xfrm>
            <a:off x="3124200" y="1447800"/>
            <a:ext cx="2819400" cy="17526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rgbClr val="948A54"/>
                </a:solidFill>
              </a:rPr>
              <a:t>Bridget Walsh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b="0" dirty="0" smtClean="0">
                <a:solidFill>
                  <a:srgbClr val="17375E"/>
                </a:solidFill>
              </a:rPr>
              <a:t>Senior Policy Associate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b="0" dirty="0"/>
              <a:t>Schuyler Center for Analysis and </a:t>
            </a:r>
            <a:r>
              <a:rPr lang="en-US" sz="2200" b="0" dirty="0" smtClean="0"/>
              <a:t>Advocacy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200" b="0" dirty="0" smtClean="0"/>
              <a:t>New York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3352800"/>
            <a:ext cx="1840475" cy="21336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695700" y="36195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A2D79C-CD48-4D19-A731-CDEDB40B86D9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Policy Decision:</a:t>
            </a:r>
            <a:br>
              <a:rPr lang="en-US" dirty="0" smtClean="0"/>
            </a:br>
            <a:r>
              <a:rPr lang="en-US" sz="4000" b="1" i="1" dirty="0" smtClean="0"/>
              <a:t>Cover Foster Youth from Other States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514600"/>
            <a:ext cx="8153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17375E"/>
                </a:solidFill>
              </a:rPr>
              <a:t>How that conversation went in Maryland</a:t>
            </a:r>
            <a:r>
              <a:rPr lang="en-US" sz="3600" dirty="0">
                <a:solidFill>
                  <a:srgbClr val="17375E"/>
                </a:solidFill>
              </a:rPr>
              <a:t/>
            </a:r>
            <a:br>
              <a:rPr lang="en-US" sz="3600" dirty="0">
                <a:solidFill>
                  <a:srgbClr val="17375E"/>
                </a:solidFill>
              </a:rPr>
            </a:br>
            <a:r>
              <a:rPr lang="en-US" sz="4000" b="1" i="1" dirty="0" smtClean="0">
                <a:solidFill>
                  <a:srgbClr val="17375E"/>
                </a:solidFill>
              </a:rPr>
              <a:t>Leigh Cobb</a:t>
            </a:r>
            <a:endParaRPr lang="en-US" sz="4000" dirty="0">
              <a:solidFill>
                <a:srgbClr val="17375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3810000"/>
            <a:ext cx="18404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8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Other Policy Options &amp; Implications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Automated verification of eligibility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Presumptive </a:t>
            </a:r>
            <a:r>
              <a:rPr lang="en-US" dirty="0"/>
              <a:t>e</a:t>
            </a:r>
            <a:r>
              <a:rPr lang="en-US" dirty="0" smtClean="0"/>
              <a:t>ligibility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Retention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only confirm residency for renewal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Ensure consideration for ongoing coverage on 26</a:t>
            </a:r>
            <a:r>
              <a:rPr lang="en-US" baseline="30000" dirty="0" smtClean="0"/>
              <a:t>th</a:t>
            </a:r>
            <a:r>
              <a:rPr lang="en-US" dirty="0" smtClean="0"/>
              <a:t> birthday </a:t>
            </a:r>
          </a:p>
          <a:p>
            <a:r>
              <a:rPr lang="en-US" dirty="0"/>
              <a:t>Watch for waivers of EPSDT for 19-20 </a:t>
            </a:r>
            <a:r>
              <a:rPr lang="en-US" dirty="0" err="1"/>
              <a:t>yr</a:t>
            </a:r>
            <a:r>
              <a:rPr lang="en-US" dirty="0"/>
              <a:t> olds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05278"/>
            <a:ext cx="533400" cy="365125"/>
          </a:xfrm>
        </p:spPr>
        <p:txBody>
          <a:bodyPr/>
          <a:lstStyle/>
          <a:p>
            <a:fld id="{ADA2D79C-CD48-4D19-A731-CDEDB40B86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7400"/>
            <a:ext cx="3745139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838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17375E"/>
                </a:solidFill>
              </a:rPr>
              <a:t>Final Questions and Wrap-Up</a:t>
            </a:r>
            <a:endParaRPr lang="en-US" sz="40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17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000" dirty="0" smtClean="0">
                <a:latin typeface="+mn-lt"/>
                <a:ea typeface="+mj-ea"/>
              </a:rPr>
              <a:t>Georgetown Health Policy Institute</a:t>
            </a:r>
            <a:br>
              <a:rPr lang="en-US" sz="4000" dirty="0" smtClean="0">
                <a:latin typeface="+mn-lt"/>
                <a:ea typeface="+mj-ea"/>
              </a:rPr>
            </a:br>
            <a:r>
              <a:rPr lang="en-US" sz="4000" dirty="0" smtClean="0">
                <a:latin typeface="+mn-lt"/>
                <a:ea typeface="+mj-ea"/>
              </a:rPr>
              <a:t>Center for Children and Families</a:t>
            </a:r>
            <a:endParaRPr lang="en-US" sz="4000" dirty="0"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2400" dirty="0" smtClean="0">
                <a:latin typeface="+mn-lt"/>
                <a:ea typeface="+mn-ea"/>
              </a:rPr>
              <a:t>Tricia Brooks</a:t>
            </a:r>
            <a:endParaRPr lang="en-US" sz="2400" dirty="0">
              <a:latin typeface="+mn-lt"/>
              <a:ea typeface="+mn-ea"/>
            </a:endParaRPr>
          </a:p>
          <a:p>
            <a:pPr marL="457200" lvl="1" indent="0">
              <a:spcBef>
                <a:spcPts val="300"/>
              </a:spcBef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000" dirty="0" smtClean="0">
                <a:latin typeface="+mn-lt"/>
                <a:ea typeface="+mn-ea"/>
              </a:rPr>
              <a:t>Research </a:t>
            </a:r>
            <a:r>
              <a:rPr lang="en-US" sz="2000" dirty="0"/>
              <a:t>Assistant Professor </a:t>
            </a:r>
            <a:r>
              <a:rPr lang="en-US" sz="2000" dirty="0" smtClean="0">
                <a:latin typeface="+mn-lt"/>
                <a:ea typeface="+mn-ea"/>
              </a:rPr>
              <a:t>– GU Health Policy Institute</a:t>
            </a:r>
          </a:p>
          <a:p>
            <a:pPr marL="457200" lvl="1" indent="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000" dirty="0" smtClean="0">
                <a:latin typeface="+mn-lt"/>
                <a:ea typeface="+mn-ea"/>
              </a:rPr>
              <a:t>Senior Fellow – GU Center for Children and Families</a:t>
            </a:r>
          </a:p>
          <a:p>
            <a:pPr marL="457200" lvl="1" indent="0" eaLnBrk="1" fontAlgn="auto" hangingPunct="1">
              <a:spcBef>
                <a:spcPts val="3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000" dirty="0" smtClean="0">
                <a:latin typeface="+mn-lt"/>
                <a:ea typeface="+mn-ea"/>
              </a:rPr>
              <a:t>pab62@georgetown.edu</a:t>
            </a:r>
          </a:p>
          <a:p>
            <a:pPr marL="457200" lvl="1" indent="0" eaLnBrk="1" fontAlgn="auto" hangingPunct="1">
              <a:spcBef>
                <a:spcPts val="300"/>
              </a:spcBef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  <a:defRPr/>
            </a:pPr>
            <a:r>
              <a:rPr lang="en-US" sz="2000" dirty="0" smtClean="0">
                <a:latin typeface="+mn-lt"/>
                <a:ea typeface="+mn-ea"/>
              </a:rPr>
              <a:t>202-365-9148</a:t>
            </a:r>
            <a:endParaRPr lang="en-US" sz="2000" dirty="0">
              <a:latin typeface="+mn-lt"/>
              <a:ea typeface="+mn-ea"/>
            </a:endParaRPr>
          </a:p>
          <a:p>
            <a:pPr eaLnBrk="1" fontAlgn="auto" hangingPunct="1">
              <a:spcAft>
                <a:spcPts val="6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rgbClr val="1F497D"/>
                </a:solidFill>
              </a:rPr>
              <a:t>Our Website: </a:t>
            </a:r>
            <a:r>
              <a:rPr lang="en-US" sz="2400" dirty="0" smtClean="0">
                <a:solidFill>
                  <a:srgbClr val="1F497D"/>
                </a:solidFill>
                <a:hlinkClick r:id="rId3"/>
              </a:rPr>
              <a:t>http://ccf.georgetown.edu/</a:t>
            </a:r>
            <a:endParaRPr lang="en-US" sz="2400" dirty="0" smtClean="0">
              <a:solidFill>
                <a:srgbClr val="1F497D"/>
              </a:solidFill>
            </a:endParaRPr>
          </a:p>
          <a:p>
            <a:pPr eaLnBrk="1" fontAlgn="auto" hangingPunct="1"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2400" dirty="0">
                <a:solidFill>
                  <a:srgbClr val="1F497D"/>
                </a:solidFill>
              </a:rPr>
              <a:t>Our child health policy </a:t>
            </a:r>
            <a:r>
              <a:rPr lang="en-US" sz="2400" dirty="0" smtClean="0">
                <a:solidFill>
                  <a:srgbClr val="1F497D"/>
                </a:solidFill>
              </a:rPr>
              <a:t>blog: Say </a:t>
            </a:r>
            <a:r>
              <a:rPr lang="en-US" sz="2400" dirty="0" err="1" smtClean="0">
                <a:solidFill>
                  <a:srgbClr val="1F497D"/>
                </a:solidFill>
              </a:rPr>
              <a:t>Ahhh!</a:t>
            </a:r>
            <a:r>
              <a:rPr lang="en-US" sz="2400" dirty="0" err="1" smtClean="0">
                <a:solidFill>
                  <a:srgbClr val="1F497D"/>
                </a:solidFill>
                <a:hlinkClick r:id="rId4"/>
              </a:rPr>
              <a:t>http</a:t>
            </a:r>
            <a:r>
              <a:rPr lang="en-US" sz="2400" dirty="0" smtClean="0">
                <a:solidFill>
                  <a:srgbClr val="1F497D"/>
                </a:solidFill>
                <a:hlinkClick r:id="rId4"/>
              </a:rPr>
              <a:t>://www.theccfblog.org/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</a:p>
          <a:p>
            <a:pPr eaLnBrk="1" fontAlgn="auto" hangingPunct="1">
              <a:spcAft>
                <a:spcPts val="100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r>
              <a:rPr lang="en-US" sz="2400" dirty="0" smtClean="0">
                <a:solidFill>
                  <a:srgbClr val="1F497D"/>
                </a:solidFill>
              </a:rPr>
              <a:t>Our brief on the impact of the ACA on foster youth: </a:t>
            </a:r>
            <a:r>
              <a:rPr lang="en-US" sz="2400" dirty="0" smtClean="0">
                <a:solidFill>
                  <a:srgbClr val="1F497D"/>
                </a:solidFill>
                <a:hlinkClick r:id="rId5"/>
              </a:rPr>
              <a:t>http</a:t>
            </a:r>
            <a:r>
              <a:rPr lang="en-US" sz="2400" dirty="0">
                <a:solidFill>
                  <a:srgbClr val="1F497D"/>
                </a:solidFill>
                <a:hlinkClick r:id="rId5"/>
              </a:rPr>
              <a:t>://ccf.georgetown.edu/all/aca-foster-care-youth-covered-transition-adulthood</a:t>
            </a:r>
            <a:r>
              <a:rPr lang="en-US" sz="2400" dirty="0" smtClean="0">
                <a:solidFill>
                  <a:srgbClr val="1F497D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Arial"/>
              <a:buChar char="•"/>
              <a:defRPr/>
            </a:pPr>
            <a:endParaRPr lang="en-US" sz="2800" dirty="0" smtClean="0">
              <a:solidFill>
                <a:srgbClr val="1F497D"/>
              </a:solidFill>
              <a:latin typeface="+mn-lt"/>
              <a:ea typeface="+mn-ea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6"/>
              </a:buClr>
              <a:buSzPct val="100000"/>
              <a:buFont typeface="Courier New"/>
              <a:buChar char="o"/>
              <a:defRPr/>
            </a:pPr>
            <a:endParaRPr lang="en-US" dirty="0" smtClean="0">
              <a:solidFill>
                <a:srgbClr val="FF6600"/>
              </a:solidFill>
              <a:ea typeface="+mn-ea"/>
            </a:endParaRPr>
          </a:p>
          <a:p>
            <a:pPr marL="342900" lvl="1" indent="-342900" eaLnBrk="1" fontAlgn="auto" hangingPunct="1">
              <a:spcAft>
                <a:spcPts val="0"/>
              </a:spcAft>
              <a:buClr>
                <a:schemeClr val="accent6"/>
              </a:buClr>
              <a:buSzPct val="100000"/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buFont typeface="Courier New"/>
              <a:buChar char="o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/>
              <a:t>Plain and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 ACA extends </a:t>
            </a:r>
            <a:r>
              <a:rPr lang="en-US" dirty="0"/>
              <a:t>Medicaid </a:t>
            </a:r>
            <a:r>
              <a:rPr lang="en-US" dirty="0" smtClean="0"/>
              <a:t>to </a:t>
            </a:r>
            <a:r>
              <a:rPr lang="en-US" dirty="0"/>
              <a:t>all foster care youth under </a:t>
            </a:r>
            <a:r>
              <a:rPr lang="en-US" dirty="0" smtClean="0"/>
              <a:t>the age of 26 who:</a:t>
            </a:r>
          </a:p>
          <a:p>
            <a:pPr lvl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Were in foster </a:t>
            </a:r>
            <a:r>
              <a:rPr lang="en-US" dirty="0"/>
              <a:t>c</a:t>
            </a:r>
            <a:r>
              <a:rPr lang="en-US" dirty="0" smtClean="0"/>
              <a:t>are at age 18, </a:t>
            </a:r>
            <a:r>
              <a:rPr lang="en-US" b="1" i="1" u="sng" dirty="0" smtClean="0"/>
              <a:t>OR</a:t>
            </a:r>
          </a:p>
          <a:p>
            <a:pPr lvl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Aged out of foster </a:t>
            </a:r>
            <a:r>
              <a:rPr lang="en-US" dirty="0"/>
              <a:t>c</a:t>
            </a:r>
            <a:r>
              <a:rPr lang="en-US" dirty="0" smtClean="0"/>
              <a:t>are (depending on the state’s upper age), </a:t>
            </a:r>
            <a:r>
              <a:rPr lang="en-US" b="1" i="1" u="sng" dirty="0" smtClean="0"/>
              <a:t>AND</a:t>
            </a:r>
          </a:p>
          <a:p>
            <a:pPr lvl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Were enrolled in Medicaid </a:t>
            </a:r>
          </a:p>
          <a:p>
            <a:pPr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Full EPSDT benefits to age 21</a:t>
            </a:r>
          </a:p>
          <a:p>
            <a:pPr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Exempted from mandatory enrollment in an Alternative Benefit Plan</a:t>
            </a:r>
            <a:endParaRPr lang="en-US" dirty="0"/>
          </a:p>
          <a:p>
            <a:pPr>
              <a:buFont typeface="Courier New"/>
              <a:buChar char="o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0438"/>
          </a:xfrm>
        </p:spPr>
        <p:txBody>
          <a:bodyPr/>
          <a:lstStyle/>
          <a:p>
            <a:r>
              <a:rPr lang="en-US" dirty="0" smtClean="0"/>
              <a:t>Awaiting Final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Proposed rules only require states to cover foster youth who were in foster care in their state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Option for states to cover youth who were in foster care in another state</a:t>
            </a:r>
          </a:p>
          <a:p>
            <a:pPr lvl="1">
              <a:lnSpc>
                <a:spcPct val="90000"/>
              </a:lnSpc>
              <a:buFont typeface="Lucida Grande"/>
              <a:buChar char="-"/>
            </a:pPr>
            <a:r>
              <a:rPr lang="en-US" dirty="0" smtClean="0"/>
              <a:t>Comments highlighted Congressional intent to cover all foster youth, regardless of state residence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Making the Case </a:t>
            </a:r>
            <a:br>
              <a:rPr lang="en-US" dirty="0" smtClean="0"/>
            </a:br>
            <a:r>
              <a:rPr lang="en-US" dirty="0" smtClean="0"/>
              <a:t>Why Foster Youth Need Medicaid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Brooke Lehman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819" y="3276600"/>
            <a:ext cx="1804381" cy="23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1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Needs of Foster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400"/>
              </a:spcAft>
            </a:pPr>
            <a:r>
              <a:rPr lang="en-US" dirty="0" smtClean="0"/>
              <a:t>In 2010 there were nearly 400,000 children and youth in foster care. </a:t>
            </a:r>
          </a:p>
          <a:p>
            <a:pPr>
              <a:spcAft>
                <a:spcPts val="400"/>
              </a:spcAft>
            </a:pPr>
            <a:r>
              <a:rPr lang="en-US" dirty="0"/>
              <a:t>Often as the consequence of maltreatment, children and youth in foster care have high rates of acute and chronic medical, mental health and developmental </a:t>
            </a:r>
            <a:r>
              <a:rPr lang="en-US" dirty="0" smtClean="0"/>
              <a:t>problems.</a:t>
            </a:r>
          </a:p>
          <a:p>
            <a:pPr>
              <a:spcAft>
                <a:spcPts val="400"/>
              </a:spcAft>
            </a:pPr>
            <a:r>
              <a:rPr lang="en-US" dirty="0"/>
              <a:t>Approximately 80 percent of children in foster care have a chronic medical condition, and 25 percent have three or more chronic health problems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2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Needs of Foster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dirty="0"/>
              <a:t>C</a:t>
            </a:r>
            <a:r>
              <a:rPr lang="en-US" dirty="0" smtClean="0"/>
              <a:t>hildren </a:t>
            </a:r>
            <a:r>
              <a:rPr lang="en-US" dirty="0"/>
              <a:t>in foster care use mental health services, both inpatient and outpatient, at a rate 15-20 times higher than the general pediatric population. 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frequently used Medicaid services include prescription drugs, rehabilitative services, inpatient psychiatric care, inpatient hospital care, and targeted case management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Implementation and Outreach: Suggestions for State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Collaboration between child welfare agency (CWA) and Medicaid to automate verification</a:t>
            </a:r>
          </a:p>
          <a:p>
            <a:r>
              <a:rPr lang="en-US" dirty="0" smtClean="0"/>
              <a:t>Outreach from CWA to all former youth with instructions on how/where to apply</a:t>
            </a:r>
          </a:p>
          <a:p>
            <a:r>
              <a:rPr lang="en-US" dirty="0" smtClean="0"/>
              <a:t>Include Medicaid coverage in transition plan and info sent to youth at transition</a:t>
            </a:r>
          </a:p>
          <a:p>
            <a:r>
              <a:rPr lang="en-US" dirty="0" smtClean="0"/>
              <a:t>Engage alumni and organizations operating transition programs</a:t>
            </a:r>
          </a:p>
          <a:p>
            <a:r>
              <a:rPr lang="en-US" dirty="0" smtClean="0"/>
              <a:t>Include foster youth provision in navigator/assister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379184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  <a:cs typeface="Aharoni" pitchFamily="2" charset="-79"/>
              </a:rPr>
              <a:t>Promoting the Former Foster Care Provision of the ACA</a:t>
            </a:r>
          </a:p>
          <a:p>
            <a:pPr algn="ctr"/>
            <a:endParaRPr lang="en-US" dirty="0" smtClean="0">
              <a:latin typeface="Arial Black" pitchFamily="34" charset="0"/>
              <a:cs typeface="Aharoni" pitchFamily="2" charset="-79"/>
            </a:endParaRPr>
          </a:p>
          <a:p>
            <a:pPr algn="ctr"/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5334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State Spotlight</a:t>
            </a:r>
          </a:p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“New York”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</a:rPr>
              <a:t>Bridget Walsh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524500" y="800100"/>
            <a:ext cx="2209800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cf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880</Words>
  <Application>Microsoft Macintosh PowerPoint</Application>
  <PresentationFormat>On-screen Show (4:3)</PresentationFormat>
  <Paragraphs>157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ccf master</vt:lpstr>
      <vt:lpstr>The ACA’s Provision of Medicaid for Foster Youth</vt:lpstr>
      <vt:lpstr>Our Guest Presenters</vt:lpstr>
      <vt:lpstr>Plain and Simple</vt:lpstr>
      <vt:lpstr>Awaiting Final Regulations</vt:lpstr>
      <vt:lpstr>  Making the Case  Why Foster Youth Need Medicaid  Brooke Lehman</vt:lpstr>
      <vt:lpstr>Health Needs of Foster Youth</vt:lpstr>
      <vt:lpstr>Health Needs of Foster Youth</vt:lpstr>
      <vt:lpstr>Implementation and Outreach: Suggestions for State Action</vt:lpstr>
      <vt:lpstr>PowerPoint Presentation</vt:lpstr>
      <vt:lpstr>Schuyler Center for Analysis and Advocacy</vt:lpstr>
      <vt:lpstr>Activities to Date</vt:lpstr>
      <vt:lpstr>Activities to Date</vt:lpstr>
      <vt:lpstr>Developing Partners</vt:lpstr>
      <vt:lpstr>Outreach ─ Community</vt:lpstr>
      <vt:lpstr>Outreach ─ Youth</vt:lpstr>
      <vt:lpstr>Next Steps</vt:lpstr>
      <vt:lpstr>PowerPoint Presentation</vt:lpstr>
      <vt:lpstr>PowerPoint Presentation</vt:lpstr>
      <vt:lpstr>Questions on effective outreach and implementation and engaging state and community partners?</vt:lpstr>
      <vt:lpstr>Most Important Policy Decision: Cover Foster Youth from Other States </vt:lpstr>
      <vt:lpstr>Other Policy Options &amp; Implications</vt:lpstr>
      <vt:lpstr>PowerPoint Presentation</vt:lpstr>
      <vt:lpstr>Georgetown Health Policy Institute Center for Children and Families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Jocelyn Guyer</cp:lastModifiedBy>
  <cp:revision>34</cp:revision>
  <dcterms:created xsi:type="dcterms:W3CDTF">2012-06-29T16:57:29Z</dcterms:created>
  <dcterms:modified xsi:type="dcterms:W3CDTF">2013-05-15T18:38:58Z</dcterms:modified>
</cp:coreProperties>
</file>