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5" r:id="rId4"/>
    <p:sldId id="264" r:id="rId5"/>
    <p:sldId id="266" r:id="rId6"/>
    <p:sldId id="263" r:id="rId7"/>
    <p:sldId id="26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28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126" d="100"/>
          <a:sy n="126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%20HD:Users:karina:Documents:Directors:Jocelyn:GCYF_10_10:CPS_uninsur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Sheet1!$A$1:$A$11</c:f>
              <c:numCache>
                <c:formatCode>General</c:formatCode>
                <c:ptCount val="11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</c:numCache>
            </c:num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12.5</c:v>
                </c:pt>
                <c:pt idx="1">
                  <c:v>11.6</c:v>
                </c:pt>
                <c:pt idx="2">
                  <c:v>11.3</c:v>
                </c:pt>
                <c:pt idx="3">
                  <c:v>11.2</c:v>
                </c:pt>
                <c:pt idx="4">
                  <c:v>11.0</c:v>
                </c:pt>
                <c:pt idx="5">
                  <c:v>10.5</c:v>
                </c:pt>
                <c:pt idx="6">
                  <c:v>10.9</c:v>
                </c:pt>
                <c:pt idx="7">
                  <c:v>11.7</c:v>
                </c:pt>
                <c:pt idx="8">
                  <c:v>11.0</c:v>
                </c:pt>
                <c:pt idx="9">
                  <c:v>9.9</c:v>
                </c:pt>
                <c:pt idx="10">
                  <c:v>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842584"/>
        <c:axId val="2086837032"/>
      </c:lineChart>
      <c:catAx>
        <c:axId val="2086842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6837032"/>
        <c:crosses val="autoZero"/>
        <c:auto val="1"/>
        <c:lblAlgn val="ctr"/>
        <c:lblOffset val="100"/>
        <c:noMultiLvlLbl val="0"/>
      </c:catAx>
      <c:valAx>
        <c:axId val="2086837032"/>
        <c:scaling>
          <c:orientation val="minMax"/>
          <c:min val="9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of</a:t>
                </a:r>
                <a:r>
                  <a:rPr lang="en-US" sz="1400" dirty="0" smtClean="0"/>
                  <a:t> Uninsured </a:t>
                </a:r>
                <a:r>
                  <a:rPr lang="en-US" sz="1400" dirty="0"/>
                  <a:t>Children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86842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Sheet3!$A$2:$A$8</c:f>
              <c:strCache>
                <c:ptCount val="7"/>
                <c:pt idx="0">
                  <c:v>Outreach Grants</c:v>
                </c:pt>
                <c:pt idx="1">
                  <c:v>SSA Match - Citizenship</c:v>
                </c:pt>
                <c:pt idx="2">
                  <c:v>Immigrant  Kids</c:v>
                </c:pt>
                <c:pt idx="3">
                  <c:v>Performance Bonus</c:v>
                </c:pt>
                <c:pt idx="4">
                  <c:v>Quality Demonstration Grants</c:v>
                </c:pt>
                <c:pt idx="5">
                  <c:v>Eligibililty Expansions</c:v>
                </c:pt>
                <c:pt idx="6">
                  <c:v>Express Lane Eligibility</c:v>
                </c:pt>
              </c:strCache>
            </c:strRef>
          </c:cat>
          <c:val>
            <c:numRef>
              <c:f>Sheet3!$B$2:$B$8</c:f>
              <c:numCache>
                <c:formatCode>General</c:formatCode>
                <c:ptCount val="7"/>
                <c:pt idx="0">
                  <c:v>47.0</c:v>
                </c:pt>
                <c:pt idx="1">
                  <c:v>44.0</c:v>
                </c:pt>
                <c:pt idx="2">
                  <c:v>24.0</c:v>
                </c:pt>
                <c:pt idx="3">
                  <c:v>23.0</c:v>
                </c:pt>
                <c:pt idx="4">
                  <c:v>18.0</c:v>
                </c:pt>
                <c:pt idx="5">
                  <c:v>12.0</c:v>
                </c:pt>
                <c:pt idx="6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656392"/>
        <c:axId val="2084659400"/>
      </c:barChart>
      <c:catAx>
        <c:axId val="2084656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4659400"/>
        <c:crosses val="autoZero"/>
        <c:auto val="1"/>
        <c:lblAlgn val="ctr"/>
        <c:lblOffset val="100"/>
        <c:noMultiLvlLbl val="0"/>
      </c:catAx>
      <c:valAx>
        <c:axId val="2084659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656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ACA Implementation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12.5</c:v>
                </c:pt>
                <c:pt idx="1">
                  <c:v>11.6</c:v>
                </c:pt>
                <c:pt idx="2">
                  <c:v>11.3</c:v>
                </c:pt>
                <c:pt idx="3">
                  <c:v>11.2</c:v>
                </c:pt>
                <c:pt idx="4">
                  <c:v>11.0</c:v>
                </c:pt>
                <c:pt idx="5">
                  <c:v>10.5</c:v>
                </c:pt>
                <c:pt idx="6">
                  <c:v>10.9</c:v>
                </c:pt>
                <c:pt idx="7">
                  <c:v>11.7</c:v>
                </c:pt>
                <c:pt idx="8">
                  <c:v>11.0</c:v>
                </c:pt>
                <c:pt idx="9">
                  <c:v>9.8</c:v>
                </c:pt>
                <c:pt idx="10">
                  <c:v>10.0</c:v>
                </c:pt>
                <c:pt idx="11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706216"/>
        <c:axId val="2084709256"/>
      </c:lineChart>
      <c:catAx>
        <c:axId val="2084706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4709256"/>
        <c:crosses val="autoZero"/>
        <c:auto val="1"/>
        <c:lblAlgn val="ctr"/>
        <c:lblOffset val="100"/>
        <c:noMultiLvlLbl val="0"/>
      </c:catAx>
      <c:valAx>
        <c:axId val="2084709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706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EA1B31-ABCC-234D-AE1E-96E0DEE205E0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2B92C7-995F-1D49-BFD7-DBF1526B0463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Charting The Way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in the Same Boat: Different Tacks for 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2971800" cy="7159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u="sng" dirty="0" smtClean="0"/>
              <a:t>Don’t Give up the Ship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Karen Woodall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895600" y="2667000"/>
            <a:ext cx="3352800" cy="838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200" u="sng" dirty="0" smtClean="0"/>
              <a:t>Stuck in the Middle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/>
              <a:t>Rich Huddleston</a:t>
            </a:r>
            <a:endParaRPr lang="en-US" sz="22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22918" r="22918"/>
          <a:stretch>
            <a:fillRect/>
          </a:stretch>
        </p:blipFill>
        <p:spPr>
          <a:xfrm>
            <a:off x="304800" y="1108075"/>
            <a:ext cx="2670175" cy="3692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304800" cy="365125"/>
          </a:xfrm>
        </p:spPr>
        <p:txBody>
          <a:bodyPr/>
          <a:lstStyle/>
          <a:p>
            <a:fld id="{ADA2D79C-CD48-4D19-A731-CDEDB40B86D9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172200" y="685800"/>
            <a:ext cx="26701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200" u="sng" dirty="0" smtClean="0"/>
              <a:t>Full Steam Ahead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/>
              <a:t>Kate </a:t>
            </a:r>
            <a:r>
              <a:rPr lang="en-US" sz="2200" dirty="0" err="1" smtClean="0"/>
              <a:t>Breslin</a:t>
            </a:r>
            <a:endParaRPr lang="en-US" sz="22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248400" y="2239962"/>
            <a:ext cx="2670175" cy="369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568751"/>
            <a:ext cx="4445000" cy="237484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25236" r="25236"/>
          <a:stretch>
            <a:fillRect/>
          </a:stretch>
        </p:blipFill>
        <p:spPr>
          <a:xfrm>
            <a:off x="6248400" y="1447800"/>
            <a:ext cx="2743200" cy="3692525"/>
          </a:xfrm>
        </p:spPr>
      </p:pic>
      <p:sp>
        <p:nvSpPr>
          <p:cNvPr id="18" name="TextBox 17"/>
          <p:cNvSpPr txBox="1"/>
          <p:nvPr/>
        </p:nvSpPr>
        <p:spPr>
          <a:xfrm>
            <a:off x="3352800" y="1150203"/>
            <a:ext cx="2438400" cy="830997"/>
          </a:xfrm>
          <a:prstGeom prst="rect">
            <a:avLst/>
          </a:prstGeom>
          <a:noFill/>
          <a:ln>
            <a:solidFill>
              <a:srgbClr val="C286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STATE BREAKOUT REPORT OUT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4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18288" y="4289425"/>
            <a:ext cx="1033462" cy="647700"/>
          </a:xfrm>
          <a:prstGeom prst="ellipse">
            <a:avLst/>
          </a:prstGeom>
          <a:solidFill>
            <a:srgbClr val="D9D9D9"/>
          </a:solidFill>
          <a:ln w="31750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569913"/>
            <a:ext cx="8229600" cy="10302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Unprecedented Progress in Covering Children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514600" y="6248400"/>
            <a:ext cx="56927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7F7F7F"/>
                </a:solidFill>
                <a:latin typeface="Helvetica" charset="0"/>
                <a:cs typeface="Arial" charset="0"/>
              </a:rPr>
              <a:t>Source: U.S. Census Bureau, Current Population Survey, Annual Social and Economic Supplements. </a:t>
            </a:r>
            <a:endParaRPr lang="en-US" sz="1200" i="1" dirty="0">
              <a:solidFill>
                <a:srgbClr val="7F7F7F"/>
              </a:solidFill>
              <a:latin typeface="Helvetica" charset="0"/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638884"/>
          <a:ext cx="7557342" cy="465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Line Callout 2 12"/>
          <p:cNvSpPr>
            <a:spLocks/>
          </p:cNvSpPr>
          <p:nvPr/>
        </p:nvSpPr>
        <p:spPr bwMode="auto">
          <a:xfrm>
            <a:off x="7605713" y="3308350"/>
            <a:ext cx="1289050" cy="868363"/>
          </a:xfrm>
          <a:prstGeom prst="borderCallout2">
            <a:avLst>
              <a:gd name="adj1" fmla="val 18750"/>
              <a:gd name="adj2" fmla="val -1981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100">
                <a:solidFill>
                  <a:srgbClr val="FFFFFF"/>
                </a:solidFill>
                <a:latin typeface="Calibri" charset="0"/>
              </a:rPr>
              <a:t> Lowest uninsured rate since census started collecting data in 1987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CHIPRA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21286"/>
              </p:ext>
            </p:extLst>
          </p:nvPr>
        </p:nvGraphicFramePr>
        <p:xfrm>
          <a:off x="285750" y="1371600"/>
          <a:ext cx="85725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8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302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The Potential of the ACA on the Rate of Uninsured Children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cs typeface="ＭＳ Ｐゴシック" charset="0"/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895600" y="6248400"/>
            <a:ext cx="56927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7F7F7F"/>
                </a:solidFill>
                <a:latin typeface="Helvetica" charset="0"/>
                <a:cs typeface="Arial" charset="0"/>
              </a:rPr>
              <a:t>Source: U.S. Census Bureau, Current Population Survey, Annual Social and Economic Supplements. </a:t>
            </a:r>
            <a:endParaRPr lang="en-US" sz="1200" i="1" dirty="0">
              <a:solidFill>
                <a:srgbClr val="7F7F7F"/>
              </a:solidFill>
              <a:latin typeface="Helvetica" charset="0"/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90636"/>
              </p:ext>
            </p:extLst>
          </p:nvPr>
        </p:nvGraphicFramePr>
        <p:xfrm>
          <a:off x="1066800" y="1828800"/>
          <a:ext cx="7010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7162800" y="3429000"/>
            <a:ext cx="914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5.3%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Charting the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Advantage of the Opportunity to Cover More People</a:t>
            </a:r>
          </a:p>
          <a:p>
            <a:r>
              <a:rPr lang="en-US" dirty="0" smtClean="0"/>
              <a:t>Ensuring that the Exchange serves children and families well</a:t>
            </a:r>
          </a:p>
          <a:p>
            <a:r>
              <a:rPr lang="en-US" dirty="0"/>
              <a:t>Messaging effectively</a:t>
            </a:r>
          </a:p>
          <a:p>
            <a:r>
              <a:rPr lang="en-US" dirty="0" smtClean="0"/>
              <a:t>Winning from the human perspective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the wind be with you…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great thing in this world is not so much where we stand, as in what direction we are moving; we must sail sometimes with the wind and sometimes against it ... but we must sail, and not drift, nor lie at anchor. 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Oliver </a:t>
            </a:r>
            <a:r>
              <a:rPr lang="en-US" i="1" dirty="0" err="1" smtClean="0"/>
              <a:t>Wendall</a:t>
            </a:r>
            <a:r>
              <a:rPr lang="en-US" i="1" dirty="0" smtClean="0"/>
              <a:t> Holmes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208</Words>
  <Application>Microsoft Macintosh PowerPoint</Application>
  <PresentationFormat>On-screen Show (4:3)</PresentationFormat>
  <Paragraphs>38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Charting The Way Wrap-Up</vt:lpstr>
      <vt:lpstr>PowerPoint Presentation</vt:lpstr>
      <vt:lpstr>PowerPoint Presentation</vt:lpstr>
      <vt:lpstr>Unprecedented Progress in Covering Children</vt:lpstr>
      <vt:lpstr>Progress Since CHIPRA</vt:lpstr>
      <vt:lpstr>The Potential of the ACA on the Rate of Uninsured Children </vt:lpstr>
      <vt:lpstr>Charting the Way Forward</vt:lpstr>
      <vt:lpstr>May the wind be with you…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Karina Wagnerman</cp:lastModifiedBy>
  <cp:revision>29</cp:revision>
  <cp:lastPrinted>2012-07-19T12:16:08Z</cp:lastPrinted>
  <dcterms:created xsi:type="dcterms:W3CDTF">2012-06-29T16:57:29Z</dcterms:created>
  <dcterms:modified xsi:type="dcterms:W3CDTF">2012-07-24T14:01:21Z</dcterms:modified>
</cp:coreProperties>
</file>