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7" r:id="rId4"/>
    <p:sldId id="259" r:id="rId5"/>
    <p:sldId id="276" r:id="rId6"/>
    <p:sldId id="275" r:id="rId7"/>
    <p:sldId id="273" r:id="rId8"/>
    <p:sldId id="272" r:id="rId9"/>
    <p:sldId id="260" r:id="rId10"/>
    <p:sldId id="279" r:id="rId11"/>
    <p:sldId id="25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26" d="100"/>
          <a:sy n="126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2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Through our lessons learned over many years of covering children, we know that streamlining the eligibility and enrollment system </a:t>
            </a:r>
            <a:r>
              <a:rPr lang="en-US" sz="1400" dirty="0" smtClean="0"/>
              <a:t>matters. </a:t>
            </a:r>
            <a:r>
              <a:rPr lang="en-US" sz="1400" dirty="0"/>
              <a:t>Removing red </a:t>
            </a:r>
            <a:r>
              <a:rPr lang="en-US" sz="1400" dirty="0" smtClean="0"/>
              <a:t>tape, paperwork </a:t>
            </a:r>
            <a:r>
              <a:rPr lang="en-US" sz="1400" dirty="0"/>
              <a:t>barriers to enrollment and retention significantly improve </a:t>
            </a:r>
            <a:r>
              <a:rPr lang="en-US" sz="1400" dirty="0" smtClean="0"/>
              <a:t>participation and increase administrative efficiency. With all this talk about a streamlined, simplified eligibility system, some less savvy than those of you in this room, might think that many people can make it through the system on a self-service basis. But we all know that </a:t>
            </a:r>
            <a:r>
              <a:rPr lang="en-US" sz="1400" dirty="0"/>
              <a:t>regardless of how consumer-friendly or Turbo-tax like the system is, we know that outreach and consumer assistance matters. And the law reflects this for both Exchanges and Medicaid agencies.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1943(b)(1)(F) directs states to conduct outreach to and provide enrollment assistance to vulnerable and underserved populations eligible for Medicaid or CHIP. The law explicitly includes: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children,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unaccompanied homeless youth,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children and youth with special health care needs,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pregnant women, racial and ethnic minorities,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rural populations,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victims of abuse or trauma,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individuals with mental health or substance-related disorders, and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individuals with HIV/AIDS.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the Exchange side, section 1311(d)(4) requires the Exchange to:</a:t>
            </a:r>
          </a:p>
          <a:p>
            <a:pPr lvl="0"/>
            <a:r>
              <a:rPr lang="en-US" dirty="0"/>
              <a:t>conduct outreach and public education</a:t>
            </a:r>
          </a:p>
          <a:p>
            <a:pPr lvl="0"/>
            <a:r>
              <a:rPr lang="en-US" dirty="0"/>
              <a:t>operate a toll-free telephone hotline to respond to requests for assistance,</a:t>
            </a:r>
          </a:p>
          <a:p>
            <a:pPr lvl="0"/>
            <a:r>
              <a:rPr lang="en-US" dirty="0"/>
              <a:t>maintain a robust website</a:t>
            </a:r>
          </a:p>
          <a:p>
            <a:pPr lvl="0"/>
            <a:r>
              <a:rPr lang="en-US" dirty="0"/>
              <a:t>operate a navigator program</a:t>
            </a:r>
          </a:p>
          <a:p>
            <a:pPr lvl="0"/>
            <a:r>
              <a:rPr lang="en-US" dirty="0"/>
              <a:t> This was codified into a regulation by requiring the Exchange to operate a call center. Although the preamble to the proposed rule listed a number of functions that the call center might perform, the rule itself stops short laying out specific call center responsibilities.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RWJ report – Lake Research Partners</a:t>
            </a:r>
          </a:p>
          <a:p>
            <a:endParaRPr lang="en-US" dirty="0"/>
          </a:p>
          <a:p>
            <a:r>
              <a:rPr lang="en-US" dirty="0" smtClean="0"/>
              <a:t>45-47 – In person</a:t>
            </a:r>
          </a:p>
          <a:p>
            <a:r>
              <a:rPr lang="en-US" dirty="0" smtClean="0"/>
              <a:t>43-45 – by phone</a:t>
            </a:r>
          </a:p>
          <a:p>
            <a:r>
              <a:rPr lang="en-US" dirty="0" smtClean="0"/>
              <a:t>19 – 28 online</a:t>
            </a:r>
          </a:p>
          <a:p>
            <a:endParaRPr lang="en-US" dirty="0"/>
          </a:p>
          <a:p>
            <a:r>
              <a:rPr lang="en-US" dirty="0" smtClean="0"/>
              <a:t>Washington State navigator focus group</a:t>
            </a:r>
          </a:p>
          <a:p>
            <a:endParaRPr lang="en-US" dirty="0"/>
          </a:p>
          <a:p>
            <a:r>
              <a:rPr lang="en-US" dirty="0" smtClean="0"/>
              <a:t>38 online</a:t>
            </a:r>
          </a:p>
          <a:p>
            <a:r>
              <a:rPr lang="en-US" dirty="0" smtClean="0"/>
              <a:t>31 phone</a:t>
            </a:r>
          </a:p>
          <a:p>
            <a:r>
              <a:rPr lang="en-US" dirty="0" smtClean="0"/>
              <a:t>30 in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05278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3810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All Hands on Deck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048000"/>
            <a:ext cx="3733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Assisting Consumers in Connecting to Coverage</a:t>
            </a:r>
          </a:p>
          <a:p>
            <a:endParaRPr lang="en-US" sz="1200" dirty="0" smtClean="0"/>
          </a:p>
          <a:p>
            <a:r>
              <a:rPr lang="en-US" sz="2600" b="1" i="1" dirty="0" smtClean="0"/>
              <a:t>Tricia Brooks</a:t>
            </a:r>
          </a:p>
          <a:p>
            <a:r>
              <a:rPr lang="en-US" sz="2600" b="1" i="1" dirty="0" smtClean="0"/>
              <a:t>July 19, 2012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52800"/>
            <a:ext cx="4007499" cy="26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00" dirty="0" smtClean="0"/>
              <a:t>No wrong door – apply, renew and get help online, over the phone, in person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endParaRPr lang="en-US" sz="1000" dirty="0" smtClean="0"/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00" dirty="0" smtClean="0"/>
              <a:t>Who needs help and what kind 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00" dirty="0" smtClean="0"/>
              <a:t>of assistance do they need?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endParaRPr lang="en-US" sz="1000" dirty="0" smtClean="0"/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00" dirty="0" smtClean="0"/>
              <a:t>How robust will the Exchange and 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00" dirty="0" smtClean="0"/>
              <a:t>Medicaid IT infrastructure be?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endParaRPr lang="en-US" sz="1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Sailing Alone or Together:</a:t>
            </a:r>
            <a:br>
              <a:rPr lang="en-US" dirty="0" smtClean="0"/>
            </a:br>
            <a:r>
              <a:rPr lang="en-US" sz="4100" dirty="0"/>
              <a:t>Integration, Coordination or </a:t>
            </a:r>
            <a:r>
              <a:rPr lang="en-US" sz="4100" dirty="0" smtClean="0"/>
              <a:t>Bifurcation?</a:t>
            </a:r>
            <a:endParaRPr lang="en-US" sz="41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75% of parents expected to be covered in the Exchange will have children in Medicaid or CHIP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families will transition back and forth between Medicaid and the Exchange as income fluctuates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4478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3289300" cy="2463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83248"/>
            <a:ext cx="3810000" cy="17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Guests: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72200" y="1600200"/>
            <a:ext cx="2743200" cy="4267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 smtClean="0"/>
              <a:t>Suzie </a:t>
            </a:r>
            <a:r>
              <a:rPr lang="en-US" b="1" i="1" dirty="0" err="1" smtClean="0"/>
              <a:t>Shupe</a:t>
            </a:r>
            <a:endParaRPr lang="en-US" b="1" i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California Coverage and Health Initiatives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2743200" cy="4267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 smtClean="0"/>
              <a:t>Holly Whelan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Center for Consumer Information and Insurance Oversight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ADA2D79C-CD48-4D19-A731-CDEDB40B86D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81000" y="1600200"/>
            <a:ext cx="2743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 i="1" dirty="0" smtClean="0"/>
              <a:t>Donna Cohen Ross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Center for Medicaid and CHIP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Digital Age Consumer Assistance to Promote Self-Service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Consumer-tested, easy-to-use online applications with dynamic questioning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Pop-up help boxes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E-Chat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Personal accounts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Upload documents</a:t>
            </a:r>
          </a:p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lectronic notices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Co-browsing                                                            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900" y="2819400"/>
            <a:ext cx="3517900" cy="26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 Consumer Assistance Provisions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Medicaid &amp; CHIP Agencies</a:t>
            </a:r>
            <a:endParaRPr lang="en-US" sz="2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69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onduct outreach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</a:t>
            </a:r>
            <a:r>
              <a:rPr lang="en-US" sz="2600" dirty="0" smtClean="0"/>
              <a:t>rovide </a:t>
            </a:r>
            <a:r>
              <a:rPr lang="en-US" sz="2600" dirty="0"/>
              <a:t>enrollment assistance to vulnerable and underserved </a:t>
            </a:r>
            <a:r>
              <a:rPr lang="en-US" sz="2600" dirty="0" smtClean="0"/>
              <a:t>populations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Preamble to the regulations also mentions newly eligible and people with disabilities</a:t>
            </a:r>
            <a:endParaRPr lang="en-US" sz="2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Exchanges</a:t>
            </a:r>
            <a:endParaRPr lang="en-US" sz="2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369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Conduct outreach and public education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Operate a call center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Maintain a robust web site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Create a navigator program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185" y="1676400"/>
            <a:ext cx="2794532" cy="40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One Size Consumer Assistance</a:t>
            </a:r>
            <a:br>
              <a:rPr lang="en-US" dirty="0" smtClean="0"/>
            </a:br>
            <a:r>
              <a:rPr lang="en-US" dirty="0" smtClean="0"/>
              <a:t>Doesn’t Fit All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5867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Even people who prefer to apply online from home like knowing they can get help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Studies show mixed preferences for assistance in-person, online or over the phone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Diversity of assistance and assisters is key to meeting consumer needs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Navigator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Maintain expertise in eligibility, enrollment and program specifications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Conduct public education activities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information in a manner that is fair, accurate and impartial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Facilitate selection of a QHP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referrals for grievances, complaints and questions regarding coverage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information that is accessible and is culturally and linguistically competent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Navigator Eligibility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 smtClean="0"/>
              <a:t>Be capable of carrying out the duties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Have relationships or can easily establish relationships with those likely to be eligible for enrollment in a QHP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E</a:t>
            </a:r>
            <a:r>
              <a:rPr lang="en-US" sz="2400" dirty="0" smtClean="0"/>
              <a:t>mployers and employees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C</a:t>
            </a:r>
            <a:r>
              <a:rPr lang="en-US" sz="2400" dirty="0" smtClean="0"/>
              <a:t>onsumers (including uninsured and underinsured)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Self-employed individuals</a:t>
            </a:r>
          </a:p>
          <a:p>
            <a:pPr>
              <a:spcBef>
                <a:spcPts val="400"/>
              </a:spcBef>
            </a:pPr>
            <a:r>
              <a:rPr lang="en-US" dirty="0"/>
              <a:t>Meet licensing, certification or other standards prescribed by the state or Exchange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Have no conflicts of interests</a:t>
            </a:r>
          </a:p>
          <a:p>
            <a:pPr>
              <a:spcBef>
                <a:spcPts val="400"/>
              </a:spcBef>
            </a:pPr>
            <a:r>
              <a:rPr lang="en-US" dirty="0"/>
              <a:t>C</a:t>
            </a:r>
            <a:r>
              <a:rPr lang="en-US" dirty="0" smtClean="0"/>
              <a:t>omply with privacy and security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0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Clarifications in Final Regulations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States cannot require Navigators to be “licensed brokers” or carry omissions/errors liability insurance</a:t>
            </a:r>
          </a:p>
          <a:p>
            <a:r>
              <a:rPr lang="en-US" dirty="0" smtClean="0"/>
              <a:t>Navigators cannot receive consideration directly or indirectly from insurers for enrollment in QHPs or plans </a:t>
            </a:r>
            <a:r>
              <a:rPr lang="en-US" u="sng" dirty="0" smtClean="0"/>
              <a:t>outside</a:t>
            </a:r>
            <a:r>
              <a:rPr lang="en-US" dirty="0" smtClean="0"/>
              <a:t> the Exchange</a:t>
            </a:r>
          </a:p>
          <a:p>
            <a:r>
              <a:rPr lang="en-US" dirty="0" smtClean="0"/>
              <a:t>States must select at least two types of eligible entities as navigators</a:t>
            </a:r>
          </a:p>
          <a:p>
            <a:pPr lvl="1"/>
            <a:r>
              <a:rPr lang="en-US" dirty="0" smtClean="0"/>
              <a:t>One must be a community or consumer focused nonprofit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4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Regulations Clarify Roles</a:t>
            </a:r>
            <a:endParaRPr lang="en-US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120737" cy="306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683" y="1981200"/>
            <a:ext cx="3633711" cy="29425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D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oes this end the tug of war between navigators and brokers?</a:t>
            </a:r>
          </a:p>
        </p:txBody>
      </p:sp>
    </p:spTree>
    <p:extLst>
      <p:ext uri="{BB962C8B-B14F-4D97-AF65-F5344CB8AC3E}">
        <p14:creationId xmlns:p14="http://schemas.microsoft.com/office/powerpoint/2010/main" val="1623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Creating a Comprehensive Consumer Assistance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Executing effective outreach campaigns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Promoting consumer </a:t>
            </a:r>
            <a:r>
              <a:rPr lang="en-US" dirty="0"/>
              <a:t>s</a:t>
            </a:r>
            <a:r>
              <a:rPr lang="en-US" dirty="0" smtClean="0"/>
              <a:t>elf-service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Creating welcoming environments in Medicaid/Human Service offices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Operating robust, well-managed call centers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Building on community-based outreach and application assistance partnerships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Designing effective, targeted navigator programs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0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master.potx</Template>
  <TotalTime>1103</TotalTime>
  <Words>765</Words>
  <Application>Microsoft Macintosh PowerPoint</Application>
  <PresentationFormat>On-screen Show (4:3)</PresentationFormat>
  <Paragraphs>122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 master</vt:lpstr>
      <vt:lpstr>All Hands on Deck</vt:lpstr>
      <vt:lpstr>Digital Age Consumer Assistance to Promote Self-Service</vt:lpstr>
      <vt:lpstr>ACA Consumer Assistance Provisions</vt:lpstr>
      <vt:lpstr>One Size Consumer Assistance Doesn’t Fit All</vt:lpstr>
      <vt:lpstr>Required Navigator Duties</vt:lpstr>
      <vt:lpstr>Navigator Eligibility</vt:lpstr>
      <vt:lpstr>Key Clarifications in Final Regulations</vt:lpstr>
      <vt:lpstr>Final Regulations Clarify Roles</vt:lpstr>
      <vt:lpstr>Creating a Comprehensive Consumer Assistance Strategy</vt:lpstr>
      <vt:lpstr>Overarching Design Considerations</vt:lpstr>
      <vt:lpstr>Sailing Alone or Together: Integration, Coordination or Bifurcation?</vt:lpstr>
      <vt:lpstr>Our Guests: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Karina Wagnerman</cp:lastModifiedBy>
  <cp:revision>32</cp:revision>
  <cp:lastPrinted>2012-07-19T10:54:29Z</cp:lastPrinted>
  <dcterms:created xsi:type="dcterms:W3CDTF">2012-06-29T16:57:29Z</dcterms:created>
  <dcterms:modified xsi:type="dcterms:W3CDTF">2012-07-24T19:20:41Z</dcterms:modified>
</cp:coreProperties>
</file>