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7">
  <p:sldMasterIdLst>
    <p:sldMasterId id="2147483648" r:id="rId1"/>
    <p:sldMasterId id="2147483672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390" r:id="rId4"/>
    <p:sldId id="392" r:id="rId5"/>
    <p:sldId id="361" r:id="rId6"/>
    <p:sldId id="391" r:id="rId7"/>
    <p:sldId id="345" r:id="rId8"/>
    <p:sldId id="362" r:id="rId9"/>
    <p:sldId id="396" r:id="rId10"/>
    <p:sldId id="321" r:id="rId11"/>
    <p:sldId id="363" r:id="rId12"/>
    <p:sldId id="364" r:id="rId13"/>
    <p:sldId id="365" r:id="rId14"/>
    <p:sldId id="366" r:id="rId15"/>
    <p:sldId id="369" r:id="rId16"/>
    <p:sldId id="370" r:id="rId17"/>
    <p:sldId id="328" r:id="rId18"/>
    <p:sldId id="325" r:id="rId19"/>
    <p:sldId id="397" r:id="rId20"/>
    <p:sldId id="337" r:id="rId21"/>
    <p:sldId id="338" r:id="rId22"/>
    <p:sldId id="339" r:id="rId23"/>
    <p:sldId id="340" r:id="rId24"/>
    <p:sldId id="331" r:id="rId25"/>
    <p:sldId id="332" r:id="rId26"/>
    <p:sldId id="346" r:id="rId27"/>
    <p:sldId id="353" r:id="rId28"/>
    <p:sldId id="395" r:id="rId29"/>
    <p:sldId id="374" r:id="rId30"/>
    <p:sldId id="376" r:id="rId31"/>
    <p:sldId id="377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98" r:id="rId4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Body" id="{2DF72ACD-F296-FE46-808C-6C19A28CF8EF}">
          <p14:sldIdLst>
            <p14:sldId id="390"/>
            <p14:sldId id="392"/>
            <p14:sldId id="361"/>
            <p14:sldId id="391"/>
            <p14:sldId id="345"/>
            <p14:sldId id="362"/>
            <p14:sldId id="396"/>
            <p14:sldId id="321"/>
            <p14:sldId id="363"/>
            <p14:sldId id="364"/>
            <p14:sldId id="365"/>
            <p14:sldId id="366"/>
            <p14:sldId id="369"/>
            <p14:sldId id="370"/>
            <p14:sldId id="328"/>
            <p14:sldId id="325"/>
            <p14:sldId id="397"/>
            <p14:sldId id="337"/>
            <p14:sldId id="338"/>
            <p14:sldId id="339"/>
            <p14:sldId id="340"/>
            <p14:sldId id="331"/>
            <p14:sldId id="332"/>
            <p14:sldId id="346"/>
            <p14:sldId id="353"/>
            <p14:sldId id="395"/>
            <p14:sldId id="374"/>
            <p14:sldId id="376"/>
            <p14:sldId id="377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9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y Solomon" initials="JS" lastIdx="9" clrIdx="0">
    <p:extLst>
      <p:ext uri="{19B8F6BF-5375-455C-9EA6-DF929625EA0E}">
        <p15:presenceInfo xmlns="" xmlns:p15="http://schemas.microsoft.com/office/powerpoint/2012/main" userId="S-1-5-21-1292428093-1383384898-1417001333-1291" providerId="AD"/>
      </p:ext>
    </p:extLst>
  </p:cmAuthor>
  <p:cmAuthor id="2" name="Tara Straw" initials="T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81C6"/>
    <a:srgbClr val="0C61A4"/>
    <a:srgbClr val="FF0000"/>
    <a:srgbClr val="003467"/>
    <a:srgbClr val="666666"/>
    <a:srgbClr val="559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6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120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498086228232"/>
          <c:y val="0.201819555256774"/>
          <c:w val="0.480966938983767"/>
          <c:h val="0.707381288134873"/>
        </c:manualLayout>
      </c:layout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Coverage Sources by Share of Children</c:v>
                </c:pt>
              </c:strCache>
            </c:strRef>
          </c:tx>
          <c:explosion val="3"/>
          <c:dLbls>
            <c:numFmt formatCode="0.0%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Sheet1!$A$5:$A$11</c:f>
              <c:strCache>
                <c:ptCount val="7"/>
                <c:pt idx="0">
                  <c:v>Employer (nonexchange)</c:v>
                </c:pt>
                <c:pt idx="1">
                  <c:v>Employer (exchange)</c:v>
                </c:pt>
                <c:pt idx="2">
                  <c:v>Nongroup (nonexchange)</c:v>
                </c:pt>
                <c:pt idx="3">
                  <c:v>Nongroup (exchange)</c:v>
                </c:pt>
                <c:pt idx="4">
                  <c:v>Medicaid/CHIP</c:v>
                </c:pt>
                <c:pt idx="5">
                  <c:v>Other</c:v>
                </c:pt>
                <c:pt idx="6">
                  <c:v>Uninsured</c:v>
                </c:pt>
              </c:strCache>
            </c:strRef>
          </c:cat>
          <c:val>
            <c:numRef>
              <c:f>Sheet1!$B$5:$B$11</c:f>
              <c:numCache>
                <c:formatCode>0%</c:formatCode>
                <c:ptCount val="7"/>
                <c:pt idx="0">
                  <c:v>0.473</c:v>
                </c:pt>
                <c:pt idx="1">
                  <c:v>0.024</c:v>
                </c:pt>
                <c:pt idx="2">
                  <c:v>0.005</c:v>
                </c:pt>
                <c:pt idx="3">
                  <c:v>0.026</c:v>
                </c:pt>
                <c:pt idx="4">
                  <c:v>0.407</c:v>
                </c:pt>
                <c:pt idx="5">
                  <c:v>0.013</c:v>
                </c:pt>
                <c:pt idx="6">
                  <c:v>0.053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EC8ECF0-29DA-44E8-86A4-B31AA5574F3E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Employee-Only</c:v>
                </c:pt>
                <c:pt idx="1">
                  <c:v>Family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Employee-Only</c:v>
                </c:pt>
                <c:pt idx="1">
                  <c:v>Family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109896"/>
        <c:axId val="-2137669128"/>
      </c:barChart>
      <c:catAx>
        <c:axId val="-2133109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7669128"/>
        <c:crosses val="autoZero"/>
        <c:auto val="1"/>
        <c:lblAlgn val="ctr"/>
        <c:lblOffset val="100"/>
        <c:noMultiLvlLbl val="0"/>
      </c:catAx>
      <c:valAx>
        <c:axId val="-2137669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3109896"/>
        <c:crosses val="autoZero"/>
        <c:crossBetween val="between"/>
      </c:valAx>
      <c:spPr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5320486255"/>
          <c:y val="0.0364575046600116"/>
          <c:w val="0.850923988119906"/>
          <c:h val="0.8067300132743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Expected Contribution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3802.0</c:v>
                </c:pt>
                <c:pt idx="1">
                  <c:v>3802.0</c:v>
                </c:pt>
                <c:pt idx="2">
                  <c:v>3802.0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Credit Amount</c:v>
                </c:pt>
              </c:strCache>
            </c:strRef>
          </c:tx>
          <c:spPr>
            <a:solidFill>
              <a:srgbClr val="0081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11198.0</c:v>
                </c:pt>
                <c:pt idx="1">
                  <c:v>6198.0</c:v>
                </c:pt>
                <c:pt idx="2">
                  <c:v>11698.0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552312"/>
        <c:axId val="-2138548920"/>
      </c:barChart>
      <c:catAx>
        <c:axId val="-213855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548920"/>
        <c:crosses val="autoZero"/>
        <c:auto val="1"/>
        <c:lblAlgn val="ctr"/>
        <c:lblOffset val="100"/>
        <c:noMultiLvlLbl val="0"/>
      </c:catAx>
      <c:valAx>
        <c:axId val="-213854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5523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8486496753695"/>
          <c:y val="0.0416375245831652"/>
          <c:w val="0.544956831054013"/>
          <c:h val="0.0606307754399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04T11:14:13.181" idx="9">
    <p:pos x="10" y="10"/>
    <p:text>will add more info here when final regs come out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7F5EB-8D16-4AF4-91D7-62AB1F594337}" type="datetime1">
              <a:rPr lang="en-US"/>
              <a:pPr/>
              <a:t>7/28/13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DE092D-73D6-4D8F-9A20-97765E1CB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FFFBF9-A307-47A0-A2E4-CA0235037B81}" type="datetime1">
              <a:rPr lang="en-US"/>
              <a:pPr/>
              <a:t>7/28/13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AC6C3-941E-44A4-8A1A-AE32C757C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4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7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81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91454F-07E3-4287-AD19-7E12999A90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53340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1pPr>
            <a:lvl2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2pPr>
            <a:lvl3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3pPr>
            <a:lvl4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4pPr>
            <a:lvl5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11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055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302B1C0-639D-C048-B334-9D1ECBE77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>
            <a:fillRect/>
          </a:stretch>
        </p:blipFill>
        <p:spPr bwMode="auto">
          <a:xfrm>
            <a:off x="0" y="-20638"/>
            <a:ext cx="91440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981039D-2CD4-064F-81E4-0ED8D7148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FE5602B-6835-7B40-8C66-3FE5F6DE0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1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E195B1D-9F34-794D-9822-55E9B5565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7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719A6BE-40CE-AD42-A9C0-88E4CF009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6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4474285-CBCB-894C-A9A5-C4FF8B0DE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37C3580-9FD4-FC49-9C57-DBFDFC4E9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351CEBD-F5CE-6948-BE45-4087028CC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8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5103FE3-84CF-0B4B-8DF5-87B5E854A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5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8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DFE0C9F-6B96-0243-A5EF-75EFA38A8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53144" cy="414867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8171" y="50797"/>
            <a:ext cx="5600011" cy="3873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Center on Budget and Policy Priorities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n-ea"/>
              <a:cs typeface="Myriad Pro Semibold"/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947" y="46904"/>
            <a:ext cx="302336" cy="30233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696200" y="64738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C61A4"/>
                </a:solidFill>
                <a:latin typeface="Franklin Gothic Medium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391454F-07E3-4287-AD19-7E12999A90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AAD1-1F39-0141-8EFC-29BAA8A9A4C6}" type="datetimeFigureOut">
              <a:rPr lang="en-US" smtClean="0"/>
              <a:t>7/28/13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17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dt38@georgetown.edu" TargetMode="External"/><Relationship Id="rId4" Type="http://schemas.openxmlformats.org/officeDocument/2006/relationships/hyperlink" Target="mailto:jpeacock@wccf.org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mailto:solomon@cbpp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dirty="0" smtClean="0"/>
              <a:t>Understanding Premium Tax Credits and Cost-Sharing Reductions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Jon Peacock, Wisconsin Council on Children and Families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Judy Solomon, Center on Budget and Policy Priorities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Joe Touschner, Georgetown University Center for Children and Families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1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Jumping the “Firewall” Between Employer Coverage and Premium Tax Credits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4038600" cy="1630363"/>
          </a:xfrm>
        </p:spPr>
        <p:txBody>
          <a:bodyPr/>
          <a:lstStyle/>
          <a:p>
            <a:pPr marL="0" lvl="1" indent="0">
              <a:buNone/>
            </a:pPr>
            <a:endParaRPr lang="en-US" sz="2500" dirty="0" smtClean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3574007"/>
            <a:ext cx="2374900" cy="32839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83250" y="4495800"/>
            <a:ext cx="3200400" cy="1223964"/>
          </a:xfrm>
          <a:ln w="28575" cmpd="sng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Premium Tax Credits</a:t>
            </a:r>
            <a:endParaRPr lang="en-US" sz="3200" b="1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0" y="4495800"/>
            <a:ext cx="3200400" cy="1223964"/>
          </a:xfrm>
          <a:prstGeom prst="rect">
            <a:avLst/>
          </a:prstGeom>
          <a:ln w="3175" cmpd="sng">
            <a:noFill/>
          </a:ln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atin typeface="Franklin Gothic Book"/>
                <a:ea typeface="ＭＳ Ｐゴシック" pitchFamily="-65" charset="-128"/>
                <a:cs typeface="Franklin Gothic Book"/>
              </a:rPr>
              <a:t>Offer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ＭＳ Ｐゴシック" pitchFamily="-65" charset="-128"/>
                <a:cs typeface="Franklin Gothic Book"/>
              </a:rPr>
              <a:t>Employer Coverage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ＭＳ Ｐゴシック" pitchFamily="-65" charset="-128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676767"/>
            <a:ext cx="2895600" cy="954107"/>
          </a:xfrm>
          <a:prstGeom prst="rect">
            <a:avLst/>
          </a:prstGeom>
          <a:noFill/>
          <a:ln w="34925" cap="rnd" cmpd="sng">
            <a:solidFill>
              <a:srgbClr val="D60000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Franklin Gothic Book"/>
                <a:cs typeface="Franklin Gothic Book"/>
              </a:rPr>
              <a:t>If unaffordable </a:t>
            </a:r>
            <a:r>
              <a:rPr lang="en-US" sz="2800" dirty="0" smtClean="0">
                <a:latin typeface="Franklin Gothic Book"/>
                <a:cs typeface="Franklin Gothic Book"/>
              </a:rPr>
              <a:t>or </a:t>
            </a:r>
          </a:p>
          <a:p>
            <a:pPr algn="ctr"/>
            <a:r>
              <a:rPr lang="en-US" sz="2800" i="1" dirty="0" smtClean="0">
                <a:latin typeface="Franklin Gothic Book"/>
                <a:cs typeface="Franklin Gothic Book"/>
              </a:rPr>
              <a:t>inadequate</a:t>
            </a:r>
            <a:endParaRPr lang="en-US" sz="2800" i="1" dirty="0">
              <a:latin typeface="Franklin Gothic Book"/>
              <a:cs typeface="Franklin Gothic Boo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663843"/>
            <a:ext cx="3396426" cy="1223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50" y="2235717"/>
            <a:ext cx="2209800" cy="1652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35717"/>
            <a:ext cx="2209800" cy="16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Jumping the Firewall: 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When is Employer Coverage Affordable?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4495800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3200" dirty="0" smtClean="0"/>
              <a:t>Coverage is considered affordable if employee contribution for </a:t>
            </a:r>
            <a:r>
              <a:rPr lang="en-US" sz="3200" i="1" dirty="0" smtClean="0">
                <a:solidFill>
                  <a:prstClr val="black"/>
                </a:solidFill>
              </a:rPr>
              <a:t>self-only </a:t>
            </a:r>
            <a:r>
              <a:rPr lang="en-US" sz="3200" dirty="0" smtClean="0">
                <a:solidFill>
                  <a:prstClr val="black"/>
                </a:solidFill>
              </a:rPr>
              <a:t>coverage is less than 9.5</a:t>
            </a:r>
            <a:r>
              <a:rPr lang="en-US" sz="3200" dirty="0">
                <a:solidFill>
                  <a:prstClr val="black"/>
                </a:solidFill>
              </a:rPr>
              <a:t>% of </a:t>
            </a:r>
            <a:r>
              <a:rPr lang="en-US" sz="3200" dirty="0" smtClean="0">
                <a:solidFill>
                  <a:prstClr val="black"/>
                </a:solidFill>
              </a:rPr>
              <a:t>household income</a:t>
            </a:r>
          </a:p>
          <a:p>
            <a:pPr>
              <a:buClr>
                <a:schemeClr val="accent1"/>
              </a:buClr>
            </a:pPr>
            <a:r>
              <a:rPr lang="en-US" sz="3200" dirty="0"/>
              <a:t>Employee contribution for self-only coverage is used to determine affordability for both employee and dependents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597793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Affordability of Family Coverage (Reyes Family)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64" y="1215873"/>
            <a:ext cx="6324600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 works at Acme. She earns $35,000. Dad is an entrepreneur and earns about $12,000.</a:t>
            </a:r>
            <a:endParaRPr lang="en-US" sz="1600" b="1" u="sng" dirty="0" smtClean="0"/>
          </a:p>
          <a:p>
            <a:pPr>
              <a:spcAft>
                <a:spcPts val="400"/>
              </a:spcAft>
            </a:pPr>
            <a:endParaRPr lang="en-US" sz="700" b="1" dirty="0" smtClean="0"/>
          </a:p>
          <a:p>
            <a:pPr>
              <a:spcAft>
                <a:spcPts val="400"/>
              </a:spcAft>
            </a:pPr>
            <a:r>
              <a:rPr lang="en-US" b="1" dirty="0" smtClean="0"/>
              <a:t>Family Income:  </a:t>
            </a:r>
            <a:r>
              <a:rPr lang="en-US" dirty="0" smtClean="0"/>
              <a:t>$47,000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Premium Cost to </a:t>
            </a:r>
            <a:r>
              <a:rPr lang="en-US" b="1" dirty="0"/>
              <a:t>E</a:t>
            </a:r>
            <a:r>
              <a:rPr lang="en-US" b="1" dirty="0" smtClean="0"/>
              <a:t>mployee for Employee-Only Plan: </a:t>
            </a:r>
            <a:r>
              <a:rPr lang="en-US" dirty="0" smtClean="0"/>
              <a:t> $196/mo ($2,350/</a:t>
            </a:r>
            <a:r>
              <a:rPr lang="en-US" dirty="0" err="1" smtClean="0"/>
              <a:t>yr</a:t>
            </a:r>
            <a:r>
              <a:rPr lang="en-US" dirty="0" smtClean="0"/>
              <a:t>)  </a:t>
            </a:r>
            <a:r>
              <a:rPr lang="en-US" i="1" dirty="0" smtClean="0"/>
              <a:t>5% of income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43000"/>
            <a:ext cx="2578099" cy="251537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61433041"/>
              </p:ext>
            </p:extLst>
          </p:nvPr>
        </p:nvGraphicFramePr>
        <p:xfrm>
          <a:off x="228600" y="3474124"/>
          <a:ext cx="5943600" cy="338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004526" y="4329918"/>
            <a:ext cx="4775788" cy="369332"/>
            <a:chOff x="1004526" y="4329918"/>
            <a:chExt cx="4775788" cy="369332"/>
          </a:xfrm>
        </p:grpSpPr>
        <p:cxnSp>
          <p:nvCxnSpPr>
            <p:cNvPr id="11" name="Straight Connector 10"/>
            <p:cNvCxnSpPr>
              <a:stCxn id="15" idx="3"/>
            </p:cNvCxnSpPr>
            <p:nvPr/>
          </p:nvCxnSpPr>
          <p:spPr>
            <a:xfrm>
              <a:off x="1715328" y="4514584"/>
              <a:ext cx="4064986" cy="1588"/>
            </a:xfrm>
            <a:prstGeom prst="line">
              <a:avLst/>
            </a:prstGeom>
            <a:ln w="317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04526" y="4329918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D60000"/>
                  </a:solidFill>
                </a:rPr>
                <a:t>9.5%</a:t>
              </a:r>
              <a:endParaRPr lang="en-US" b="1" dirty="0">
                <a:solidFill>
                  <a:srgbClr val="D6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2201" y="4191770"/>
            <a:ext cx="2743200" cy="1706365"/>
          </a:xfrm>
          <a:prstGeom prst="rect">
            <a:avLst/>
          </a:prstGeom>
          <a:noFill/>
          <a:ln w="19050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000" b="1" u="sng" dirty="0" smtClean="0"/>
              <a:t>Bottom Line:</a:t>
            </a:r>
            <a:endParaRPr lang="en-US" b="1" dirty="0" smtClean="0"/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dirty="0"/>
              <a:t>No one is eligible for premium tax </a:t>
            </a:r>
            <a:r>
              <a:rPr lang="en-US" dirty="0" smtClean="0"/>
              <a:t>credits because family coverage is considered affordable.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2064" y="282779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Premium Cost to Employee for Family Plan: </a:t>
            </a:r>
            <a:r>
              <a:rPr lang="en-US" dirty="0" smtClean="0"/>
              <a:t> $509/mo ($6,110/yr)  </a:t>
            </a:r>
            <a:r>
              <a:rPr lang="en-US" i="1" dirty="0" smtClean="0"/>
              <a:t>13% of income</a:t>
            </a:r>
          </a:p>
        </p:txBody>
      </p:sp>
    </p:spTree>
    <p:extLst>
      <p:ext uri="{BB962C8B-B14F-4D97-AF65-F5344CB8AC3E}">
        <p14:creationId xmlns:p14="http://schemas.microsoft.com/office/powerpoint/2010/main" val="383024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P spid="2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Jumping the Firewall: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When is Coverage 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Medium" pitchFamily="34" charset="0"/>
                <a:cs typeface="ＭＳ Ｐゴシック" pitchFamily="-65" charset="-128"/>
              </a:rPr>
              <a:t>Adequate?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955" y="1688524"/>
            <a:ext cx="8229600" cy="4738687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3200" dirty="0" smtClean="0"/>
              <a:t>Coverage is adequate if it has a minimum value (MV) of 60%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This generally means that the plan pays at least 60</a:t>
            </a:r>
            <a:r>
              <a:rPr lang="en-US" sz="2800" dirty="0"/>
              <a:t>% of spending for coverage of essential health benefits for a typical population, after accounting for cost-sharing charges required under the </a:t>
            </a:r>
            <a:r>
              <a:rPr lang="en-US" sz="2800" dirty="0" smtClean="0"/>
              <a:t>plan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3200" dirty="0" smtClean="0"/>
          </a:p>
          <a:p>
            <a:pPr marL="0" lvl="1" indent="0">
              <a:buNone/>
            </a:pPr>
            <a:endParaRPr lang="en-US" sz="2500" dirty="0" smtClean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How Will an Employee Know if his Offer is Affordable or Adequate? 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3200" dirty="0" smtClean="0"/>
              <a:t>Application has an appendix to be completed by the applicant (with help from his employer) to indicate value and cost of the plan</a:t>
            </a:r>
          </a:p>
          <a:p>
            <a:pPr lvl="1"/>
            <a:endParaRPr lang="en-US" sz="2400" dirty="0" smtClean="0"/>
          </a:p>
          <a:p>
            <a:pPr marL="0" lvl="1" indent="0">
              <a:buNone/>
            </a:pPr>
            <a:endParaRPr lang="en-US" sz="2500" dirty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" y="3978275"/>
            <a:ext cx="9135750" cy="2743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96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39200" cy="533400"/>
          </a:xfrm>
        </p:spPr>
        <p:txBody>
          <a:bodyPr/>
          <a:lstStyle/>
          <a:p>
            <a:r>
              <a:rPr lang="en-US" dirty="0" smtClean="0"/>
              <a:t>How Is the Amount of the Tax Credit 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47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Credit amount affected by:</a:t>
            </a:r>
          </a:p>
          <a:p>
            <a:r>
              <a:rPr lang="en-US" dirty="0"/>
              <a:t>Individual or family’s expected </a:t>
            </a:r>
            <a:r>
              <a:rPr lang="en-US" dirty="0" smtClean="0"/>
              <a:t>contribution based on their income</a:t>
            </a:r>
            <a:endParaRPr lang="en-US" dirty="0"/>
          </a:p>
          <a:p>
            <a:r>
              <a:rPr lang="en-US" dirty="0" smtClean="0"/>
              <a:t>Premium cost for benchmark plan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447800"/>
            <a:ext cx="5638800" cy="2523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lIns="0" tIns="182880" rIns="0" bIns="182880" anchor="ctr" anchorCtr="0"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Credit amount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=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Cost of benchmark plan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Expected premium contribution</a:t>
            </a:r>
          </a:p>
        </p:txBody>
      </p:sp>
    </p:spTree>
    <p:extLst>
      <p:ext uri="{BB962C8B-B14F-4D97-AF65-F5344CB8AC3E}">
        <p14:creationId xmlns:p14="http://schemas.microsoft.com/office/powerpoint/2010/main" val="355827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r>
              <a:rPr lang="en-US" sz="2900" dirty="0" smtClean="0"/>
              <a:t>What Is the Benchmark Plan?  How Is it Determined?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Second lowest cost silver plan available to each eligible household member</a:t>
            </a:r>
          </a:p>
          <a:p>
            <a:r>
              <a:rPr lang="en-US" dirty="0" smtClean="0"/>
              <a:t>When no one plan covers every member, may be based on one or more policies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r>
              <a:rPr lang="en-US" sz="2900" dirty="0" smtClean="0"/>
              <a:t>What Is the Benchmark Plan?  Effect of Pediatric Dental Benefits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Benchmark is not adjusted based on whether it includes pediatric dental benefits</a:t>
            </a:r>
          </a:p>
          <a:p>
            <a:r>
              <a:rPr lang="en-US" dirty="0" smtClean="0"/>
              <a:t>So the benchmark and PTC amount won’t rise when a family purchases a stand alone dental plan</a:t>
            </a:r>
          </a:p>
          <a:p>
            <a:pPr lvl="1"/>
            <a:r>
              <a:rPr lang="en-US" dirty="0" smtClean="0"/>
              <a:t>Unless the family buys a plan less expensive than the benchmark.  Then there is ‘left over’ credit to apply to the stand alone dental plan.</a:t>
            </a:r>
          </a:p>
        </p:txBody>
      </p:sp>
    </p:spTree>
    <p:extLst>
      <p:ext uri="{BB962C8B-B14F-4D97-AF65-F5344CB8AC3E}">
        <p14:creationId xmlns:p14="http://schemas.microsoft.com/office/powerpoint/2010/main" val="377307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86200"/>
            <a:ext cx="5252357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Family of Four (Reyes Family)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90471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Income:</a:t>
            </a:r>
            <a:r>
              <a:rPr lang="en-US" sz="2400" dirty="0" smtClean="0"/>
              <a:t> $52,988 (225% FPL)</a:t>
            </a:r>
          </a:p>
          <a:p>
            <a:r>
              <a:rPr lang="en-US" sz="2400" b="1" u="sng" dirty="0" smtClean="0"/>
              <a:t>Expected contribution:</a:t>
            </a:r>
            <a:r>
              <a:rPr lang="en-US" sz="2400" dirty="0" smtClean="0"/>
              <a:t> 7.18% or $3,802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1371600"/>
            <a:ext cx="2960914" cy="2888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486" y="3020639"/>
            <a:ext cx="5551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3 Lowest Cost Silver Plans that Cover Entire Family: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A: $14,800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B: $15,000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C: $15,200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99" y="5536793"/>
            <a:ext cx="6248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Premium Credit:</a:t>
            </a:r>
            <a:r>
              <a:rPr lang="en-US" sz="2400" b="1" dirty="0" smtClean="0"/>
              <a:t> </a:t>
            </a:r>
          </a:p>
          <a:p>
            <a:endParaRPr lang="en-US" sz="700" b="1" dirty="0" smtClean="0"/>
          </a:p>
          <a:p>
            <a:r>
              <a:rPr lang="en-US" sz="2400" dirty="0" smtClean="0"/>
              <a:t>$15,000 - $3,802 = $11,198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4262735"/>
            <a:ext cx="215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Benchmark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2895601" y="43434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80314" y="5155793"/>
            <a:ext cx="2308875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Could be one or multiple policies</a:t>
            </a:r>
            <a:endParaRPr lang="en-US" sz="2000" dirty="0"/>
          </a:p>
        </p:txBody>
      </p:sp>
      <p:sp>
        <p:nvSpPr>
          <p:cNvPr id="23" name="Bent-Up Arrow 22"/>
          <p:cNvSpPr/>
          <p:nvPr/>
        </p:nvSpPr>
        <p:spPr>
          <a:xfrm flipV="1">
            <a:off x="5490935" y="4457293"/>
            <a:ext cx="703857" cy="64364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  <p:bldP spid="14" grpId="0"/>
      <p:bldP spid="15" grpId="0"/>
      <p:bldP spid="17" grpId="0"/>
      <p:bldP spid="18" grpId="0" animBg="1"/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Household with Ineligible Members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Reyes Family: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Same income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In a state with CHIP up to 250% FPL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Mom and dad purchase coverage, kids on CHIP</a:t>
            </a:r>
          </a:p>
          <a:p>
            <a:endParaRPr lang="en-US" sz="2400" dirty="0" smtClean="0"/>
          </a:p>
          <a:p>
            <a:r>
              <a:rPr lang="en-US" sz="2800" b="1" u="sng" dirty="0" smtClean="0"/>
              <a:t>3 Lowest Cost Silver Plans Covering Mom and Dad</a:t>
            </a:r>
          </a:p>
          <a:p>
            <a:endParaRPr lang="en-US" sz="9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A: $9,800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B: $10,000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C: $10,200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u="sng" dirty="0" smtClean="0"/>
              <a:t>Premium Credit:</a:t>
            </a:r>
          </a:p>
          <a:p>
            <a:endParaRPr lang="en-US" sz="800" dirty="0" smtClean="0"/>
          </a:p>
          <a:p>
            <a:r>
              <a:rPr lang="en-US" sz="2400" dirty="0" smtClean="0"/>
              <a:t>$10,000 – 3,802 = $6,198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5600" y="4495800"/>
            <a:ext cx="2451176" cy="461665"/>
            <a:chOff x="5540009" y="4114800"/>
            <a:chExt cx="2451176" cy="461665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5540009" y="4267200"/>
              <a:ext cx="632191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4114800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Benchmark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6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 overview</a:t>
            </a:r>
          </a:p>
          <a:p>
            <a:r>
              <a:rPr lang="en-US" dirty="0" smtClean="0"/>
              <a:t>Premium tax credits</a:t>
            </a:r>
          </a:p>
          <a:p>
            <a:pPr lvl="1"/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Amount</a:t>
            </a:r>
          </a:p>
          <a:p>
            <a:r>
              <a:rPr lang="en-US" dirty="0" smtClean="0"/>
              <a:t>Cost-sharing</a:t>
            </a:r>
          </a:p>
          <a:p>
            <a:pPr lvl="1"/>
            <a:r>
              <a:rPr lang="en-US" dirty="0" smtClean="0"/>
              <a:t>Actuarial value</a:t>
            </a:r>
          </a:p>
          <a:p>
            <a:pPr lvl="1"/>
            <a:r>
              <a:rPr lang="en-US" dirty="0" smtClean="0"/>
              <a:t>Cost-sharing reductions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2B1C0-639D-C048-B334-9D1ECBE775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/>
          <a:lstStyle/>
          <a:p>
            <a:r>
              <a:rPr lang="en-US" dirty="0" smtClean="0"/>
              <a:t>Example: Household with Members </a:t>
            </a:r>
            <a:br>
              <a:rPr lang="en-US" dirty="0" smtClean="0"/>
            </a:br>
            <a:r>
              <a:rPr lang="en-US" dirty="0" smtClean="0"/>
              <a:t>Residing in Different Locations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64298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000" dirty="0" smtClean="0"/>
          </a:p>
          <a:p>
            <a:r>
              <a:rPr lang="en-US" sz="2400" b="1" u="sng" dirty="0" smtClean="0"/>
              <a:t>3 Lowest Cost Silver Plans: </a:t>
            </a:r>
          </a:p>
          <a:p>
            <a:endParaRPr lang="en-US" sz="800" b="1" u="sng" dirty="0" smtClean="0"/>
          </a:p>
          <a:p>
            <a:r>
              <a:rPr lang="en-US" sz="2400" dirty="0" smtClean="0"/>
              <a:t>Mom, Dad, and Daughter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A: $12,300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B: $12,500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C: $12,800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u="sng" dirty="0" smtClean="0"/>
              <a:t>Premium Credit:</a:t>
            </a:r>
          </a:p>
          <a:p>
            <a:endParaRPr lang="en-US" sz="700" dirty="0" smtClean="0"/>
          </a:p>
          <a:p>
            <a:r>
              <a:rPr lang="en-US" sz="2000" dirty="0" smtClean="0"/>
              <a:t>$12,500 + $3,000 – 3,802 = $11,698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2514600" y="48006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2991" y="471993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Benchmark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22" y="609600"/>
            <a:ext cx="1119115" cy="1042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0" y="1048128"/>
            <a:ext cx="1016720" cy="2445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4490" y="3544431"/>
            <a:ext cx="21576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 smtClean="0"/>
          </a:p>
          <a:p>
            <a:r>
              <a:rPr lang="en-US" sz="2400" dirty="0" smtClean="0"/>
              <a:t>Son</a:t>
            </a:r>
          </a:p>
          <a:p>
            <a:endParaRPr lang="en-US" sz="8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A: </a:t>
            </a:r>
            <a:r>
              <a:rPr lang="en-US" sz="2000" dirty="0" smtClean="0"/>
              <a:t>$2,800</a:t>
            </a: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B: </a:t>
            </a:r>
            <a:r>
              <a:rPr lang="en-US" sz="2000" dirty="0" smtClean="0"/>
              <a:t>$</a:t>
            </a:r>
            <a:r>
              <a:rPr lang="en-US" sz="2000" dirty="0"/>
              <a:t>3</a:t>
            </a:r>
            <a:r>
              <a:rPr lang="en-US" sz="2000" dirty="0" smtClean="0"/>
              <a:t>,000</a:t>
            </a: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C: </a:t>
            </a:r>
            <a:r>
              <a:rPr lang="en-US" sz="2000" dirty="0" smtClean="0"/>
              <a:t>$</a:t>
            </a:r>
            <a:r>
              <a:rPr lang="en-US" sz="2000" dirty="0"/>
              <a:t>3</a:t>
            </a:r>
            <a:r>
              <a:rPr lang="en-US" sz="2000" dirty="0" smtClean="0"/>
              <a:t>,200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4953000" y="48006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952" y="1661264"/>
            <a:ext cx="62556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Reyes Family:</a:t>
            </a:r>
          </a:p>
          <a:p>
            <a:endParaRPr lang="en-US" sz="800" b="1" u="sng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Same income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All members eligible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Son goes to college in a different </a:t>
            </a:r>
            <a:r>
              <a:rPr lang="en-US" sz="2000" dirty="0" smtClean="0"/>
              <a:t>part of the state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Three Reyes Family Scenarios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9047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Income:</a:t>
            </a:r>
            <a:r>
              <a:rPr lang="en-US" sz="2400" dirty="0" smtClean="0"/>
              <a:t> $52,988 (225% FPL)</a:t>
            </a:r>
          </a:p>
          <a:p>
            <a:r>
              <a:rPr lang="en-US" sz="2400" b="1" u="sng" dirty="0" smtClean="0"/>
              <a:t>Expected contribution:</a:t>
            </a:r>
            <a:r>
              <a:rPr lang="en-US" sz="2400" dirty="0" smtClean="0"/>
              <a:t> 7.18% or $3,802</a:t>
            </a:r>
            <a:endParaRPr lang="en-US" sz="24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03301731"/>
              </p:ext>
            </p:extLst>
          </p:nvPr>
        </p:nvGraphicFramePr>
        <p:xfrm>
          <a:off x="204018" y="2419130"/>
          <a:ext cx="5968181" cy="428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24600" y="2971800"/>
            <a:ext cx="254901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Key takeaway:</a:t>
            </a:r>
          </a:p>
          <a:p>
            <a:r>
              <a:rPr lang="en-US" sz="2400" dirty="0" smtClean="0"/>
              <a:t>Applicable benchmark plan affects credit amount but not expected contribution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15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How Do Rating Factors Affect the Cost of the Benchmark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/>
              <a:t>Age</a:t>
            </a:r>
          </a:p>
          <a:p>
            <a:pPr lvl="1"/>
            <a:r>
              <a:rPr lang="en-US" dirty="0"/>
              <a:t>Limited to no more than 3 to 1 variation</a:t>
            </a:r>
          </a:p>
          <a:p>
            <a:pPr lvl="1"/>
            <a:r>
              <a:rPr lang="en-US" dirty="0"/>
              <a:t>Each family member rated separately</a:t>
            </a:r>
          </a:p>
          <a:p>
            <a:r>
              <a:rPr lang="en-US" dirty="0" smtClean="0"/>
              <a:t>Family size</a:t>
            </a:r>
          </a:p>
          <a:p>
            <a:pPr lvl="1"/>
            <a:r>
              <a:rPr lang="en-US" dirty="0" smtClean="0"/>
              <a:t>Total premium for family = Sum of premiums for each family member </a:t>
            </a:r>
          </a:p>
          <a:p>
            <a:pPr lvl="1"/>
            <a:r>
              <a:rPr lang="en-US" dirty="0" smtClean="0"/>
              <a:t>Exception:  In families with &gt; 3 members under 21, count only 3 oldest children</a:t>
            </a:r>
          </a:p>
          <a:p>
            <a:r>
              <a:rPr lang="en-US" dirty="0" smtClean="0"/>
              <a:t>Geographic area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422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What Factors Affect What </a:t>
            </a:r>
            <a:r>
              <a:rPr lang="en-US" dirty="0" smtClean="0"/>
              <a:t>Families</a:t>
            </a:r>
            <a:r>
              <a:rPr lang="en-US" dirty="0" smtClean="0"/>
              <a:t> </a:t>
            </a:r>
            <a:r>
              <a:rPr lang="en-US" dirty="0" smtClean="0"/>
              <a:t>Will Actually Pay for Coverage?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Tobacco use</a:t>
            </a:r>
          </a:p>
          <a:p>
            <a:pPr lvl="1"/>
            <a:r>
              <a:rPr lang="en-US" dirty="0" smtClean="0"/>
              <a:t>Difference due to tobacco use not accounted for in </a:t>
            </a:r>
            <a:r>
              <a:rPr lang="en-US" dirty="0"/>
              <a:t>affordability determination OR premium credit </a:t>
            </a:r>
            <a:r>
              <a:rPr lang="en-US" dirty="0" smtClean="0"/>
              <a:t>calculation</a:t>
            </a:r>
            <a:endParaRPr lang="en-US" dirty="0" smtClean="0"/>
          </a:p>
          <a:p>
            <a:r>
              <a:rPr lang="en-US" dirty="0" smtClean="0"/>
              <a:t>Plan chosen by consumer</a:t>
            </a:r>
          </a:p>
          <a:p>
            <a:pPr lvl="1"/>
            <a:r>
              <a:rPr lang="en-US" dirty="0" smtClean="0"/>
              <a:t>Amount of credit pegged to second lowest cost silver plan</a:t>
            </a:r>
          </a:p>
          <a:p>
            <a:pPr lvl="1"/>
            <a:r>
              <a:rPr lang="en-US" dirty="0" smtClean="0"/>
              <a:t>But consumer can purchase any metal plan</a:t>
            </a:r>
          </a:p>
          <a:p>
            <a:r>
              <a:rPr lang="en-US" dirty="0" smtClean="0"/>
              <a:t>Other premium obligations</a:t>
            </a:r>
          </a:p>
          <a:p>
            <a:pPr lvl="1"/>
            <a:r>
              <a:rPr lang="en-US" dirty="0" smtClean="0"/>
              <a:t>For example, CHIP premiums</a:t>
            </a:r>
          </a:p>
        </p:txBody>
      </p:sp>
    </p:spTree>
    <p:extLst>
      <p:ext uri="{BB962C8B-B14F-4D97-AF65-F5344CB8AC3E}">
        <p14:creationId xmlns:p14="http://schemas.microsoft.com/office/powerpoint/2010/main" val="7584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How Do People Get Premium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Submit application to the Marketplace for advance payment of credits</a:t>
            </a:r>
          </a:p>
          <a:p>
            <a:pPr lvl="1"/>
            <a:r>
              <a:rPr lang="en-US" dirty="0" smtClean="0"/>
              <a:t>Marketplace estimates amount of advance payment based on projected income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is sent directly to insurer, individual pays insurer balance of </a:t>
            </a:r>
            <a:r>
              <a:rPr lang="en-US" dirty="0" smtClean="0"/>
              <a:t>premium</a:t>
            </a:r>
          </a:p>
          <a:p>
            <a:r>
              <a:rPr lang="en-US" dirty="0" smtClean="0"/>
              <a:t>Can also wait until tax filing and claim on return</a:t>
            </a:r>
          </a:p>
          <a:p>
            <a:pPr lvl="1"/>
            <a:r>
              <a:rPr lang="en-US" dirty="0" smtClean="0"/>
              <a:t>Credits are refundable</a:t>
            </a:r>
          </a:p>
        </p:txBody>
      </p:sp>
    </p:spTree>
    <p:extLst>
      <p:ext uri="{BB962C8B-B14F-4D97-AF65-F5344CB8AC3E}">
        <p14:creationId xmlns:p14="http://schemas.microsoft.com/office/powerpoint/2010/main" val="343979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/>
          <a:lstStyle/>
          <a:p>
            <a:r>
              <a:rPr lang="en-US" dirty="0" smtClean="0"/>
              <a:t>What Happens When Estimated Income for the Year is Different from Actual Income?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686800" cy="4678363"/>
          </a:xfrm>
        </p:spPr>
        <p:txBody>
          <a:bodyPr/>
          <a:lstStyle/>
          <a:p>
            <a:r>
              <a:rPr lang="en-US" dirty="0" smtClean="0"/>
              <a:t>Final amount of credit based on </a:t>
            </a:r>
            <a:r>
              <a:rPr lang="en-US" b="1" i="1" dirty="0" smtClean="0"/>
              <a:t>actual</a:t>
            </a:r>
            <a:r>
              <a:rPr lang="en-US" i="1" dirty="0" smtClean="0"/>
              <a:t> </a:t>
            </a:r>
            <a:r>
              <a:rPr lang="en-US" dirty="0" smtClean="0"/>
              <a:t>income</a:t>
            </a:r>
          </a:p>
          <a:p>
            <a:r>
              <a:rPr lang="en-US" dirty="0" smtClean="0"/>
              <a:t>At tax filing time, advance payments received are reconciled with actual credit amount</a:t>
            </a:r>
          </a:p>
          <a:p>
            <a:pPr lvl="1"/>
            <a:r>
              <a:rPr lang="en-US" dirty="0" smtClean="0"/>
              <a:t>If income increases, may have to repay</a:t>
            </a:r>
          </a:p>
          <a:p>
            <a:pPr lvl="1"/>
            <a:r>
              <a:rPr lang="en-US" dirty="0" smtClean="0"/>
              <a:t>If income decreases, may get more credit at tax time</a:t>
            </a:r>
          </a:p>
          <a:p>
            <a:r>
              <a:rPr lang="en-US" dirty="0" smtClean="0"/>
              <a:t>To avoid repayment, can reduce the amount of advance payment received during the year</a:t>
            </a:r>
          </a:p>
        </p:txBody>
      </p:sp>
    </p:spTree>
    <p:extLst>
      <p:ext uri="{BB962C8B-B14F-4D97-AF65-F5344CB8AC3E}">
        <p14:creationId xmlns:p14="http://schemas.microsoft.com/office/powerpoint/2010/main" val="365210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58962"/>
            <a:ext cx="8229600" cy="1036638"/>
          </a:xfrm>
        </p:spPr>
        <p:txBody>
          <a:bodyPr/>
          <a:lstStyle/>
          <a:p>
            <a:r>
              <a:rPr lang="en-US" dirty="0" smtClean="0"/>
              <a:t>Cost-</a:t>
            </a:r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0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Cost-Sharing Standards for All Marketplace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enrollees from very high out-of-pocket costs for covered, in-network benefits</a:t>
            </a:r>
          </a:p>
          <a:p>
            <a:r>
              <a:rPr lang="en-US" dirty="0" smtClean="0"/>
              <a:t>Help organize plans to make them easier for people to compare</a:t>
            </a:r>
          </a:p>
          <a:p>
            <a:r>
              <a:rPr lang="en-US" dirty="0" smtClean="0"/>
              <a:t>Maximum Out-of-Pocket Limit</a:t>
            </a:r>
          </a:p>
          <a:p>
            <a:pPr marL="742950" lvl="2" indent="-342900"/>
            <a:r>
              <a:rPr lang="en-US" sz="2800" dirty="0"/>
              <a:t>2014 amounts: $6,350 individual/$12,700 family</a:t>
            </a:r>
          </a:p>
          <a:p>
            <a:pPr marL="742950" lvl="2" indent="-342900"/>
            <a:r>
              <a:rPr lang="en-US" sz="2800" dirty="0"/>
              <a:t>OOP limit is </a:t>
            </a:r>
            <a:r>
              <a:rPr lang="en-US" sz="2800" u="sng" dirty="0"/>
              <a:t>not</a:t>
            </a:r>
            <a:r>
              <a:rPr lang="en-US" sz="2800" dirty="0"/>
              <a:t> the amount that an enrollee must spend each year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2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Actuarial Value?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estimate and compare the overall generosity of plans</a:t>
            </a:r>
          </a:p>
          <a:p>
            <a:r>
              <a:rPr lang="en-US" dirty="0" smtClean="0"/>
              <a:t>Expressed as a percentage</a:t>
            </a:r>
          </a:p>
          <a:p>
            <a:r>
              <a:rPr lang="en-US" dirty="0" smtClean="0"/>
              <a:t>Tells you what percentage of a typical population’s costs for covered services the plan would pay for </a:t>
            </a:r>
          </a:p>
          <a:p>
            <a:r>
              <a:rPr lang="en-US" dirty="0" smtClean="0"/>
              <a:t>Does not represent what the plan would pay for any particular individual</a:t>
            </a:r>
          </a:p>
        </p:txBody>
      </p:sp>
    </p:spTree>
    <p:extLst>
      <p:ext uri="{BB962C8B-B14F-4D97-AF65-F5344CB8AC3E}">
        <p14:creationId xmlns:p14="http://schemas.microsoft.com/office/powerpoint/2010/main" val="197781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Actuarial Value Does and Does Not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AVs under the health law focus on cost-sharing</a:t>
            </a:r>
          </a:p>
          <a:p>
            <a:pPr lvl="1"/>
            <a:r>
              <a:rPr lang="en-US" dirty="0" smtClean="0"/>
              <a:t>Not what benefits are covered, limits on # of visits, or what drugs are covered</a:t>
            </a:r>
          </a:p>
          <a:p>
            <a:pPr lvl="1"/>
            <a:r>
              <a:rPr lang="en-US" dirty="0" smtClean="0"/>
              <a:t>Not the provider network</a:t>
            </a:r>
          </a:p>
          <a:p>
            <a:r>
              <a:rPr lang="en-US" dirty="0" smtClean="0"/>
              <a:t>Don’t tell you what any particular enrollee will pay for health care services</a:t>
            </a:r>
          </a:p>
          <a:p>
            <a:pPr lvl="1"/>
            <a:r>
              <a:rPr lang="en-US" dirty="0" smtClean="0"/>
              <a:t>Enrollee out-of-pocket costs depend on the medical care a person uses</a:t>
            </a:r>
          </a:p>
        </p:txBody>
      </p:sp>
    </p:spTree>
    <p:extLst>
      <p:ext uri="{BB962C8B-B14F-4D97-AF65-F5344CB8AC3E}">
        <p14:creationId xmlns:p14="http://schemas.microsoft.com/office/powerpoint/2010/main" val="224072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447800"/>
            <a:ext cx="6473650" cy="403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TextBox 14"/>
          <p:cNvSpPr txBox="1">
            <a:spLocks noChangeArrowheads="1"/>
          </p:cNvSpPr>
          <p:nvPr/>
        </p:nvSpPr>
        <p:spPr bwMode="auto">
          <a:xfrm>
            <a:off x="685800" y="5486402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Children</a:t>
            </a: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5867400" y="54864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Childless Adults</a:t>
            </a:r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3276600" y="550545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Working Parents</a:t>
            </a:r>
          </a:p>
        </p:txBody>
      </p:sp>
      <p:sp>
        <p:nvSpPr>
          <p:cNvPr id="20491" name="TextBox 25"/>
          <p:cNvSpPr txBox="1">
            <a:spLocks noChangeArrowheads="1"/>
          </p:cNvSpPr>
          <p:nvPr/>
        </p:nvSpPr>
        <p:spPr bwMode="auto">
          <a:xfrm>
            <a:off x="4572000" y="550545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Jobless</a:t>
            </a:r>
          </a:p>
          <a:p>
            <a:pPr algn="ctr"/>
            <a:r>
              <a:rPr lang="en-US" sz="1400" b="1" dirty="0"/>
              <a:t>Parents</a:t>
            </a:r>
          </a:p>
        </p:txBody>
      </p:sp>
      <p:sp>
        <p:nvSpPr>
          <p:cNvPr id="20492" name="TextBox 26"/>
          <p:cNvSpPr txBox="1">
            <a:spLocks noChangeArrowheads="1"/>
          </p:cNvSpPr>
          <p:nvPr/>
        </p:nvSpPr>
        <p:spPr bwMode="auto">
          <a:xfrm>
            <a:off x="1981200" y="54864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Pregnant Women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800" y="2101535"/>
            <a:ext cx="1295400" cy="1440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1200" y="2100779"/>
            <a:ext cx="1295400" cy="1785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76600" y="2100778"/>
            <a:ext cx="1295400" cy="2268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0" y="2097218"/>
            <a:ext cx="1295400" cy="2272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67400" y="2099276"/>
            <a:ext cx="1295400" cy="2270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0" name="TextBox 8"/>
          <p:cNvSpPr txBox="1">
            <a:spLocks noChangeArrowheads="1"/>
          </p:cNvSpPr>
          <p:nvPr/>
        </p:nvSpPr>
        <p:spPr bwMode="auto">
          <a:xfrm>
            <a:off x="685800" y="3205573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235%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7162800" y="2110847"/>
            <a:ext cx="457200" cy="2270125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7162800" y="1447802"/>
            <a:ext cx="457200" cy="625475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00" y="3121223"/>
            <a:ext cx="1219200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Subsidized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00" y="1600200"/>
            <a:ext cx="1447800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Unsubsidized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5350" y="4867618"/>
            <a:ext cx="1043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>
                <a:ea typeface="ＭＳ Ｐゴシック"/>
                <a:cs typeface="ＭＳ Ｐゴシック"/>
              </a:rPr>
              <a:t>37%</a:t>
            </a: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3314700" y="4638033"/>
            <a:ext cx="12539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61%</a:t>
            </a:r>
          </a:p>
        </p:txBody>
      </p:sp>
      <p:sp>
        <p:nvSpPr>
          <p:cNvPr id="20528" name="Title 1"/>
          <p:cNvSpPr txBox="1">
            <a:spLocks/>
          </p:cNvSpPr>
          <p:nvPr/>
        </p:nvSpPr>
        <p:spPr bwMode="auto">
          <a:xfrm>
            <a:off x="457200" y="627475"/>
            <a:ext cx="822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Coverage Landscape in 2014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2828" y="3886200"/>
            <a:ext cx="1303773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30"/>
          <p:cNvSpPr txBox="1">
            <a:spLocks noChangeArrowheads="1"/>
          </p:cNvSpPr>
          <p:nvPr/>
        </p:nvSpPr>
        <p:spPr bwMode="auto">
          <a:xfrm>
            <a:off x="5867400" y="5181600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0%</a:t>
            </a:r>
          </a:p>
        </p:txBody>
      </p:sp>
      <p:sp>
        <p:nvSpPr>
          <p:cNvPr id="67" name="Right Brace 66"/>
          <p:cNvSpPr/>
          <p:nvPr/>
        </p:nvSpPr>
        <p:spPr>
          <a:xfrm>
            <a:off x="7162800" y="2108713"/>
            <a:ext cx="457200" cy="2511425"/>
          </a:xfrm>
          <a:prstGeom prst="rightBrace">
            <a:avLst>
              <a:gd name="adj1" fmla="val 53138"/>
              <a:gd name="adj2" fmla="val 459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3532496"/>
            <a:ext cx="1287027" cy="1954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09" name="TextBox 27"/>
          <p:cNvSpPr txBox="1">
            <a:spLocks noChangeArrowheads="1"/>
          </p:cNvSpPr>
          <p:nvPr/>
        </p:nvSpPr>
        <p:spPr bwMode="auto">
          <a:xfrm>
            <a:off x="1989574" y="3522662"/>
            <a:ext cx="127865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185%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72001" y="5165725"/>
            <a:ext cx="1287027" cy="3206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284973" y="4911727"/>
            <a:ext cx="1283678" cy="5746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7795" y="6258580"/>
            <a:ext cx="708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Medicaid and CHIP coverage, based on 2012 eligibility levels in a typical state</a:t>
            </a:r>
          </a:p>
          <a:p>
            <a:r>
              <a:rPr lang="en-US" sz="1400" i="1" dirty="0"/>
              <a:t>Source: Kaiser Commission on Medicaid and the Uninsured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7400" y="4598682"/>
            <a:ext cx="1292050" cy="887719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0824" y="4926014"/>
            <a:ext cx="2531611" cy="37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ＭＳ Ｐゴシック"/>
              </a:rPr>
              <a:t>Medicaid / CHIP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90824" y="2095911"/>
            <a:ext cx="64719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83792" y="4391766"/>
            <a:ext cx="1283677" cy="547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74660" y="4385708"/>
            <a:ext cx="1300423" cy="7782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70405" y="4381019"/>
            <a:ext cx="1283677" cy="11123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81453" y="4388775"/>
            <a:ext cx="1283677" cy="54525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81543" y="4388774"/>
            <a:ext cx="1269975" cy="7536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57526" y="4405161"/>
            <a:ext cx="1304438" cy="10812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93" y="1271007"/>
            <a:ext cx="79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FPL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93" y="1909855"/>
            <a:ext cx="724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400%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5800" y="4375348"/>
            <a:ext cx="647365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285773" y="4396248"/>
            <a:ext cx="1276352" cy="24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74023" y="4393704"/>
            <a:ext cx="1304263" cy="2433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859028" y="4391499"/>
            <a:ext cx="1303405" cy="2436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01046" y="4629647"/>
            <a:ext cx="6450032" cy="838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19659" y="4482391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100%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12960" y="4197993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133%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16" y="3678764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200%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494" y="2815346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300%</a:t>
            </a:r>
          </a:p>
        </p:txBody>
      </p:sp>
    </p:spTree>
    <p:extLst>
      <p:ext uri="{BB962C8B-B14F-4D97-AF65-F5344CB8AC3E}">
        <p14:creationId xmlns:p14="http://schemas.microsoft.com/office/powerpoint/2010/main" val="3926172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487" grpId="0"/>
      <p:bldP spid="20489" grpId="0"/>
      <p:bldP spid="20490" grpId="0"/>
      <p:bldP spid="20491" grpId="0"/>
      <p:bldP spid="20492" grpId="0"/>
      <p:bldP spid="47" grpId="0" animBg="1"/>
      <p:bldP spid="48" grpId="0" animBg="1"/>
      <p:bldP spid="49" grpId="0" animBg="1"/>
      <p:bldP spid="50" grpId="0" animBg="1"/>
      <p:bldP spid="51" grpId="0" animBg="1"/>
      <p:bldP spid="20510" grpId="0"/>
      <p:bldP spid="53" grpId="0" animBg="1"/>
      <p:bldP spid="55" grpId="0" animBg="1"/>
      <p:bldP spid="56" grpId="0" animBg="1"/>
      <p:bldP spid="57" grpId="0" animBg="1"/>
      <p:bldP spid="36" grpId="0"/>
      <p:bldP spid="20527" grpId="0"/>
      <p:bldP spid="10" grpId="0" animBg="1"/>
      <p:bldP spid="20493" grpId="0"/>
      <p:bldP spid="67" grpId="0" animBg="1"/>
      <p:bldP spid="8" grpId="0" animBg="1"/>
      <p:bldP spid="20509" grpId="0"/>
      <p:bldP spid="59" grpId="0" animBg="1"/>
      <p:bldP spid="60" grpId="0" animBg="1"/>
      <p:bldP spid="69" grpId="0"/>
      <p:bldP spid="4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" grpId="0"/>
      <p:bldP spid="9" grpId="0"/>
      <p:bldP spid="66" grpId="0" animBg="1"/>
      <p:bldP spid="64" grpId="0" animBg="1"/>
      <p:bldP spid="65" grpId="0" animBg="1"/>
      <p:bldP spid="62" grpId="0"/>
      <p:bldP spid="52" grpId="0"/>
      <p:bldP spid="68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990600"/>
          </a:xfrm>
        </p:spPr>
        <p:txBody>
          <a:bodyPr/>
          <a:lstStyle/>
          <a:p>
            <a:r>
              <a:rPr lang="en-US" dirty="0" smtClean="0"/>
              <a:t>Example: What Jane Pays in Different </a:t>
            </a:r>
            <a:br>
              <a:rPr lang="en-US" dirty="0" smtClean="0"/>
            </a:br>
            <a:r>
              <a:rPr lang="en-US" dirty="0" smtClean="0"/>
              <a:t>Levels of Coverage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6864"/>
              </p:ext>
            </p:extLst>
          </p:nvPr>
        </p:nvGraphicFramePr>
        <p:xfrm>
          <a:off x="304800" y="1905000"/>
          <a:ext cx="8610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77"/>
                <a:gridCol w="1599762"/>
                <a:gridCol w="1780099"/>
                <a:gridCol w="1689931"/>
                <a:gridCol w="1689931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Bronze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(enrollee pays)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Silver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Gold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Platinum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$600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</a:p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(After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50%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 / 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$500 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Physician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visit</a:t>
                      </a:r>
                    </a:p>
                    <a:p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(After deductible)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50%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9310" y="4362271"/>
            <a:ext cx="6666090" cy="1200329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     Bronze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</a:t>
            </a:r>
            <a:r>
              <a:rPr lang="en-US" b="1" dirty="0" smtClean="0">
                <a:latin typeface="Franklin Gothic Book" panose="020B0503020102020204" pitchFamily="34" charset="0"/>
              </a:rPr>
              <a:t>$</a:t>
            </a:r>
            <a:r>
              <a:rPr lang="en-US" b="1" dirty="0" smtClean="0">
                <a:latin typeface="Franklin Gothic Book" panose="020B0503020102020204" pitchFamily="34" charset="0"/>
              </a:rPr>
              <a:t>5,150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Silver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$4,190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   Gold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  $2,675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Platinum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        </a:t>
            </a:r>
            <a:r>
              <a:rPr lang="en-US" b="1" dirty="0" smtClean="0">
                <a:latin typeface="Franklin Gothic Book" panose="020B0503020102020204" pitchFamily="34" charset="0"/>
              </a:rPr>
              <a:t>$845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" b="18375"/>
          <a:stretch/>
        </p:blipFill>
        <p:spPr>
          <a:xfrm>
            <a:off x="148233" y="4233400"/>
            <a:ext cx="1567678" cy="231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Jane’s out-of-pocket cost</a:t>
            </a:r>
            <a:r>
              <a:rPr lang="en-US" b="1" dirty="0">
                <a:latin typeface="Franklin Gothic Book" panose="020B0503020102020204" pitchFamily="34" charset="0"/>
              </a:rPr>
              <a:t>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391859" y="1962856"/>
            <a:ext cx="380999" cy="6666089"/>
          </a:xfrm>
          <a:prstGeom prst="leftBrace">
            <a:avLst>
              <a:gd name="adj1" fmla="val 8333"/>
              <a:gd name="adj2" fmla="val 487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Cost-Sharing Reductions?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federal benefit that reduces </a:t>
            </a:r>
            <a:r>
              <a:rPr lang="en-US" dirty="0" smtClean="0">
                <a:solidFill>
                  <a:prstClr val="black"/>
                </a:solidFill>
              </a:rPr>
              <a:t>the out-of-pocket charges an enrollee must pay for medical care covered by the plan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 levels of cost-sharing reductions based on income</a:t>
            </a:r>
          </a:p>
          <a:p>
            <a:r>
              <a:rPr lang="en-US" dirty="0"/>
              <a:t>Available January 1, 2014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for Cost-Sharing Reductions?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income up to 250% FPL</a:t>
            </a:r>
          </a:p>
          <a:p>
            <a:r>
              <a:rPr lang="en-US" dirty="0" smtClean="0"/>
              <a:t>Must enroll in a silver plan through the Health Insurance Marketplace (also called the exchange)</a:t>
            </a:r>
          </a:p>
        </p:txBody>
      </p:sp>
    </p:spTree>
    <p:extLst>
      <p:ext uri="{BB962C8B-B14F-4D97-AF65-F5344CB8AC3E}">
        <p14:creationId xmlns:p14="http://schemas.microsoft.com/office/powerpoint/2010/main" val="39706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Cost-Sharing Reductions Provided?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Enrollee cost sharing charges are automatically reduced when an eligible person or family enrolls in a silver plan</a:t>
            </a:r>
          </a:p>
          <a:p>
            <a:r>
              <a:rPr lang="en-US" dirty="0" smtClean="0"/>
              <a:t>People do not have to keep track of their spending or get reimbursed</a:t>
            </a:r>
          </a:p>
          <a:p>
            <a:r>
              <a:rPr lang="en-US" dirty="0" smtClean="0"/>
              <a:t>Not provided as a tax credit</a:t>
            </a:r>
          </a:p>
          <a:p>
            <a:r>
              <a:rPr lang="en-US" dirty="0" smtClean="0"/>
              <a:t>Not “reconciled” at the end of the year</a:t>
            </a:r>
          </a:p>
          <a:p>
            <a:r>
              <a:rPr lang="en-US" dirty="0"/>
              <a:t>Federal government pays the health insurer </a:t>
            </a:r>
            <a:r>
              <a:rPr lang="en-US" dirty="0" smtClean="0"/>
              <a:t>upfront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4839"/>
            <a:ext cx="8686800" cy="533400"/>
          </a:xfrm>
        </p:spPr>
        <p:txBody>
          <a:bodyPr/>
          <a:lstStyle/>
          <a:p>
            <a:r>
              <a:rPr lang="en-US" smtClean="0"/>
              <a:t>Sample Cost-Sharing Reduction Plans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57140"/>
              </p:ext>
            </p:extLst>
          </p:nvPr>
        </p:nvGraphicFramePr>
        <p:xfrm>
          <a:off x="228600" y="1523997"/>
          <a:ext cx="1682692" cy="4329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692"/>
              </a:tblGrid>
              <a:tr h="1185317">
                <a:tc>
                  <a:txBody>
                    <a:bodyPr/>
                    <a:lstStyle/>
                    <a:p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57967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Actuarial Value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07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Deductible (</a:t>
                      </a:r>
                      <a:r>
                        <a:rPr lang="en-US" sz="1800" dirty="0" err="1" smtClean="0">
                          <a:latin typeface="Franklin Gothic Book" panose="020B0503020102020204" pitchFamily="34" charset="0"/>
                        </a:rPr>
                        <a:t>Indiv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4446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OOP limit (</a:t>
                      </a:r>
                      <a:r>
                        <a:rPr lang="en-US" sz="1800" baseline="0" dirty="0" err="1" smtClean="0">
                          <a:latin typeface="Franklin Gothic Book" panose="020B0503020102020204" pitchFamily="34" charset="0"/>
                        </a:rPr>
                        <a:t>Indiv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anchor="ctr"/>
                </a:tc>
              </a:tr>
              <a:tr h="6218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endParaRPr lang="en-US" sz="1800" baseline="0" dirty="0" smtClean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hospital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46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Office </a:t>
                      </a:r>
                    </a:p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visit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86446"/>
              </p:ext>
            </p:extLst>
          </p:nvPr>
        </p:nvGraphicFramePr>
        <p:xfrm>
          <a:off x="54102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Plan for 151-200% FPL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($17,236-$22,980)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87%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3942"/>
              </p:ext>
            </p:extLst>
          </p:nvPr>
        </p:nvGraphicFramePr>
        <p:xfrm>
          <a:off x="71628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 Plan for 201-250%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FPL (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$22,981-$28,725) 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73%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$1,750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$4,000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76092"/>
              </p:ext>
            </p:extLst>
          </p:nvPr>
        </p:nvGraphicFramePr>
        <p:xfrm>
          <a:off x="36576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 Plan for up to 150% FPL (up to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$17,235)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94%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$100 /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2880067"/>
              </p:ext>
            </p:extLst>
          </p:nvPr>
        </p:nvGraphicFramePr>
        <p:xfrm>
          <a:off x="19050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Standard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Silver – No CSR</a:t>
                      </a:r>
                      <a:br>
                        <a:rPr lang="en-US" sz="1800" dirty="0" smtClean="0">
                          <a:latin typeface="Franklin Gothic Book" panose="020B0503020102020204" pitchFamily="34" charset="0"/>
                        </a:rPr>
                      </a:b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70%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09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$5,500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4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644" y="838200"/>
            <a:ext cx="237455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1: Silver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$5,000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 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$121/month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 CSR: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87%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2438400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Franklin Gothic Book" panose="020B0503020102020204" pitchFamily="34" charset="0"/>
              </a:rPr>
              <a:t>Example 2: Bronze Plan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Total Premium: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$3,000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John’s Premium Contribution: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$0 / 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Plan AV without CSR: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60%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2200" y="3515856"/>
          <a:ext cx="38100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Silver-CSR Plan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Deductible 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OOP limit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hospital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 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Office visit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http://www.rhodiesworld.com/images/dres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18" y="2971490"/>
            <a:ext cx="2496718" cy="3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69930"/>
              </p:ext>
            </p:extLst>
          </p:nvPr>
        </p:nvGraphicFramePr>
        <p:xfrm>
          <a:off x="6172200" y="3515856"/>
          <a:ext cx="2438400" cy="272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Bronze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Plan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$3,000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$6,350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82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50% of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the charge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9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$35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791" y="587710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Franklin Gothic Book" panose="020B0503020102020204" pitchFamily="34" charset="0"/>
              </a:rPr>
              <a:t>John:</a:t>
            </a:r>
            <a:endParaRPr lang="en-US" sz="2400" b="1" u="sng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49375"/>
            <a:ext cx="19518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Age: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24</a:t>
            </a:r>
            <a:r>
              <a:rPr lang="en-US" dirty="0" smtClean="0">
                <a:latin typeface="Franklin Gothic Book" panose="020B0503020102020204" pitchFamily="34" charset="0"/>
              </a:rPr>
              <a:t>   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Premium Credit: </a:t>
            </a:r>
            <a:r>
              <a:rPr lang="en-US" b="1" dirty="0" smtClean="0">
                <a:latin typeface="Franklin Gothic Book" panose="020B0503020102020204" pitchFamily="34" charset="0"/>
              </a:rPr>
              <a:t>$3,552</a:t>
            </a:r>
          </a:p>
          <a:p>
            <a:pPr algn="ctr"/>
            <a:endParaRPr lang="en-US" sz="8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Income: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$22,980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6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838200"/>
            <a:ext cx="23622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1: Silver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$5,000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 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$121/month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 CSR: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87%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23622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2: Gold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$6,000</a:t>
            </a:r>
            <a:endParaRPr lang="en-US" b="1" dirty="0">
              <a:latin typeface="Franklin Gothic Book" panose="020B0503020102020204" pitchFamily="34" charset="0"/>
            </a:endParaRP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$204/month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without CSR: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80%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93693"/>
              </p:ext>
            </p:extLst>
          </p:nvPr>
        </p:nvGraphicFramePr>
        <p:xfrm>
          <a:off x="2362200" y="3515856"/>
          <a:ext cx="38100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Silver-CSR Plan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Deductible 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OOP limit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hospital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 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Office visit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http://www.rhodiesworld.com/images/dres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18" y="2971490"/>
            <a:ext cx="2496718" cy="3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40231"/>
              </p:ext>
            </p:extLst>
          </p:nvPr>
        </p:nvGraphicFramePr>
        <p:xfrm>
          <a:off x="6172200" y="3515856"/>
          <a:ext cx="23622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Gold Plan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$600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$4,000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$1,000 /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9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791" y="587710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Franklin Gothic Book" panose="020B0503020102020204" pitchFamily="34" charset="0"/>
              </a:rPr>
              <a:t>John:</a:t>
            </a:r>
            <a:endParaRPr lang="en-US" sz="2400" b="1" u="sng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49375"/>
            <a:ext cx="19518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Age: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24</a:t>
            </a:r>
            <a:r>
              <a:rPr lang="en-US" dirty="0" smtClean="0">
                <a:latin typeface="Franklin Gothic Book" panose="020B0503020102020204" pitchFamily="34" charset="0"/>
              </a:rPr>
              <a:t>   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Premium Credit: </a:t>
            </a:r>
            <a:r>
              <a:rPr lang="en-US" b="1" dirty="0" smtClean="0">
                <a:latin typeface="Franklin Gothic Book" panose="020B0503020102020204" pitchFamily="34" charset="0"/>
              </a:rPr>
              <a:t>$3,552</a:t>
            </a:r>
          </a:p>
          <a:p>
            <a:pPr algn="ctr"/>
            <a:endParaRPr lang="en-US" sz="8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Income: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$22,980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 in Plan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health care expenses are </a:t>
            </a:r>
            <a:r>
              <a:rPr lang="en-US" dirty="0" smtClean="0"/>
              <a:t>likely</a:t>
            </a:r>
          </a:p>
          <a:p>
            <a:r>
              <a:rPr lang="en-US" dirty="0" smtClean="0"/>
              <a:t>Upfront cost-sharing (the deductible), “as-you-go” cost-sharing (like copayments)</a:t>
            </a:r>
          </a:p>
          <a:p>
            <a:r>
              <a:rPr lang="en-US" dirty="0" smtClean="0"/>
              <a:t>Other aspects of the plan, such as provider network and covered drugs</a:t>
            </a:r>
          </a:p>
          <a:p>
            <a:r>
              <a:rPr lang="en-US" dirty="0" smtClean="0"/>
              <a:t>What benefits are covered under various plans (may vary depending on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1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Judy Solomon</a:t>
            </a:r>
          </a:p>
          <a:p>
            <a:pPr lvl="1"/>
            <a:r>
              <a:rPr lang="en-US" dirty="0" smtClean="0">
                <a:hlinkClick r:id="rId2"/>
              </a:rPr>
              <a:t>solomon@cbpp.org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Joe Touschner</a:t>
            </a:r>
          </a:p>
          <a:p>
            <a:pPr lvl="1"/>
            <a:r>
              <a:rPr lang="en-US" dirty="0" smtClean="0">
                <a:hlinkClick r:id="rId3"/>
              </a:rPr>
              <a:t>jdt38@georgetown.edu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Jon Peacock</a:t>
            </a:r>
          </a:p>
          <a:p>
            <a:pPr lvl="1"/>
            <a:r>
              <a:rPr lang="en-US" dirty="0" smtClean="0">
                <a:hlinkClick r:id="rId4"/>
              </a:rPr>
              <a:t>jpeacock@wccf.org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sz="3600" dirty="0" smtClean="0"/>
              <a:t>Coverage sources by share of children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5AABAB3-E1E9-004D-961E-87A5D19888C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9800"/>
              </p:ext>
            </p:extLst>
          </p:nvPr>
        </p:nvGraphicFramePr>
        <p:xfrm>
          <a:off x="1401762" y="871537"/>
          <a:ext cx="8580438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600" y="3352800"/>
            <a:ext cx="2743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Source: Genevieve M. Kenney, et al., Improving Coverage For Children Under Health Reform Will Require Maintaining Current Eligibility Standards For Medicaid And CHIP, Health Affairs, December 2011.  </a:t>
            </a:r>
          </a:p>
        </p:txBody>
      </p:sp>
    </p:spTree>
    <p:extLst>
      <p:ext uri="{BB962C8B-B14F-4D97-AF65-F5344CB8AC3E}">
        <p14:creationId xmlns:p14="http://schemas.microsoft.com/office/powerpoint/2010/main" val="393561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What Kind of Coverage Can People Buy?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0781"/>
              </p:ext>
            </p:extLst>
          </p:nvPr>
        </p:nvGraphicFramePr>
        <p:xfrm>
          <a:off x="513218" y="2103041"/>
          <a:ext cx="3962399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11"/>
                <a:gridCol w="2133888"/>
              </a:tblGrid>
              <a:tr h="67818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Plan Tier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Actuarial Value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Platinum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E5E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5E4E2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Gold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DF00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Silver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C0C0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Bronze</a:t>
                      </a:r>
                    </a:p>
                  </a:txBody>
                  <a:tcPr anchor="ctr"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7F32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4495800" y="2819400"/>
            <a:ext cx="491717" cy="1318181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163669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Higher premiums, lower enrollee cost-sharing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495800" y="4854019"/>
            <a:ext cx="491717" cy="639921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217" y="4876800"/>
            <a:ext cx="40587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Lower premiums, higher enrollee cost-sharing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95800" y="44958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65034" y="4278868"/>
            <a:ext cx="24585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Benchmark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022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Premium Tax Credits</a:t>
            </a:r>
          </a:p>
          <a:p>
            <a:pPr lvl="1"/>
            <a:r>
              <a:rPr lang="en-US" dirty="0" smtClean="0"/>
              <a:t>Help people pay the monthly cost to have a plan </a:t>
            </a:r>
          </a:p>
          <a:p>
            <a:r>
              <a:rPr lang="en-US" dirty="0" smtClean="0"/>
              <a:t>Cost-Sharing Reductions</a:t>
            </a:r>
          </a:p>
          <a:p>
            <a:pPr lvl="1"/>
            <a:r>
              <a:rPr lang="en-US" dirty="0" smtClean="0"/>
              <a:t>Decrease the charges enrollees must pay when receiving health care services covered by the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6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58962"/>
            <a:ext cx="8229600" cy="1036638"/>
          </a:xfrm>
        </p:spPr>
        <p:txBody>
          <a:bodyPr/>
          <a:lstStyle/>
          <a:p>
            <a:r>
              <a:rPr lang="en-US" dirty="0" smtClean="0"/>
              <a:t>Premium Tax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6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for Premium Tax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and families with income between 100% to 400% FPL</a:t>
            </a:r>
          </a:p>
          <a:p>
            <a:pPr lvl="1"/>
            <a:r>
              <a:rPr lang="en-US" dirty="0" smtClean="0"/>
              <a:t>Must be US citizens or lawfully present in the US</a:t>
            </a:r>
          </a:p>
          <a:p>
            <a:pPr lvl="1"/>
            <a:r>
              <a:rPr lang="en-US" dirty="0" smtClean="0"/>
              <a:t>Must not be eligible for other “minimum essential coverage”</a:t>
            </a:r>
          </a:p>
          <a:p>
            <a:r>
              <a:rPr lang="en-US" dirty="0" smtClean="0"/>
              <a:t>Lawfully residing immigrants with incomes below 100% FPL who are not eligible for Medicaid because of their immigration status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Premium Tax Credits &amp; Employer Coverage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An individual is </a:t>
            </a:r>
            <a:r>
              <a:rPr lang="en-US" sz="3200" u="sng" dirty="0" smtClean="0">
                <a:solidFill>
                  <a:prstClr val="black"/>
                </a:solidFill>
                <a:latin typeface="Franklin Gothic Book" pitchFamily="34" charset="0"/>
              </a:rPr>
              <a:t>not eligible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 for premium tax credits if he is 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eligible for other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minimum 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essential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coverage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(MEC)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  <a:latin typeface="Franklin Gothic Book" pitchFamily="34" charset="0"/>
              </a:rPr>
              <a:t>Most employer-sponsored coverage is MEC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An </a:t>
            </a:r>
            <a:r>
              <a:rPr lang="en-US" sz="2800" u="sng" dirty="0">
                <a:solidFill>
                  <a:prstClr val="black"/>
                </a:solidFill>
                <a:latin typeface="Franklin Gothic Book" pitchFamily="34" charset="0"/>
              </a:rPr>
              <a:t>offer</a:t>
            </a: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 of coverage – even if it’s not taken – can make someone ineligible for premium tax credits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b="1" dirty="0" smtClean="0">
                <a:solidFill>
                  <a:prstClr val="black"/>
                </a:solidFill>
                <a:latin typeface="Franklin Gothic Book" pitchFamily="34" charset="0"/>
              </a:rPr>
              <a:t>Exception: </a:t>
            </a:r>
            <a:r>
              <a:rPr lang="en-US" sz="2800" dirty="0" smtClean="0">
                <a:solidFill>
                  <a:prstClr val="black"/>
                </a:solidFill>
                <a:latin typeface="Franklin Gothic Book" pitchFamily="34" charset="0"/>
              </a:rPr>
              <a:t>an individual may be eligible for premium tax credits if the employer plan is unaffordable or inadequate and if the employee does not enroll in it</a:t>
            </a:r>
          </a:p>
          <a:p>
            <a:pPr>
              <a:buClr>
                <a:schemeClr val="accent1"/>
              </a:buClr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96727-BE47-4DDB-B3B7-C71239036F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8787</TotalTime>
  <Words>2142</Words>
  <Application>Microsoft Macintosh PowerPoint</Application>
  <PresentationFormat>On-screen Show (4:3)</PresentationFormat>
  <Paragraphs>445</Paragraphs>
  <Slides>38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Custom Design</vt:lpstr>
      <vt:lpstr>1_Office Theme</vt:lpstr>
      <vt:lpstr>Understanding Premium Tax Credits and Cost-Sharing Reductions</vt:lpstr>
      <vt:lpstr>Agenda</vt:lpstr>
      <vt:lpstr>PowerPoint Presentation</vt:lpstr>
      <vt:lpstr>Coverage sources by share of children</vt:lpstr>
      <vt:lpstr>What Kind of Coverage Can People Buy?</vt:lpstr>
      <vt:lpstr>Two Types of Subsidies</vt:lpstr>
      <vt:lpstr>Premium Tax Credits</vt:lpstr>
      <vt:lpstr>Who Is Eligible for Premium Tax Credits?</vt:lpstr>
      <vt:lpstr>Premium Tax Credits &amp; Employer Coverage</vt:lpstr>
      <vt:lpstr>Jumping the “Firewall” Between Employer Coverage and Premium Tax Credits</vt:lpstr>
      <vt:lpstr>Jumping the Firewall:   When is Employer Coverage Affordable?</vt:lpstr>
      <vt:lpstr>Affordability of Family Coverage (Reyes Family)</vt:lpstr>
      <vt:lpstr>Jumping the Firewall: When is Coverage Adequate?  </vt:lpstr>
      <vt:lpstr>How Will an Employee Know if his Offer is Affordable or Adequate?   </vt:lpstr>
      <vt:lpstr>How Is the Amount of the Tax Credit Determined?</vt:lpstr>
      <vt:lpstr>What Is the Benchmark Plan?  How Is it Determined?</vt:lpstr>
      <vt:lpstr>What Is the Benchmark Plan?  Effect of Pediatric Dental Benefits</vt:lpstr>
      <vt:lpstr>Example: Family of Four (Reyes Family)</vt:lpstr>
      <vt:lpstr>Example: Household with Ineligible Members</vt:lpstr>
      <vt:lpstr>Example: Household with Members  Residing in Different Locations</vt:lpstr>
      <vt:lpstr>Comparing Three Reyes Family Scenarios</vt:lpstr>
      <vt:lpstr>How Do Rating Factors Affect the Cost of the Benchmark Plan?</vt:lpstr>
      <vt:lpstr>What Factors Affect What Families Will Actually Pay for Coverage?</vt:lpstr>
      <vt:lpstr>How Do People Get Premium Credits?</vt:lpstr>
      <vt:lpstr>What Happens When Estimated Income for the Year is Different from Actual Income?</vt:lpstr>
      <vt:lpstr>Cost-Sharing</vt:lpstr>
      <vt:lpstr>Cost-Sharing Standards for All Marketplace Plans</vt:lpstr>
      <vt:lpstr>What is Actuarial Value?  </vt:lpstr>
      <vt:lpstr>What Actuarial Value Does and Does Not Do</vt:lpstr>
      <vt:lpstr>Example: What Jane Pays in Different  Levels of Coverage</vt:lpstr>
      <vt:lpstr>What are Cost-Sharing Reductions?</vt:lpstr>
      <vt:lpstr>Who is Eligible for Cost-Sharing Reductions?</vt:lpstr>
      <vt:lpstr>How are Cost-Sharing Reductions Provided?</vt:lpstr>
      <vt:lpstr>Sample Cost-Sharing Reduction Plans</vt:lpstr>
      <vt:lpstr>PowerPoint Presentation</vt:lpstr>
      <vt:lpstr>PowerPoint Presentation</vt:lpstr>
      <vt:lpstr>Key Considerations in Plan Selection</vt:lpstr>
      <vt:lpstr>Questions?</vt:lpstr>
    </vt:vector>
  </TitlesOfParts>
  <Company>Center on Budget Policy and Priorities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 Bremner</dc:creator>
  <cp:lastModifiedBy>Joseph Touschner</cp:lastModifiedBy>
  <cp:revision>526</cp:revision>
  <cp:lastPrinted>2013-05-17T20:08:10Z</cp:lastPrinted>
  <dcterms:created xsi:type="dcterms:W3CDTF">2011-03-03T20:40:26Z</dcterms:created>
  <dcterms:modified xsi:type="dcterms:W3CDTF">2013-07-29T15:01:37Z</dcterms:modified>
</cp:coreProperties>
</file>