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3"/>
  </p:notesMasterIdLst>
  <p:handoutMasterIdLst>
    <p:handoutMasterId r:id="rId14"/>
  </p:handoutMasterIdLst>
  <p:sldIdLst>
    <p:sldId id="262" r:id="rId2"/>
    <p:sldId id="418" r:id="rId3"/>
    <p:sldId id="419" r:id="rId4"/>
    <p:sldId id="420" r:id="rId5"/>
    <p:sldId id="361" r:id="rId6"/>
    <p:sldId id="421" r:id="rId7"/>
    <p:sldId id="422" r:id="rId8"/>
    <p:sldId id="423" r:id="rId9"/>
    <p:sldId id="425" r:id="rId10"/>
    <p:sldId id="385" r:id="rId11"/>
    <p:sldId id="398" r:id="rId12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lantagenet Cherokee" pitchFamily="18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 Walz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339933"/>
    <a:srgbClr val="4F8CBD"/>
    <a:srgbClr val="DDF3FF"/>
    <a:srgbClr val="CC7900"/>
    <a:srgbClr val="006600"/>
    <a:srgbClr val="004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9816" autoAdjust="0"/>
  </p:normalViewPr>
  <p:slideViewPr>
    <p:cSldViewPr>
      <p:cViewPr>
        <p:scale>
          <a:sx n="75" d="100"/>
          <a:sy n="75" d="100"/>
        </p:scale>
        <p:origin x="-800" y="-3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12" y="-8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D99D2FF-26A9-46FC-A188-64C6A339EA45}" type="datetimeFigureOut">
              <a:rPr lang="en-US" altLang="ja-JP"/>
              <a:pPr>
                <a:defRPr/>
              </a:pPr>
              <a:t>8/1/13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A3D9AC2-CCB8-47DF-AB19-3E055CE40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02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3601B37-E5DC-46CD-ABBB-2DA9C2DA93ED}" type="datetimeFigureOut">
              <a:rPr lang="en-US" altLang="ja-JP"/>
              <a:pPr>
                <a:defRPr/>
              </a:pPr>
              <a:t>8/1/13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7934B66-4586-4156-9A06-F54E5F0EE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25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jena\AppData\Local\Microsoft\Windows\Temporary Internet Files\Content.Outlook\TH1SZ6A7\MomsRising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0"/>
            <a:ext cx="9144000" cy="742950"/>
            <a:chOff x="0" y="0"/>
            <a:chExt cx="9144000" cy="990600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0"/>
              <a:ext cx="9144000" cy="990600"/>
            </a:xfrm>
            <a:prstGeom prst="rect">
              <a:avLst/>
            </a:prstGeom>
            <a:ln>
              <a:solidFill>
                <a:srgbClr val="4F8C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4400" dirty="0">
                  <a:solidFill>
                    <a:schemeClr val="bg1"/>
                  </a:solidFill>
                </a:rPr>
                <a:t>   </a:t>
              </a:r>
            </a:p>
          </p:txBody>
        </p:sp>
        <p:pic>
          <p:nvPicPr>
            <p:cNvPr id="6" name="Picture 9" descr="mr-banner-bluebg small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3425" y="0"/>
              <a:ext cx="27205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42950"/>
          </a:xfrm>
        </p:spPr>
        <p:txBody>
          <a:bodyPr/>
          <a:lstStyle>
            <a:lvl1pPr>
              <a:defRPr>
                <a:solidFill>
                  <a:srgbClr val="DDF3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jena\AppData\Local\Microsoft\Windows\Temporary Internet Files\Content.Outlook\TH1SZ6A7\MomsRising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jena\Documents\MRlogos 2 (2)\MRlogos\mr-sunrise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857250"/>
          </a:xfrm>
        </p:spPr>
        <p:txBody>
          <a:bodyPr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DB49-DBA9-4C30-8951-CA97DFDF0D8D}" type="datetimeFigureOut">
              <a:rPr lang="en-US" altLang="ja-JP"/>
              <a:pPr>
                <a:defRPr/>
              </a:pPr>
              <a:t>8/1/13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8E535-B36E-4B15-9BCD-74553F812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ena\AppData\Local\Microsoft\Windows\Temporary Internet Files\Content.Outlook\TH1SZ6A7\MomsRising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800600"/>
            <a:ext cx="3200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DD4A-BDE0-4444-9A6E-A5480D3E0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0A3CF9-D9EC-4A8D-93A6-88CDF464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4"/>
          <p:cNvSpPr>
            <a:spLocks noGrp="1"/>
          </p:cNvSpPr>
          <p:nvPr>
            <p:ph type="title"/>
          </p:nvPr>
        </p:nvSpPr>
        <p:spPr>
          <a:xfrm>
            <a:off x="684213" y="268288"/>
            <a:ext cx="7704137" cy="838200"/>
          </a:xfrm>
        </p:spPr>
        <p:txBody>
          <a:bodyPr/>
          <a:lstStyle/>
          <a:p>
            <a:pPr eaLnBrk="1" hangingPunct="1"/>
            <a:r>
              <a:rPr lang="en-US" smtClean="0">
                <a:latin typeface="Plantagenet Cherokee" pitchFamily="18" charset="0"/>
              </a:rPr>
              <a:t>Wellness Wonder Team</a:t>
            </a:r>
          </a:p>
        </p:txBody>
      </p:sp>
      <p:sp>
        <p:nvSpPr>
          <p:cNvPr id="11266" name="TextBox 6"/>
          <p:cNvSpPr txBox="1">
            <a:spLocks noChangeArrowheads="1"/>
          </p:cNvSpPr>
          <p:nvPr/>
        </p:nvSpPr>
        <p:spPr bwMode="auto">
          <a:xfrm>
            <a:off x="776288" y="1203325"/>
            <a:ext cx="7467600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Georgia" pitchFamily="18" charset="0"/>
              </a:rPr>
              <a:t>Ashley Boyd</a:t>
            </a:r>
          </a:p>
          <a:p>
            <a:pPr algn="ctr"/>
            <a:r>
              <a:rPr lang="en-US" b="1">
                <a:latin typeface="Georgia" pitchFamily="18" charset="0"/>
              </a:rPr>
              <a:t>Director of Member Engagement</a:t>
            </a:r>
          </a:p>
          <a:p>
            <a:pPr algn="ctr"/>
            <a:r>
              <a:rPr lang="en-US" b="1">
                <a:latin typeface="Georgia" pitchFamily="18" charset="0"/>
              </a:rPr>
              <a:t>Senior Campaign Director</a:t>
            </a:r>
          </a:p>
        </p:txBody>
      </p:sp>
      <p:pic>
        <p:nvPicPr>
          <p:cNvPr id="11267" name="Picture 5" descr="MRShiel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2716213"/>
            <a:ext cx="25908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228600" y="4429125"/>
            <a:ext cx="3263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MomsRising.org</a:t>
            </a:r>
            <a:endParaRPr lang="en-US" sz="2800" b="1"/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5184775" y="4445000"/>
            <a:ext cx="39957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chemeClr val="tx2"/>
                </a:solidFill>
              </a:rPr>
              <a:t>Mamás Superándose</a:t>
            </a:r>
            <a:endParaRPr lang="en-US" sz="27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elosi award2010-05-04_063pn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838" y="987425"/>
            <a:ext cx="55435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042988" y="274638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Moms Are Powerful!</a:t>
            </a:r>
            <a:endParaRPr lang="en-US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RShiel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211388"/>
            <a:ext cx="32766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79613" y="1419225"/>
            <a:ext cx="5111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folHlink"/>
                </a:solidFill>
                <a:latin typeface="Georgia" pitchFamily="18" charset="0"/>
              </a:rPr>
              <a:t>Ashley@MomsRising.org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116013" y="555625"/>
            <a:ext cx="676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Thank You!</a:t>
            </a:r>
            <a:endParaRPr lang="en-US" sz="4400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Rectangle 14"/>
          <p:cNvSpPr>
            <a:spLocks noGrp="1"/>
          </p:cNvSpPr>
          <p:nvPr>
            <p:ph type="body" sz="half" idx="4294967295"/>
          </p:nvPr>
        </p:nvSpPr>
        <p:spPr>
          <a:xfrm>
            <a:off x="5724525" y="1058863"/>
            <a:ext cx="3168650" cy="3889375"/>
          </a:xfrm>
          <a:solidFill>
            <a:srgbClr val="004E75"/>
          </a:solidFill>
        </p:spPr>
        <p:txBody>
          <a:bodyPr/>
          <a:lstStyle/>
          <a:p>
            <a:pPr marL="114300" lvl="1" indent="0">
              <a:buFont typeface="Arial" charset="0"/>
              <a:buNone/>
            </a:pPr>
            <a:endParaRPr lang="en-US" sz="2600" smtClean="0">
              <a:solidFill>
                <a:srgbClr val="000000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Over 1 million subscribed U.S. members</a:t>
            </a:r>
          </a:p>
          <a:p>
            <a:pPr marL="114300" lvl="1" indent="0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Over 1,000 bloggers</a:t>
            </a:r>
          </a:p>
          <a:p>
            <a:pPr marL="114300" lvl="1" indent="0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150+ Partner Organizations</a:t>
            </a:r>
          </a:p>
          <a:p>
            <a:pPr marL="114300" lvl="1" indent="0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Blog and social media reach to  ~ 3.5 million readers</a:t>
            </a:r>
          </a:p>
        </p:txBody>
      </p:sp>
      <p:pic>
        <p:nvPicPr>
          <p:cNvPr id="43030" name="Picture 22" descr="websi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058863"/>
            <a:ext cx="5400675" cy="3922712"/>
          </a:xfrm>
        </p:spPr>
      </p:pic>
      <p:sp>
        <p:nvSpPr>
          <p:cNvPr id="43032" name="Title 4"/>
          <p:cNvSpPr>
            <a:spLocks/>
          </p:cNvSpPr>
          <p:nvPr/>
        </p:nvSpPr>
        <p:spPr bwMode="auto">
          <a:xfrm>
            <a:off x="684213" y="77788"/>
            <a:ext cx="77041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tx2"/>
                </a:solidFill>
              </a:rPr>
              <a:t>MomsRising.org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body" sz="half" idx="4294967295"/>
          </p:nvPr>
        </p:nvSpPr>
        <p:spPr>
          <a:xfrm>
            <a:off x="323850" y="195263"/>
            <a:ext cx="3673475" cy="4679950"/>
          </a:xfrm>
          <a:solidFill>
            <a:srgbClr val="004E75"/>
          </a:solidFill>
        </p:spPr>
        <p:txBody>
          <a:bodyPr/>
          <a:lstStyle/>
          <a:p>
            <a:pPr marL="114300" lvl="1" indent="0" algn="ctr">
              <a:buFont typeface="Arial" charset="0"/>
              <a:buNone/>
            </a:pPr>
            <a:endParaRPr lang="en-US" sz="1000" b="1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 algn="ctr">
              <a:buFont typeface="Arial" charset="0"/>
              <a:buNone/>
            </a:pPr>
            <a:r>
              <a:rPr lang="en-US" sz="1800" b="1" smtClean="0">
                <a:solidFill>
                  <a:srgbClr val="FFFFFF"/>
                </a:solidFill>
                <a:latin typeface="Georgia" pitchFamily="18" charset="0"/>
              </a:rPr>
              <a:t>What does it mean to be on the Wellness Wonder Team?</a:t>
            </a:r>
          </a:p>
          <a:p>
            <a:pPr marL="114300" lvl="1" indent="0">
              <a:buFont typeface="Arial" charset="0"/>
              <a:buNone/>
            </a:pPr>
            <a:endParaRPr lang="en-US" sz="16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Members will be among the first to hear about new, affordable healthcare options and opportunities.</a:t>
            </a:r>
          </a:p>
          <a:p>
            <a:pPr marL="114300" lvl="1" indent="0">
              <a:buFont typeface="Arial" charset="0"/>
              <a:buNone/>
            </a:pPr>
            <a:endParaRPr lang="en-US" sz="10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Members are asked to share this information with at least 10 people.</a:t>
            </a:r>
          </a:p>
          <a:p>
            <a:pPr marL="114300" lvl="1" indent="0">
              <a:buFont typeface="Arial" charset="0"/>
              <a:buNone/>
            </a:pPr>
            <a:endParaRPr lang="en-US" sz="10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r>
              <a:rPr lang="en-US" sz="1800" smtClean="0">
                <a:solidFill>
                  <a:srgbClr val="FFFFFF"/>
                </a:solidFill>
                <a:latin typeface="Georgia" pitchFamily="18" charset="0"/>
              </a:rPr>
              <a:t>When members sign up, they receive a “Changing More than Diapers” magnet.</a:t>
            </a:r>
          </a:p>
          <a:p>
            <a:pPr marL="114300" lvl="1" indent="0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Georgia" pitchFamily="18" charset="0"/>
            </a:endParaRPr>
          </a:p>
          <a:p>
            <a:pPr marL="114300" lvl="1" indent="0">
              <a:buFont typeface="Arial" charset="0"/>
              <a:buNone/>
            </a:pPr>
            <a:endParaRPr lang="en-US" sz="1800" smtClean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55308" name="Picture 12" descr="Felicia's 1640 x 165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56088" y="217488"/>
            <a:ext cx="4637087" cy="465931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8" name="Title 4"/>
          <p:cNvSpPr>
            <a:spLocks/>
          </p:cNvSpPr>
          <p:nvPr/>
        </p:nvSpPr>
        <p:spPr bwMode="auto">
          <a:xfrm>
            <a:off x="6156325" y="339725"/>
            <a:ext cx="27717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</a:rPr>
              <a:t>First Outreach</a:t>
            </a:r>
          </a:p>
        </p:txBody>
      </p:sp>
      <p:pic>
        <p:nvPicPr>
          <p:cNvPr id="56332" name="Picture 12" descr="email_screensho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9725"/>
            <a:ext cx="5761037" cy="4476750"/>
          </a:xfrm>
          <a:noFill/>
          <a:ln w="12700">
            <a:solidFill>
              <a:schemeClr val="folHlink"/>
            </a:solidFill>
          </a:ln>
        </p:spPr>
      </p:pic>
      <p:pic>
        <p:nvPicPr>
          <p:cNvPr id="56330" name="Picture 10" descr="stic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63688"/>
            <a:ext cx="3043238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/>
          <a:srcRect l="12524" t="16000" r="37621" b="32899"/>
          <a:stretch>
            <a:fillRect/>
          </a:stretch>
        </p:blipFill>
        <p:spPr bwMode="auto">
          <a:xfrm>
            <a:off x="827088" y="915988"/>
            <a:ext cx="6165850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>
            <a:spLocks noChangeArrowheads="1"/>
          </p:cNvSpPr>
          <p:nvPr/>
        </p:nvSpPr>
        <p:spPr bwMode="auto">
          <a:xfrm>
            <a:off x="5724525" y="3219450"/>
            <a:ext cx="2133600" cy="1604963"/>
          </a:xfrm>
          <a:prstGeom prst="wedgeRoundRectCallout">
            <a:avLst>
              <a:gd name="adj1" fmla="val -58856"/>
              <a:gd name="adj2" fmla="val -1435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65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5096C3">
                    <a:lumMod val="50000"/>
                  </a:srgbClr>
                </a:solidFill>
                <a:latin typeface="+mn-lt"/>
                <a:ea typeface="+mn-ea"/>
                <a:cs typeface="Calibri" pitchFamily="34" charset="0"/>
              </a:rPr>
              <a:t>“As a self-employed professional I’ve always had to secure my own </a:t>
            </a:r>
            <a:r>
              <a:rPr lang="en-US" sz="1000" dirty="0">
                <a:solidFill>
                  <a:srgbClr val="234C66"/>
                </a:solidFill>
                <a:latin typeface="+mn-lt"/>
                <a:ea typeface="+mn-ea"/>
                <a:cs typeface="Calibri" pitchFamily="34" charset="0"/>
              </a:rPr>
              <a:t>health insurance</a:t>
            </a:r>
            <a:r>
              <a:rPr lang="en-US" sz="1000" dirty="0">
                <a:solidFill>
                  <a:srgbClr val="5096C3">
                    <a:lumMod val="50000"/>
                  </a:srgbClr>
                </a:solidFill>
                <a:latin typeface="+mn-lt"/>
                <a:ea typeface="+mn-ea"/>
                <a:cs typeface="Calibri" pitchFamily="34" charset="0"/>
              </a:rPr>
              <a:t>. In the past, whenever I’ve gotten a plan, there was always…”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n-lt"/>
                <a:ea typeface="+mn-ea"/>
              </a:rPr>
              <a:t>READ FULL STORY </a:t>
            </a:r>
          </a:p>
          <a:p>
            <a:pPr>
              <a:defRPr/>
            </a:pPr>
            <a:endParaRPr lang="en-US" sz="1000" dirty="0">
              <a:solidFill>
                <a:srgbClr val="5096C3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Dawn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1979613" y="1203325"/>
            <a:ext cx="2016125" cy="1447800"/>
          </a:xfrm>
          <a:prstGeom prst="wedgeRoundRectCallout">
            <a:avLst>
              <a:gd name="adj1" fmla="val -60551"/>
              <a:gd name="adj2" fmla="val -6361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65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5096C3">
                    <a:lumMod val="50000"/>
                  </a:srgbClr>
                </a:solidFill>
                <a:latin typeface="+mn-lt"/>
                <a:ea typeface="+mn-ea"/>
                <a:cs typeface="Calibri" pitchFamily="34" charset="0"/>
              </a:rPr>
              <a:t>“I am very concerned about people </a:t>
            </a:r>
            <a:r>
              <a:rPr lang="en-US" sz="1000" dirty="0">
                <a:solidFill>
                  <a:srgbClr val="234C66"/>
                </a:solidFill>
                <a:latin typeface="+mn-lt"/>
                <a:ea typeface="+mn-ea"/>
                <a:cs typeface="Calibri" pitchFamily="34" charset="0"/>
              </a:rPr>
              <a:t>trying to </a:t>
            </a:r>
            <a:r>
              <a:rPr lang="en-US" sz="1000" dirty="0">
                <a:solidFill>
                  <a:srgbClr val="5096C3">
                    <a:lumMod val="50000"/>
                  </a:srgbClr>
                </a:solidFill>
                <a:latin typeface="+mn-lt"/>
                <a:ea typeface="+mn-ea"/>
                <a:cs typeface="Calibri" pitchFamily="34" charset="0"/>
              </a:rPr>
              <a:t>repeal healthcare reform. My 8 month old son was diagnosed with Cystic Fibrosis when…”</a:t>
            </a:r>
          </a:p>
          <a:p>
            <a:pPr>
              <a:defRPr/>
            </a:pPr>
            <a:endParaRPr lang="en-US" sz="1000" dirty="0">
              <a:solidFill>
                <a:srgbClr val="000000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n-lt"/>
                <a:ea typeface="+mn-ea"/>
              </a:rPr>
              <a:t>READ FULL STORY </a:t>
            </a:r>
          </a:p>
          <a:p>
            <a:pPr>
              <a:defRPr/>
            </a:pPr>
            <a:endParaRPr lang="en-US" sz="1000" dirty="0">
              <a:solidFill>
                <a:srgbClr val="5096C3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Deirdre</a:t>
            </a: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6804025" y="1492250"/>
            <a:ext cx="2133600" cy="1524000"/>
          </a:xfrm>
          <a:prstGeom prst="wedgeRoundRectCallout">
            <a:avLst>
              <a:gd name="adj1" fmla="val -59898"/>
              <a:gd name="adj2" fmla="val -519"/>
              <a:gd name="adj3" fmla="val 16667"/>
            </a:avLst>
          </a:prstGeom>
          <a:solidFill>
            <a:srgbClr val="FFFFFF"/>
          </a:solidFill>
          <a:ln w="25400" algn="ctr">
            <a:solidFill>
              <a:srgbClr val="38658A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00" dirty="0">
                <a:solidFill>
                  <a:srgbClr val="234C66"/>
                </a:solidFill>
                <a:latin typeface="+mn-lt"/>
                <a:ea typeface="+mn-ea"/>
              </a:rPr>
              <a:t>“When I gave birth to my daughter three years ago, not only was I fired from my position but my health insurance was terminated the day she was born...</a:t>
            </a:r>
          </a:p>
          <a:p>
            <a:pPr>
              <a:defRPr/>
            </a:pPr>
            <a:endParaRPr lang="en-US" sz="1000" dirty="0">
              <a:solidFill>
                <a:srgbClr val="234C66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800" b="1" dirty="0">
                <a:solidFill>
                  <a:srgbClr val="C00000"/>
                </a:solidFill>
                <a:latin typeface="+mn-lt"/>
                <a:ea typeface="+mn-ea"/>
              </a:rPr>
              <a:t>READ FULL STORY </a:t>
            </a:r>
          </a:p>
          <a:p>
            <a:pPr>
              <a:defRPr/>
            </a:pPr>
            <a:endParaRPr lang="en-US" sz="1000" dirty="0">
              <a:solidFill>
                <a:srgbClr val="5096C3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000" b="1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Rachel</a:t>
            </a:r>
          </a:p>
        </p:txBody>
      </p:sp>
      <p:sp>
        <p:nvSpPr>
          <p:cNvPr id="19464" name="Title 4"/>
          <p:cNvSpPr>
            <a:spLocks/>
          </p:cNvSpPr>
          <p:nvPr/>
        </p:nvSpPr>
        <p:spPr bwMode="auto">
          <a:xfrm>
            <a:off x="971550" y="123825"/>
            <a:ext cx="7200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Stories Across the 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1" name="Picture 7" descr="Politico quot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376363"/>
            <a:ext cx="8569325" cy="1555750"/>
          </a:xfrm>
        </p:spPr>
      </p:pic>
      <p:sp>
        <p:nvSpPr>
          <p:cNvPr id="57352" name="Title 4"/>
          <p:cNvSpPr>
            <a:spLocks/>
          </p:cNvSpPr>
          <p:nvPr/>
        </p:nvSpPr>
        <p:spPr bwMode="auto">
          <a:xfrm>
            <a:off x="684213" y="220663"/>
            <a:ext cx="77041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Wellness Wonder Team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in the News</a:t>
            </a:r>
          </a:p>
        </p:txBody>
      </p:sp>
      <p:pic>
        <p:nvPicPr>
          <p:cNvPr id="57355" name="Picture 11" descr="WP qu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192463"/>
            <a:ext cx="8569325" cy="168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Wapo-article-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8288"/>
            <a:ext cx="449103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nfl-outr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03325"/>
            <a:ext cx="6235700" cy="3690938"/>
          </a:xfrm>
          <a:prstGeom prst="rect">
            <a:avLst/>
          </a:prstGeom>
          <a:noFill/>
        </p:spPr>
      </p:pic>
      <p:pic>
        <p:nvPicPr>
          <p:cNvPr id="59397" name="Picture 5" descr="stic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90302">
            <a:off x="250825" y="1924050"/>
            <a:ext cx="2447925" cy="2443163"/>
          </a:xfrm>
          <a:prstGeom prst="rect">
            <a:avLst/>
          </a:prstGeom>
          <a:noFill/>
        </p:spPr>
      </p:pic>
      <p:sp>
        <p:nvSpPr>
          <p:cNvPr id="59399" name="Title 4"/>
          <p:cNvSpPr>
            <a:spLocks/>
          </p:cNvSpPr>
          <p:nvPr/>
        </p:nvSpPr>
        <p:spPr bwMode="auto">
          <a:xfrm>
            <a:off x="684213" y="220663"/>
            <a:ext cx="77041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Wellness Wonder Team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1187450" y="484188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Asks the NFL to Join them!</a:t>
            </a:r>
            <a:endParaRPr lang="en-US" sz="3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itle 4"/>
          <p:cNvSpPr>
            <a:spLocks/>
          </p:cNvSpPr>
          <p:nvPr/>
        </p:nvSpPr>
        <p:spPr bwMode="auto">
          <a:xfrm>
            <a:off x="684213" y="220663"/>
            <a:ext cx="77041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The Wellness Wonder Team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187450" y="555625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</a:rPr>
              <a:t>Next Steps</a:t>
            </a:r>
            <a:endParaRPr lang="en-US" sz="3600"/>
          </a:p>
        </p:txBody>
      </p:sp>
      <p:pic>
        <p:nvPicPr>
          <p:cNvPr id="62471" name="Picture 7" descr="football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078038"/>
            <a:ext cx="2736850" cy="2354262"/>
          </a:xfrm>
          <a:prstGeom prst="rect">
            <a:avLst/>
          </a:prstGeom>
          <a:noFill/>
        </p:spPr>
      </p:pic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3276600" y="1492250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chemeClr val="tx2"/>
                </a:solidFill>
              </a:rPr>
              <a:t>Social Media</a:t>
            </a:r>
          </a:p>
        </p:txBody>
      </p:sp>
      <p:pic>
        <p:nvPicPr>
          <p:cNvPr id="62481" name="Picture 17" descr="wine-toast-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003550"/>
            <a:ext cx="2879725" cy="1916113"/>
          </a:xfrm>
          <a:prstGeom prst="rect">
            <a:avLst/>
          </a:prstGeom>
          <a:noFill/>
        </p:spPr>
      </p:pic>
      <p:pic>
        <p:nvPicPr>
          <p:cNvPr id="62478" name="Picture 14" descr="vid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635125"/>
            <a:ext cx="2879725" cy="1944688"/>
          </a:xfrm>
          <a:prstGeom prst="rect">
            <a:avLst/>
          </a:prstGeom>
          <a:noFill/>
        </p:spPr>
      </p:pic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250825" y="1058863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chemeClr val="tx2"/>
                </a:solidFill>
              </a:rPr>
              <a:t>Education</a:t>
            </a:r>
            <a:endParaRPr lang="en-US" b="1" u="sng"/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6156325" y="2355850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u="sng">
                <a:solidFill>
                  <a:schemeClr val="tx2"/>
                </a:solidFill>
              </a:rPr>
              <a:t>MomsRising Near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msRising Template_JC">
  <a:themeElements>
    <a:clrScheme name="MomsRising">
      <a:dk1>
        <a:srgbClr val="005073"/>
      </a:dk1>
      <a:lt1>
        <a:srgbClr val="5096C3"/>
      </a:lt1>
      <a:dk2>
        <a:srgbClr val="C80000"/>
      </a:dk2>
      <a:lt2>
        <a:srgbClr val="CCECFF"/>
      </a:lt2>
      <a:accent1>
        <a:srgbClr val="4F8CBD"/>
      </a:accent1>
      <a:accent2>
        <a:srgbClr val="C0504D"/>
      </a:accent2>
      <a:accent3>
        <a:srgbClr val="96C8E6"/>
      </a:accent3>
      <a:accent4>
        <a:srgbClr val="234C66"/>
      </a:accent4>
      <a:accent5>
        <a:srgbClr val="960000"/>
      </a:accent5>
      <a:accent6>
        <a:srgbClr val="5F5F5F"/>
      </a:accent6>
      <a:hlink>
        <a:srgbClr val="F8F8F8"/>
      </a:hlink>
      <a:folHlink>
        <a:srgbClr val="000000"/>
      </a:folHlink>
    </a:clrScheme>
    <a:fontScheme name="MomsRising Template_JC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MomsRising Template_JC</Template>
  <TotalTime>10382</TotalTime>
  <Words>245</Words>
  <Application>Microsoft Macintosh PowerPoint</Application>
  <PresentationFormat>On-screen Show (16:9)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MomsRising Template_JC</vt:lpstr>
      <vt:lpstr>Wellness Wonder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Jena Chodak</dc:creator>
  <cp:lastModifiedBy>Wesley Prater</cp:lastModifiedBy>
  <cp:revision>299</cp:revision>
  <cp:lastPrinted>2012-12-04T19:17:10Z</cp:lastPrinted>
  <dcterms:created xsi:type="dcterms:W3CDTF">2011-10-26T11:09:10Z</dcterms:created>
  <dcterms:modified xsi:type="dcterms:W3CDTF">2013-08-01T14:17:37Z</dcterms:modified>
</cp:coreProperties>
</file>