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mov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99" r:id="rId3"/>
    <p:sldId id="298" r:id="rId4"/>
    <p:sldId id="284" r:id="rId5"/>
    <p:sldId id="286" r:id="rId6"/>
    <p:sldId id="288" r:id="rId7"/>
    <p:sldId id="289" r:id="rId8"/>
    <p:sldId id="279" r:id="rId9"/>
    <p:sldId id="294" r:id="rId10"/>
    <p:sldId id="261" r:id="rId11"/>
    <p:sldId id="273" r:id="rId12"/>
    <p:sldId id="290" r:id="rId13"/>
    <p:sldId id="295" r:id="rId14"/>
    <p:sldId id="291" r:id="rId15"/>
    <p:sldId id="292" r:id="rId16"/>
    <p:sldId id="272" r:id="rId17"/>
    <p:sldId id="268" r:id="rId18"/>
    <p:sldId id="282" r:id="rId19"/>
    <p:sldId id="276" r:id="rId20"/>
    <p:sldId id="280" r:id="rId21"/>
    <p:sldId id="296" r:id="rId22"/>
    <p:sldId id="277" r:id="rId23"/>
    <p:sldId id="275" r:id="rId24"/>
    <p:sldId id="293" r:id="rId25"/>
    <p:sldId id="281" r:id="rId26"/>
    <p:sldId id="297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an Alker" initials="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16" autoAdjust="0"/>
    <p:restoredTop sz="86573" autoAdjust="0"/>
  </p:normalViewPr>
  <p:slideViewPr>
    <p:cSldViewPr>
      <p:cViewPr varScale="1">
        <p:scale>
          <a:sx n="140" d="100"/>
          <a:sy n="140" d="100"/>
        </p:scale>
        <p:origin x="-120" y="-6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56"/>
    </p:cViewPr>
  </p:sorterViewPr>
  <p:notesViewPr>
    <p:cSldViewPr snapToGrid="0" snapToObjects="1">
      <p:cViewPr varScale="1">
        <p:scale>
          <a:sx n="67" d="100"/>
          <a:sy n="67" d="100"/>
        </p:scale>
        <p:origin x="-219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commentAuthors" Target="commentAuthor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Children's Uninsured Rate</c:v>
                </c:pt>
              </c:strCache>
            </c:strRef>
          </c:tx>
          <c:spPr>
            <a:ln w="50800">
              <a:solidFill>
                <a:srgbClr val="AC862E"/>
              </a:solidFill>
            </a:ln>
            <a:effectLst/>
          </c:spPr>
          <c:marker>
            <c:symbol val="circle"/>
            <c:size val="5"/>
            <c:spPr>
              <a:solidFill>
                <a:srgbClr val="AC862E"/>
              </a:solidFill>
              <a:ln>
                <a:solidFill>
                  <a:srgbClr val="AC862E"/>
                </a:solidFill>
              </a:ln>
              <a:effectLst/>
            </c:spPr>
          </c:marker>
          <c:dLbls>
            <c:numFmt formatCode="0.0%" sourceLinked="0"/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Sheet1!$C$1:$E$1</c:f>
              <c:strCach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strCache>
            </c:strRef>
          </c:cat>
          <c:val>
            <c:numRef>
              <c:f>Sheet1!$C$2:$E$2</c:f>
              <c:numCache>
                <c:formatCode>0.0%</c:formatCode>
                <c:ptCount val="3"/>
                <c:pt idx="0">
                  <c:v>0.086</c:v>
                </c:pt>
                <c:pt idx="1">
                  <c:v>0.08</c:v>
                </c:pt>
                <c:pt idx="2" formatCode="0.00%">
                  <c:v>0.075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Children's Poverty Rate</c:v>
                </c:pt>
              </c:strCache>
            </c:strRef>
          </c:tx>
          <c:spPr>
            <a:ln w="50800">
              <a:solidFill>
                <a:srgbClr val="1E3160"/>
              </a:solidFill>
            </a:ln>
            <a:effectLst/>
          </c:spPr>
          <c:marker>
            <c:symbol val="circle"/>
            <c:size val="5"/>
            <c:spPr>
              <a:solidFill>
                <a:srgbClr val="1E3160"/>
              </a:solidFill>
              <a:ln>
                <a:solidFill>
                  <a:srgbClr val="1E3160"/>
                </a:solidFill>
              </a:ln>
              <a:effectLst/>
            </c:spPr>
          </c:marker>
          <c:dLbls>
            <c:numFmt formatCode="0.0%" sourceLinked="0"/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Sheet1!$C$1:$E$1</c:f>
              <c:strCach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strCache>
            </c:strRef>
          </c:cat>
          <c:val>
            <c:numRef>
              <c:f>Sheet1!$C$3:$E$3</c:f>
              <c:numCache>
                <c:formatCode>0.0%</c:formatCode>
                <c:ptCount val="3"/>
                <c:pt idx="0">
                  <c:v>0.2</c:v>
                </c:pt>
                <c:pt idx="1">
                  <c:v>0.216</c:v>
                </c:pt>
                <c:pt idx="2" formatCode="0.00%">
                  <c:v>0.225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17917336"/>
        <c:axId val="2117920248"/>
      </c:lineChart>
      <c:catAx>
        <c:axId val="2117917336"/>
        <c:scaling>
          <c:orientation val="minMax"/>
        </c:scaling>
        <c:delete val="0"/>
        <c:axPos val="b"/>
        <c:majorTickMark val="out"/>
        <c:minorTickMark val="none"/>
        <c:tickLblPos val="nextTo"/>
        <c:crossAx val="2117920248"/>
        <c:crossesAt val="0.0"/>
        <c:auto val="1"/>
        <c:lblAlgn val="ctr"/>
        <c:lblOffset val="100"/>
        <c:noMultiLvlLbl val="0"/>
      </c:catAx>
      <c:valAx>
        <c:axId val="2117920248"/>
        <c:scaling>
          <c:orientation val="minMax"/>
          <c:max val="0.25"/>
          <c:min val="0.0"/>
        </c:scaling>
        <c:delete val="0"/>
        <c:axPos val="l"/>
        <c:numFmt formatCode="0%" sourceLinked="0"/>
        <c:majorTickMark val="out"/>
        <c:minorTickMark val="none"/>
        <c:tickLblPos val="nextTo"/>
        <c:crossAx val="2117917336"/>
        <c:crosses val="autoZero"/>
        <c:crossBetween val="between"/>
        <c:majorUnit val="0.05"/>
        <c:minorUnit val="0.01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000">
          <a:latin typeface="Helvetica Neue"/>
          <a:cs typeface="Helvetica Neue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F04C8-2725-D240-B15B-A753AA49CC35}" type="datetimeFigureOut">
              <a:rPr lang="en-US" smtClean="0"/>
              <a:t>8/9/13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31C42-56FB-C741-B012-D1B54D22A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651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BF9C7-FC34-3441-90C4-2BBB1C593375}" type="datetimeFigureOut">
              <a:rPr lang="en-US" smtClean="0"/>
              <a:t>8/9/13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0A29F-B2A7-4541-9164-505665141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3388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0A29F-B2A7-4541-9164-5056651417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50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0A29F-B2A7-4541-9164-50566514170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743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0A29F-B2A7-4541-9164-50566514170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113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Was it 33 last year? Yes it was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0A29F-B2A7-4541-9164-50566514170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75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 – also for notes section that CCF has done 15 sets of comments or letters on proposed guidance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regs</a:t>
            </a:r>
            <a:r>
              <a:rPr lang="en-US" baseline="0" dirty="0" smtClean="0"/>
              <a:t> in the last 6 months cartoon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0A29F-B2A7-4541-9164-50566514170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01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0A29F-B2A7-4541-9164-50566514170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125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Insert </a:t>
            </a:r>
            <a:r>
              <a:rPr lang="en-US" baseline="0" dirty="0" smtClean="0"/>
              <a:t>video we are never ever getting back together clip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0A29F-B2A7-4541-9164-50566514170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877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0A29F-B2A7-4541-9164-50566514170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73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slide_bkgrd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Lucida Bright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52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00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A2D79C-CD48-4D19-A731-CDEDB40B86D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 descr="Footer2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74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267200"/>
          </a:xfrm>
        </p:spPr>
        <p:txBody>
          <a:bodyPr vert="eaVert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A2D79C-CD48-4D19-A731-CDEDB40B86D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 descr="Footer2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96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199"/>
            <a:ext cx="2057400" cy="5410201"/>
          </a:xfrm>
        </p:spPr>
        <p:txBody>
          <a:bodyPr vert="eaVert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399"/>
            <a:ext cx="6019800" cy="5334001"/>
          </a:xfrm>
        </p:spPr>
        <p:txBody>
          <a:bodyPr vert="eaVert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A2D79C-CD48-4D19-A731-CDEDB40B86D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 descr="Footer2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037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960438"/>
          </a:xfrm>
        </p:spPr>
        <p:txBody>
          <a:bodyPr/>
          <a:lstStyle/>
          <a:p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Lorem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Ipsum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Headline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Shpjerewr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3400"/>
          </a:xfrm>
        </p:spPr>
        <p:txBody>
          <a:bodyPr/>
          <a:lstStyle>
            <a:lvl1pPr marL="342900" indent="-342900">
              <a:buFont typeface="Courier New" pitchFamily="49" charset="0"/>
              <a:buChar char="o"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marL="742950" indent="-285750">
              <a:buFont typeface="Courier New" pitchFamily="49" charset="0"/>
              <a:buChar char="o"/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 marL="1143000" indent="-228600">
              <a:buFont typeface="Courier New" pitchFamily="49" charset="0"/>
              <a:buChar char="o"/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 marL="1600200" indent="-228600">
              <a:buFont typeface="Courier New" pitchFamily="49" charset="0"/>
              <a:buChar char="o"/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 marL="2057400" indent="-228600">
              <a:buFont typeface="Courier New" pitchFamily="49" charset="0"/>
              <a:buChar char="o"/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527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527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ADA2D79C-CD48-4D19-A731-CDEDB40B86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 descr="Footer2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82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574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Lucida Bright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429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 descr="Footer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0320"/>
            <a:ext cx="9144000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648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67200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267200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ADA2D79C-CD48-4D19-A731-CDEDB40B86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 descr="Footer2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956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92525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92525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ADA2D79C-CD48-4D19-A731-CDEDB40B86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 descr="Footer2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476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ADA2D79C-CD48-4D19-A731-CDEDB40B86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 descr="Footer2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581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78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A2D79C-CD48-4D19-A731-CDEDB40B86D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 descr="Footer2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432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3008313" cy="1054100"/>
          </a:xfrm>
        </p:spPr>
        <p:txBody>
          <a:bodyPr anchor="b"/>
          <a:lstStyle>
            <a:lvl1pPr algn="l">
              <a:defRPr sz="20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80999"/>
            <a:ext cx="5111750" cy="5562601"/>
          </a:xfrm>
        </p:spPr>
        <p:txBody>
          <a:bodyPr/>
          <a:lstStyle>
            <a:lvl1pPr>
              <a:defRPr sz="32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8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5085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A2D79C-CD48-4D19-A731-CDEDB40B86D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 descr="Footer2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256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29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7.xml"/><Relationship Id="rId5" Type="http://schemas.openxmlformats.org/officeDocument/2006/relationships/image" Target="../media/image21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19400"/>
            <a:ext cx="7772400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Opportunity Knocks: </a:t>
            </a:r>
            <a:br>
              <a:rPr lang="en-US" dirty="0" smtClean="0"/>
            </a:br>
            <a:r>
              <a:rPr lang="en-US" dirty="0" smtClean="0"/>
              <a:t>Opening the Door for Coverage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2013 Annual Conference</a:t>
            </a:r>
          </a:p>
          <a:p>
            <a:r>
              <a:rPr lang="en-US" dirty="0" smtClean="0"/>
              <a:t>July 30 – August 1, 2013</a:t>
            </a:r>
          </a:p>
          <a:p>
            <a:endParaRPr lang="en-US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77" b="2877"/>
          <a:stretch>
            <a:fillRect/>
          </a:stretch>
        </p:blipFill>
        <p:spPr>
          <a:xfrm>
            <a:off x="4267200" y="76200"/>
            <a:ext cx="4331368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250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New Faces at CCF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 descr="photo option b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981200"/>
            <a:ext cx="3444814" cy="3276600"/>
          </a:xfrm>
          <a:prstGeom prst="rect">
            <a:avLst/>
          </a:prstGeom>
        </p:spPr>
      </p:pic>
      <p:pic>
        <p:nvPicPr>
          <p:cNvPr id="4" name="Picture 3" descr="Final setup Georgetown Center for Children photo by John J Coyle dsc_1191pp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697"/>
          <a:stretch/>
        </p:blipFill>
        <p:spPr>
          <a:xfrm>
            <a:off x="5181600" y="1676400"/>
            <a:ext cx="2880067" cy="365759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489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Forthcoming Publications from CCF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Project with NASHP on separate state CHIP program benefits; also compiling EHBs from every state</a:t>
            </a:r>
          </a:p>
          <a:p>
            <a:r>
              <a:rPr lang="en-US" dirty="0" smtClean="0"/>
              <a:t>Annual ACS report for November release – with lots of lead time and more capacity to respond to your requests for state specific data </a:t>
            </a:r>
          </a:p>
          <a:p>
            <a:r>
              <a:rPr lang="en-US" dirty="0" smtClean="0"/>
              <a:t>Project with Urban on assessing how kids are faring under health reform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59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03663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CCF Research Digest – on any page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" name="Picture 9" descr="Screen Shot 2013-07-26 at 12.50.18 PM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0800" y="1371600"/>
            <a:ext cx="4495800" cy="4645303"/>
          </a:xfrm>
          <a:prstGeom prst="rect">
            <a:avLst/>
          </a:prstGeom>
        </p:spPr>
      </p:pic>
      <p:sp>
        <p:nvSpPr>
          <p:cNvPr id="13" name="Donut 12"/>
          <p:cNvSpPr/>
          <p:nvPr/>
        </p:nvSpPr>
        <p:spPr>
          <a:xfrm>
            <a:off x="5181600" y="4724400"/>
            <a:ext cx="2209800" cy="1066800"/>
          </a:xfrm>
          <a:prstGeom prst="donut">
            <a:avLst>
              <a:gd name="adj" fmla="val 4914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357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599"/>
            <a:ext cx="8229600" cy="3429001"/>
          </a:xfrm>
        </p:spPr>
        <p:txBody>
          <a:bodyPr/>
          <a:lstStyle/>
          <a:p>
            <a:r>
              <a:rPr lang="en-US" dirty="0" smtClean="0"/>
              <a:t>Our blog continues to grow in readership – we just reached a new record of one thousand views in one day</a:t>
            </a:r>
          </a:p>
          <a:p>
            <a:r>
              <a:rPr lang="en-US" dirty="0" smtClean="0"/>
              <a:t>We LOVE guest bloggers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9" name="Picture 8" descr="Screen Shot 2013-07-26 at 12.53.31 P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800" y="685800"/>
            <a:ext cx="666177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31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Twitter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 descr="Screen Shot 2013-07-25 at 1.43.59 PM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3200" y="1371600"/>
            <a:ext cx="369811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466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Harry Styles has 14.5 Million Followers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 descr="Screen Shot 2013-07-25 at 1.47.38 P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3400" y="1447800"/>
            <a:ext cx="4445117" cy="45499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1752600"/>
            <a:ext cx="3430622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423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What’s Going On in DC?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52" b="18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24109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A2D79C-CD48-4D19-A731-CDEDB40B86D9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 descr="Screen Shot 2013-07-25 at 1.58.46 PM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-971"/>
            <a:ext cx="8305800" cy="685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094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Lots of new regulations and guidance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1334834"/>
            <a:ext cx="5638800" cy="466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239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36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Will there be a budget agreement this fall?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133600"/>
            <a:ext cx="3074341" cy="37167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7810" y="2133600"/>
            <a:ext cx="2989738" cy="373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032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19400"/>
            <a:ext cx="7772400" cy="1828800"/>
          </a:xfrm>
        </p:spPr>
        <p:txBody>
          <a:bodyPr>
            <a:normAutofit/>
          </a:bodyPr>
          <a:lstStyle/>
          <a:p>
            <a:r>
              <a:rPr lang="en-US" dirty="0" smtClean="0"/>
              <a:t> Opportunity Knocks: </a:t>
            </a:r>
            <a:br>
              <a:rPr lang="en-US" dirty="0" smtClean="0"/>
            </a:br>
            <a:r>
              <a:rPr lang="en-US" dirty="0" smtClean="0"/>
              <a:t>A look at 2013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Joan </a:t>
            </a:r>
            <a:r>
              <a:rPr lang="en-US" dirty="0" err="1" smtClean="0"/>
              <a:t>Alker</a:t>
            </a:r>
            <a:endParaRPr lang="en-US" dirty="0" smtClean="0"/>
          </a:p>
          <a:p>
            <a:r>
              <a:rPr lang="en-US" dirty="0" smtClean="0"/>
              <a:t>Executive Director</a:t>
            </a:r>
          </a:p>
          <a:p>
            <a:r>
              <a:rPr lang="en-US" dirty="0" smtClean="0"/>
              <a:t>Annual Conference</a:t>
            </a:r>
          </a:p>
          <a:p>
            <a:r>
              <a:rPr lang="en-US" dirty="0" smtClean="0"/>
              <a:t>July 30, 2013</a:t>
            </a:r>
          </a:p>
          <a:p>
            <a:endParaRPr lang="en-US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77" b="2877"/>
          <a:stretch>
            <a:fillRect/>
          </a:stretch>
        </p:blipFill>
        <p:spPr>
          <a:xfrm>
            <a:off x="4267200" y="76200"/>
            <a:ext cx="4331368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07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686800" cy="9604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Or will Taylor Swift have the last word?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We Are Never Ever Getting Back Together.mo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76400" y="1371600"/>
            <a:ext cx="5791200" cy="4343400"/>
          </a:xfrm>
        </p:spPr>
      </p:pic>
    </p:spTree>
    <p:extLst>
      <p:ext uri="{BB962C8B-B14F-4D97-AF65-F5344CB8AC3E}">
        <p14:creationId xmlns:p14="http://schemas.microsoft.com/office/powerpoint/2010/main" val="1558449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going on around the country?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05550"/>
            <a:ext cx="2133600" cy="365125"/>
          </a:xfrm>
          <a:prstGeom prst="rect">
            <a:avLst/>
          </a:prstGeom>
        </p:spPr>
        <p:txBody>
          <a:bodyPr/>
          <a:lstStyle/>
          <a:p>
            <a:fld id="{ADA2D79C-CD48-4D19-A731-CDEDB40B86D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82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State budgets are </a:t>
            </a:r>
            <a:r>
              <a:rPr lang="en-US" dirty="0" smtClean="0"/>
              <a:t>improving slowly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44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General </a:t>
            </a:r>
            <a:r>
              <a:rPr lang="en-US" dirty="0"/>
              <a:t>fund spending </a:t>
            </a:r>
            <a:r>
              <a:rPr lang="en-US" dirty="0" smtClean="0"/>
              <a:t>estimated </a:t>
            </a:r>
            <a:r>
              <a:rPr lang="en-US" dirty="0"/>
              <a:t>to increase by </a:t>
            </a:r>
            <a:r>
              <a:rPr lang="en-US" dirty="0" smtClean="0"/>
              <a:t>4% in </a:t>
            </a:r>
            <a:r>
              <a:rPr lang="en-US" dirty="0"/>
              <a:t>FY 2013 compared to FY 2012, with 42 states estimating greater general fund spending in FY 2013 </a:t>
            </a:r>
            <a:r>
              <a:rPr lang="en-US" dirty="0" smtClean="0"/>
              <a:t>and </a:t>
            </a:r>
            <a:r>
              <a:rPr lang="en-US" dirty="0"/>
              <a:t>8 states estimating </a:t>
            </a:r>
            <a:r>
              <a:rPr lang="en-US" dirty="0" smtClean="0"/>
              <a:t>lower.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05278"/>
            <a:ext cx="4267200" cy="365125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Source: National Association of State </a:t>
            </a:r>
            <a:r>
              <a:rPr lang="en-US" dirty="0"/>
              <a:t>B</a:t>
            </a:r>
            <a:r>
              <a:rPr lang="en-US" dirty="0" smtClean="0"/>
              <a:t>udget Officers, The Fiscal Survey of States (Spring 2013).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Content Placeholder 4" descr="Screen Shot 2013-07-23 at 3.15.29 PM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1600" y="2667000"/>
            <a:ext cx="6067447" cy="334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895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State of Medicaid Expansion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5105400" cy="365125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Source: “Status of the ACA Medicaid Expansion after Supreme Court Ruling”, Center on Budget and Policy Priorities, as of July 18, 2013.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 descr="Screen Shot 2013-07-25 at 2.49.25 PM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600" y="1447800"/>
            <a:ext cx="712099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46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Cost of NOT Expanding Medicaid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About 2/3 of those originally expected to be covered by the Medicaid expansion are in states not moving forward or still in decision</a:t>
            </a:r>
          </a:p>
          <a:p>
            <a:r>
              <a:rPr lang="en-US" dirty="0" smtClean="0"/>
              <a:t>Texas, Florida and Georgia account for half of the uninsured in states not moving forward</a:t>
            </a:r>
          </a:p>
          <a:p>
            <a:r>
              <a:rPr lang="en-US" dirty="0" smtClean="0"/>
              <a:t>States not moving forward or still in decision will forgo a total of almost $500 billion between 2013-2022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67000" y="6305278"/>
            <a:ext cx="4572000" cy="365125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Source: “The Cost of Not Expanding Medicaid”, The Urban Institute, July 2013.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45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Establishment of State </a:t>
            </a:r>
            <a:r>
              <a:rPr lang="en-US" dirty="0">
                <a:solidFill>
                  <a:srgbClr val="000000"/>
                </a:solidFill>
              </a:rPr>
              <a:t>E</a:t>
            </a:r>
            <a:r>
              <a:rPr lang="en-US" dirty="0" smtClean="0">
                <a:solidFill>
                  <a:srgbClr val="000000"/>
                </a:solidFill>
              </a:rPr>
              <a:t>xchanges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19400" y="6356350"/>
            <a:ext cx="4953000" cy="365125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Source: “Status of State Health Insurance Exchange Implementation”, Center on Budget and Policy Priorities, as of June 14, 2013.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 descr="Screen Shot 2013-07-25 at 3.43.25 PM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371600"/>
            <a:ext cx="7315200" cy="458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636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Streamlining enrollment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in progress! </a:t>
            </a:r>
          </a:p>
          <a:p>
            <a:r>
              <a:rPr lang="en-US" dirty="0"/>
              <a:t>States with federally facilitated marketplaces will likely face special challenges aligning with Medicaid and CHIP</a:t>
            </a:r>
          </a:p>
          <a:p>
            <a:r>
              <a:rPr lang="en-US" dirty="0" smtClean="0"/>
              <a:t>Consumer assistance will be key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078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of these federal/state decisions will impact how much progress we make on reducing the number of uninsured children</a:t>
            </a:r>
          </a:p>
          <a:p>
            <a:r>
              <a:rPr lang="en-US" dirty="0" smtClean="0"/>
              <a:t>There will be bumps in the road but we must take the long view</a:t>
            </a:r>
          </a:p>
          <a:p>
            <a:r>
              <a:rPr lang="en-US" dirty="0" smtClean="0"/>
              <a:t>Conference is an opportunity to learn and draw strength from our work together to prepare for an unprecedented year ahead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19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609600"/>
            <a:ext cx="519633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Happy 48th Birthday Medicaid and Medicare!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209800"/>
            <a:ext cx="5486400" cy="37008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457200"/>
            <a:ext cx="2509618" cy="156409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966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Children’s </a:t>
            </a:r>
            <a:r>
              <a:rPr lang="en-US" dirty="0" err="1" smtClean="0"/>
              <a:t>Uninsurance</a:t>
            </a:r>
            <a:r>
              <a:rPr lang="en-US" dirty="0" smtClean="0"/>
              <a:t> Rate Declined While Their Poverty Rate Increased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28716568"/>
              </p:ext>
            </p:extLst>
          </p:nvPr>
        </p:nvGraphicFramePr>
        <p:xfrm>
          <a:off x="762000" y="1676400"/>
          <a:ext cx="7810206" cy="4386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9471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31 States Had Lower </a:t>
            </a:r>
            <a:r>
              <a:rPr lang="en-US" sz="2800" dirty="0" err="1" smtClean="0"/>
              <a:t>Uninsurance</a:t>
            </a:r>
            <a:r>
              <a:rPr lang="en-US" sz="2800" dirty="0" smtClean="0"/>
              <a:t> Rates for Children than the National Average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 descr="ACS_Page_04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400" y="1523999"/>
            <a:ext cx="7239000" cy="442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99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States with the Largest Number of Uninsured Children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 descr="ACS_Page_05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2057400"/>
            <a:ext cx="861703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458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Young Adults in the ACA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/>
              <a:t>N</a:t>
            </a:r>
            <a:r>
              <a:rPr lang="en-US" dirty="0" smtClean="0"/>
              <a:t>umber </a:t>
            </a:r>
            <a:r>
              <a:rPr lang="en-US" dirty="0"/>
              <a:t>of people without health insurance fell last year for the first time since 2007</a:t>
            </a:r>
          </a:p>
          <a:p>
            <a:r>
              <a:rPr lang="en-US" dirty="0" smtClean="0"/>
              <a:t>Biggest </a:t>
            </a:r>
            <a:r>
              <a:rPr lang="en-US" dirty="0"/>
              <a:t>drop in the uninsured was among young </a:t>
            </a:r>
            <a:r>
              <a:rPr lang="en-US" dirty="0" smtClean="0"/>
              <a:t>adults, falling from 29.8% in </a:t>
            </a:r>
            <a:r>
              <a:rPr lang="en-US" dirty="0"/>
              <a:t>2010 to </a:t>
            </a:r>
            <a:r>
              <a:rPr lang="en-US" dirty="0" smtClean="0"/>
              <a:t>27.7% in </a:t>
            </a:r>
            <a:r>
              <a:rPr lang="en-US" dirty="0"/>
              <a:t>2011</a:t>
            </a:r>
          </a:p>
          <a:p>
            <a:r>
              <a:rPr lang="en-US" dirty="0" smtClean="0"/>
              <a:t>Census </a:t>
            </a:r>
            <a:r>
              <a:rPr lang="en-US" dirty="0"/>
              <a:t>Bureau said about </a:t>
            </a:r>
            <a:r>
              <a:rPr lang="en-US" dirty="0" smtClean="0"/>
              <a:t>40% of </a:t>
            </a:r>
            <a:r>
              <a:rPr lang="en-US" dirty="0"/>
              <a:t>the decline in the uninsured rate was among young </a:t>
            </a:r>
            <a:r>
              <a:rPr lang="en-US" dirty="0" smtClean="0"/>
              <a:t>adults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05278"/>
            <a:ext cx="5105400" cy="365125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Galewitz</a:t>
            </a:r>
            <a:r>
              <a:rPr lang="en-US" dirty="0" smtClean="0"/>
              <a:t>, Phil. “Census: Uninsured Numbers Decline As More Young Adults Gain Coverage”, Kaiser Health News, 9/12/12.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850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Opportunity Knocks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70% of uninsured children are eligible but </a:t>
            </a:r>
            <a:r>
              <a:rPr lang="en-US" dirty="0" err="1" smtClean="0"/>
              <a:t>unenrolled</a:t>
            </a:r>
            <a:r>
              <a:rPr lang="en-US" dirty="0" smtClean="0"/>
              <a:t> for Medicaid/CHIP</a:t>
            </a:r>
          </a:p>
          <a:p>
            <a:r>
              <a:rPr lang="en-US" dirty="0" smtClean="0"/>
              <a:t>Culture of coverage effects of 2014 will reduce this number - - but by how much???</a:t>
            </a:r>
          </a:p>
          <a:p>
            <a:pPr lvl="1"/>
            <a:r>
              <a:rPr lang="en-US" dirty="0" smtClean="0"/>
              <a:t>Medicaid expansion for parents critical</a:t>
            </a:r>
          </a:p>
          <a:p>
            <a:pPr lvl="1"/>
            <a:r>
              <a:rPr lang="en-US" dirty="0" smtClean="0"/>
              <a:t>Simplicity of paths to coverage also essential especially in states with a federal marketplace</a:t>
            </a:r>
          </a:p>
          <a:p>
            <a:pPr marL="514350" indent="-457200"/>
            <a:r>
              <a:rPr lang="en-US" dirty="0" smtClean="0"/>
              <a:t>Some children will have new paths to coverage through subsidies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18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2514600"/>
            <a:ext cx="7772400" cy="1362075"/>
          </a:xfrm>
        </p:spPr>
        <p:txBody>
          <a:bodyPr/>
          <a:lstStyle/>
          <a:p>
            <a:r>
              <a:rPr lang="en-US" dirty="0" smtClean="0"/>
              <a:t>What’s happening at </a:t>
            </a:r>
            <a:r>
              <a:rPr lang="en-US" dirty="0" err="1" smtClean="0"/>
              <a:t>ccf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05550"/>
            <a:ext cx="2133600" cy="365125"/>
          </a:xfrm>
          <a:prstGeom prst="rect">
            <a:avLst/>
          </a:prstGeom>
        </p:spPr>
        <p:txBody>
          <a:bodyPr/>
          <a:lstStyle/>
          <a:p>
            <a:fld id="{ADA2D79C-CD48-4D19-A731-CDEDB40B86D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357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2289</TotalTime>
  <Words>710</Words>
  <Application>Microsoft Macintosh PowerPoint</Application>
  <PresentationFormat>On-screen Show (4:3)</PresentationFormat>
  <Paragraphs>95</Paragraphs>
  <Slides>27</Slides>
  <Notes>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 Opportunity Knocks:  Opening the Door for Coverage</vt:lpstr>
      <vt:lpstr> Opportunity Knocks:  A look at 2013</vt:lpstr>
      <vt:lpstr>Happy 48th Birthday Medicaid and Medicare!</vt:lpstr>
      <vt:lpstr>Children’s Uninsurance Rate Declined While Their Poverty Rate Increased</vt:lpstr>
      <vt:lpstr>31 States Had Lower Uninsurance Rates for Children than the National Average</vt:lpstr>
      <vt:lpstr>States with the Largest Number of Uninsured Children</vt:lpstr>
      <vt:lpstr>Young Adults in the ACA</vt:lpstr>
      <vt:lpstr>Opportunity Knocks</vt:lpstr>
      <vt:lpstr>What’s happening at ccf</vt:lpstr>
      <vt:lpstr>New Faces at CCF</vt:lpstr>
      <vt:lpstr>Forthcoming Publications from CCF</vt:lpstr>
      <vt:lpstr>CCF Research Digest – on any page</vt:lpstr>
      <vt:lpstr>PowerPoint Presentation</vt:lpstr>
      <vt:lpstr>Twitter</vt:lpstr>
      <vt:lpstr>Harry Styles has 14.5 Million Followers</vt:lpstr>
      <vt:lpstr>What’s Going On in DC?</vt:lpstr>
      <vt:lpstr>PowerPoint Presentation</vt:lpstr>
      <vt:lpstr>Lots of new regulations and guidance</vt:lpstr>
      <vt:lpstr>Will there be a budget agreement this fall?</vt:lpstr>
      <vt:lpstr>Or will Taylor Swift have the last word?</vt:lpstr>
      <vt:lpstr>What is going on around the country?</vt:lpstr>
      <vt:lpstr>State budgets are improving slowly </vt:lpstr>
      <vt:lpstr>State of Medicaid Expansion</vt:lpstr>
      <vt:lpstr>The Cost of NOT Expanding Medicaid</vt:lpstr>
      <vt:lpstr>Establishment of State Exchanges</vt:lpstr>
      <vt:lpstr>Streamlining enrollment</vt:lpstr>
      <vt:lpstr>Conclusion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CCF User</dc:creator>
  <cp:lastModifiedBy>Karina Wagnerman</cp:lastModifiedBy>
  <cp:revision>114</cp:revision>
  <cp:lastPrinted>2012-07-13T15:08:07Z</cp:lastPrinted>
  <dcterms:created xsi:type="dcterms:W3CDTF">2012-06-29T16:57:29Z</dcterms:created>
  <dcterms:modified xsi:type="dcterms:W3CDTF">2013-08-09T15:22:27Z</dcterms:modified>
</cp:coreProperties>
</file>