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notesSlides/notesSlide2.xml" ContentType="application/vnd.openxmlformats-officedocument.presentationml.notesSlide+xml"/>
  <Override PartName="/ppt/charts/chart5.xml" ContentType="application/vnd.openxmlformats-officedocument.drawingml.chart+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6.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0"/>
  </p:notesMasterIdLst>
  <p:handoutMasterIdLst>
    <p:handoutMasterId r:id="rId41"/>
  </p:handoutMasterIdLst>
  <p:sldIdLst>
    <p:sldId id="256" r:id="rId2"/>
    <p:sldId id="271" r:id="rId3"/>
    <p:sldId id="259" r:id="rId4"/>
    <p:sldId id="272" r:id="rId5"/>
    <p:sldId id="274" r:id="rId6"/>
    <p:sldId id="273" r:id="rId7"/>
    <p:sldId id="277" r:id="rId8"/>
    <p:sldId id="287" r:id="rId9"/>
    <p:sldId id="275" r:id="rId10"/>
    <p:sldId id="283" r:id="rId11"/>
    <p:sldId id="265" r:id="rId12"/>
    <p:sldId id="296" r:id="rId13"/>
    <p:sldId id="264" r:id="rId14"/>
    <p:sldId id="304" r:id="rId15"/>
    <p:sldId id="263" r:id="rId16"/>
    <p:sldId id="280" r:id="rId17"/>
    <p:sldId id="279" r:id="rId18"/>
    <p:sldId id="266" r:id="rId19"/>
    <p:sldId id="308" r:id="rId20"/>
    <p:sldId id="306" r:id="rId21"/>
    <p:sldId id="305" r:id="rId22"/>
    <p:sldId id="282" r:id="rId23"/>
    <p:sldId id="278" r:id="rId24"/>
    <p:sldId id="307" r:id="rId25"/>
    <p:sldId id="286" r:id="rId26"/>
    <p:sldId id="298" r:id="rId27"/>
    <p:sldId id="297" r:id="rId28"/>
    <p:sldId id="299" r:id="rId29"/>
    <p:sldId id="281" r:id="rId30"/>
    <p:sldId id="300" r:id="rId31"/>
    <p:sldId id="301" r:id="rId32"/>
    <p:sldId id="288" r:id="rId33"/>
    <p:sldId id="302" r:id="rId34"/>
    <p:sldId id="292" r:id="rId35"/>
    <p:sldId id="289" r:id="rId36"/>
    <p:sldId id="290" r:id="rId37"/>
    <p:sldId id="270" r:id="rId38"/>
    <p:sldId id="285"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sabeth Burak" initials="EWB"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clrMru>
    <a:srgbClr val="E9A6A6"/>
    <a:srgbClr val="1E31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5" autoAdjust="0"/>
    <p:restoredTop sz="94660"/>
  </p:normalViewPr>
  <p:slideViewPr>
    <p:cSldViewPr>
      <p:cViewPr>
        <p:scale>
          <a:sx n="120" d="100"/>
          <a:sy n="120" d="100"/>
        </p:scale>
        <p:origin x="-1456" y="-13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interSettings" Target="printerSettings/printerSettings1.bin"/><Relationship Id="rId43" Type="http://schemas.openxmlformats.org/officeDocument/2006/relationships/commentAuthors" Target="commentAuthors.xml"/><Relationship Id="rId44" Type="http://schemas.openxmlformats.org/officeDocument/2006/relationships/presProps" Target="presProps.xml"/><Relationship Id="rId4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sarah:Documents:Florida%20Uninsured%20Children's%20Brief:Florida%20Paper%20Data%20Draft%20formatted%20v2.xlsx" TargetMode="Externa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Macintosh%20HD:Users:cjjr:Documents:Kidswell:NLC%20trainhing.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sarah:Documents:Florida%20Uninsured%20Children's%20Brief:Florida%20Paper%20Data%20Draft%20formatted%20v2.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sarah:Documents:Florida%20Uninsured%20Children's%20Brief:Florida%20Paper%20Data%20Draft%20formatted%20v2.xlsx" TargetMode="External"/></Relationships>
</file>

<file path=ppt/charts/_rels/chart5.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Workbook1"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Chart%20in%20Microsoft%20Office%20PowerPoint"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2000" b="0" i="0" dirty="0" smtClean="0">
                <a:latin typeface="Helvetica Neue Light"/>
                <a:cs typeface="Helvetica Neue Light"/>
              </a:rPr>
              <a:t>Percent </a:t>
            </a:r>
            <a:r>
              <a:rPr lang="en-US" sz="2000" b="0" i="0" dirty="0">
                <a:latin typeface="Helvetica Neue Light"/>
                <a:cs typeface="Helvetica Neue Light"/>
              </a:rPr>
              <a:t>of Uninsured </a:t>
            </a:r>
            <a:r>
              <a:rPr lang="en-US" sz="2000" b="0" i="0" dirty="0" smtClean="0">
                <a:latin typeface="Helvetica Neue Light"/>
                <a:cs typeface="Helvetica Neue Light"/>
              </a:rPr>
              <a:t>Children Florida v. U.S., </a:t>
            </a:r>
            <a:r>
              <a:rPr lang="en-US" sz="2000" b="0" i="0" dirty="0">
                <a:latin typeface="Helvetica Neue Light"/>
                <a:cs typeface="Helvetica Neue Light"/>
              </a:rPr>
              <a:t>2008-2013</a:t>
            </a:r>
          </a:p>
        </c:rich>
      </c:tx>
      <c:layout/>
      <c:overlay val="0"/>
    </c:title>
    <c:autoTitleDeleted val="0"/>
    <c:plotArea>
      <c:layout/>
      <c:lineChart>
        <c:grouping val="standard"/>
        <c:varyColors val="0"/>
        <c:ser>
          <c:idx val="0"/>
          <c:order val="0"/>
          <c:tx>
            <c:strRef>
              <c:f>'Over Time'!$G$3</c:f>
              <c:strCache>
                <c:ptCount val="1"/>
                <c:pt idx="0">
                  <c:v>Florida</c:v>
                </c:pt>
              </c:strCache>
            </c:strRef>
          </c:tx>
          <c:spPr>
            <a:ln>
              <a:solidFill>
                <a:srgbClr val="1E3160"/>
              </a:solidFill>
            </a:ln>
          </c:spPr>
          <c:marker>
            <c:spPr>
              <a:solidFill>
                <a:srgbClr val="1E3160"/>
              </a:solidFill>
              <a:ln>
                <a:solidFill>
                  <a:srgbClr val="1E3160"/>
                </a:solidFill>
              </a:ln>
            </c:spPr>
          </c:marker>
          <c:cat>
            <c:numRef>
              <c:f>'Over Time'!$A$4:$A$9</c:f>
              <c:numCache>
                <c:formatCode>General</c:formatCode>
                <c:ptCount val="6"/>
                <c:pt idx="0">
                  <c:v>2008.0</c:v>
                </c:pt>
                <c:pt idx="1">
                  <c:v>2009.0</c:v>
                </c:pt>
                <c:pt idx="2">
                  <c:v>2010.0</c:v>
                </c:pt>
                <c:pt idx="3">
                  <c:v>2011.0</c:v>
                </c:pt>
                <c:pt idx="4">
                  <c:v>2012.0</c:v>
                </c:pt>
                <c:pt idx="5">
                  <c:v>2013.0</c:v>
                </c:pt>
              </c:numCache>
            </c:numRef>
          </c:cat>
          <c:val>
            <c:numRef>
              <c:f>'Over Time'!$G$4:$G$9</c:f>
              <c:numCache>
                <c:formatCode>0.0%</c:formatCode>
                <c:ptCount val="6"/>
                <c:pt idx="0">
                  <c:v>0.167</c:v>
                </c:pt>
                <c:pt idx="1">
                  <c:v>0.148</c:v>
                </c:pt>
                <c:pt idx="2">
                  <c:v>0.127</c:v>
                </c:pt>
                <c:pt idx="3">
                  <c:v>0.119</c:v>
                </c:pt>
                <c:pt idx="4">
                  <c:v>0.109</c:v>
                </c:pt>
                <c:pt idx="5">
                  <c:v>0.11070977</c:v>
                </c:pt>
              </c:numCache>
            </c:numRef>
          </c:val>
          <c:smooth val="0"/>
        </c:ser>
        <c:ser>
          <c:idx val="1"/>
          <c:order val="1"/>
          <c:tx>
            <c:strRef>
              <c:f>'Over Time'!$H$3</c:f>
              <c:strCache>
                <c:ptCount val="1"/>
                <c:pt idx="0">
                  <c:v>United States</c:v>
                </c:pt>
              </c:strCache>
            </c:strRef>
          </c:tx>
          <c:spPr>
            <a:ln>
              <a:solidFill>
                <a:srgbClr val="AC862E"/>
              </a:solidFill>
            </a:ln>
          </c:spPr>
          <c:marker>
            <c:spPr>
              <a:solidFill>
                <a:srgbClr val="AC862E"/>
              </a:solidFill>
              <a:ln>
                <a:solidFill>
                  <a:srgbClr val="AC862E"/>
                </a:solidFill>
              </a:ln>
            </c:spPr>
          </c:marker>
          <c:cat>
            <c:numRef>
              <c:f>'Over Time'!$A$4:$A$9</c:f>
              <c:numCache>
                <c:formatCode>General</c:formatCode>
                <c:ptCount val="6"/>
                <c:pt idx="0">
                  <c:v>2008.0</c:v>
                </c:pt>
                <c:pt idx="1">
                  <c:v>2009.0</c:v>
                </c:pt>
                <c:pt idx="2">
                  <c:v>2010.0</c:v>
                </c:pt>
                <c:pt idx="3">
                  <c:v>2011.0</c:v>
                </c:pt>
                <c:pt idx="4">
                  <c:v>2012.0</c:v>
                </c:pt>
                <c:pt idx="5">
                  <c:v>2013.0</c:v>
                </c:pt>
              </c:numCache>
            </c:numRef>
          </c:cat>
          <c:val>
            <c:numRef>
              <c:f>'Over Time'!$H$4:$H$9</c:f>
              <c:numCache>
                <c:formatCode>0.0%</c:formatCode>
                <c:ptCount val="6"/>
                <c:pt idx="0">
                  <c:v>0.093</c:v>
                </c:pt>
                <c:pt idx="1">
                  <c:v>0.086</c:v>
                </c:pt>
                <c:pt idx="2">
                  <c:v>0.08</c:v>
                </c:pt>
                <c:pt idx="3">
                  <c:v>0.075</c:v>
                </c:pt>
                <c:pt idx="4">
                  <c:v>0.072</c:v>
                </c:pt>
                <c:pt idx="5">
                  <c:v>0.071267701</c:v>
                </c:pt>
              </c:numCache>
            </c:numRef>
          </c:val>
          <c:smooth val="0"/>
        </c:ser>
        <c:dLbls>
          <c:dLblPos val="t"/>
          <c:showLegendKey val="0"/>
          <c:showVal val="1"/>
          <c:showCatName val="0"/>
          <c:showSerName val="0"/>
          <c:showPercent val="0"/>
          <c:showBubbleSize val="0"/>
        </c:dLbls>
        <c:marker val="1"/>
        <c:smooth val="0"/>
        <c:axId val="2125046200"/>
        <c:axId val="2125049240"/>
      </c:lineChart>
      <c:catAx>
        <c:axId val="2125046200"/>
        <c:scaling>
          <c:orientation val="minMax"/>
        </c:scaling>
        <c:delete val="0"/>
        <c:axPos val="b"/>
        <c:numFmt formatCode="General" sourceLinked="1"/>
        <c:majorTickMark val="out"/>
        <c:minorTickMark val="none"/>
        <c:tickLblPos val="nextTo"/>
        <c:crossAx val="2125049240"/>
        <c:crosses val="autoZero"/>
        <c:auto val="1"/>
        <c:lblAlgn val="ctr"/>
        <c:lblOffset val="100"/>
        <c:noMultiLvlLbl val="0"/>
      </c:catAx>
      <c:valAx>
        <c:axId val="2125049240"/>
        <c:scaling>
          <c:orientation val="minMax"/>
          <c:min val="0.0"/>
        </c:scaling>
        <c:delete val="0"/>
        <c:axPos val="l"/>
        <c:numFmt formatCode="0.0%" sourceLinked="1"/>
        <c:majorTickMark val="out"/>
        <c:minorTickMark val="none"/>
        <c:tickLblPos val="nextTo"/>
        <c:crossAx val="2125046200"/>
        <c:crosses val="autoZero"/>
        <c:crossBetween val="between"/>
      </c:valAx>
    </c:plotArea>
    <c:legend>
      <c:legendPos val="b"/>
      <c:layout>
        <c:manualLayout>
          <c:xMode val="edge"/>
          <c:yMode val="edge"/>
          <c:x val="0.397292994394501"/>
          <c:y val="0.946267420797752"/>
          <c:w val="0.292453651318653"/>
          <c:h val="0.0419954900003697"/>
        </c:manualLayout>
      </c:layout>
      <c:overlay val="0"/>
    </c:legend>
    <c:plotVisOnly val="1"/>
    <c:dispBlanksAs val="zero"/>
    <c:showDLblsOverMax val="0"/>
  </c:chart>
  <c:txPr>
    <a:bodyPr/>
    <a:lstStyle/>
    <a:p>
      <a:pPr>
        <a:defRPr>
          <a:latin typeface="Helvetica Light"/>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spPr>
            <a:solidFill>
              <a:srgbClr val="1E3160"/>
            </a:solidFill>
          </c:spPr>
          <c:dPt>
            <c:idx val="0"/>
            <c:bubble3D val="0"/>
          </c:dPt>
          <c:dPt>
            <c:idx val="1"/>
            <c:bubble3D val="0"/>
            <c:spPr>
              <a:solidFill>
                <a:srgbClr val="C0504D">
                  <a:lumMod val="75000"/>
                </a:srgbClr>
              </a:solidFill>
            </c:spPr>
          </c:dPt>
          <c:dLbls>
            <c:dLbl>
              <c:idx val="0"/>
              <c:layout>
                <c:manualLayout>
                  <c:x val="-0.22267072747982"/>
                  <c:y val="-0.193248500187477"/>
                </c:manualLayout>
              </c:layout>
              <c:tx>
                <c:rich>
                  <a:bodyPr/>
                  <a:lstStyle/>
                  <a:p>
                    <a:pPr>
                      <a:defRPr sz="1300">
                        <a:solidFill>
                          <a:schemeClr val="bg1"/>
                        </a:solidFill>
                      </a:defRPr>
                    </a:pPr>
                    <a:r>
                      <a:rPr lang="en-US" dirty="0">
                        <a:solidFill>
                          <a:schemeClr val="bg1"/>
                        </a:solidFill>
                        <a:latin typeface="Helvetica Neue Light"/>
                      </a:rPr>
                      <a:t>Eligible but Uninsured
70%</a:t>
                    </a:r>
                    <a:endParaRPr lang="en-US" dirty="0">
                      <a:latin typeface="Helvetica Neue Light"/>
                    </a:endParaRPr>
                  </a:p>
                </c:rich>
              </c:tx>
              <c:spPr/>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0.246249195265686"/>
                  <c:y val="0.122851752905887"/>
                </c:manualLayout>
              </c:layout>
              <c:tx>
                <c:rich>
                  <a:bodyPr/>
                  <a:lstStyle/>
                  <a:p>
                    <a:pPr>
                      <a:defRPr sz="1300">
                        <a:solidFill>
                          <a:schemeClr val="bg1"/>
                        </a:solidFill>
                      </a:defRPr>
                    </a:pPr>
                    <a:r>
                      <a:rPr lang="en-US" sz="1300" dirty="0">
                        <a:solidFill>
                          <a:schemeClr val="bg1"/>
                        </a:solidFill>
                        <a:latin typeface="Helvetica Neue Light"/>
                      </a:rPr>
                      <a:t>Uninsured 
30%</a:t>
                    </a:r>
                    <a:endParaRPr lang="en-US" sz="1300" dirty="0">
                      <a:solidFill>
                        <a:schemeClr val="tx1"/>
                      </a:solidFill>
                      <a:latin typeface="Helvetica Neue Light"/>
                    </a:endParaRPr>
                  </a:p>
                </c:rich>
              </c:tx>
              <c:spPr/>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a:lstStyle/>
              <a:p>
                <a:pPr>
                  <a:defRPr sz="1400">
                    <a:solidFill>
                      <a:schemeClr val="bg1"/>
                    </a:solidFill>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Sheet1!$A$52:$A$53</c:f>
              <c:strCache>
                <c:ptCount val="2"/>
                <c:pt idx="0">
                  <c:v>Eligible but Uninsured</c:v>
                </c:pt>
                <c:pt idx="1">
                  <c:v>Uninsured </c:v>
                </c:pt>
              </c:strCache>
            </c:strRef>
          </c:cat>
          <c:val>
            <c:numRef>
              <c:f>Sheet1!$B$52:$B$53</c:f>
              <c:numCache>
                <c:formatCode>General</c:formatCode>
                <c:ptCount val="2"/>
                <c:pt idx="0">
                  <c:v>4.4</c:v>
                </c:pt>
                <c:pt idx="1">
                  <c:v>1.9</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 of uninsured population</c:v>
                </c:pt>
              </c:strCache>
            </c:strRef>
          </c:tx>
          <c:dPt>
            <c:idx val="0"/>
            <c:bubble3D val="0"/>
            <c:spPr>
              <a:solidFill>
                <a:srgbClr val="1E3160"/>
              </a:solidFill>
            </c:spPr>
          </c:dPt>
          <c:dPt>
            <c:idx val="1"/>
            <c:bubble3D val="0"/>
            <c:spPr>
              <a:solidFill>
                <a:srgbClr val="AC862E"/>
              </a:solidFill>
            </c:spPr>
          </c:dPt>
          <c:dPt>
            <c:idx val="2"/>
            <c:bubble3D val="0"/>
            <c:spPr>
              <a:solidFill>
                <a:srgbClr val="800000"/>
              </a:solidFill>
            </c:spPr>
          </c:dPt>
          <c:dPt>
            <c:idx val="3"/>
            <c:bubble3D val="0"/>
            <c:spPr>
              <a:solidFill>
                <a:schemeClr val="accent3">
                  <a:lumMod val="75000"/>
                </a:schemeClr>
              </a:solidFill>
            </c:spPr>
          </c:dPt>
          <c:dLbls>
            <c:dLbl>
              <c:idx val="0"/>
              <c:layout>
                <c:manualLayout>
                  <c:x val="-0.192978459680431"/>
                  <c:y val="-0.174691888613525"/>
                </c:manualLayout>
              </c:layout>
              <c:tx>
                <c:rich>
                  <a:bodyPr/>
                  <a:lstStyle/>
                  <a:p>
                    <a:r>
                      <a:rPr lang="en-US" dirty="0">
                        <a:solidFill>
                          <a:schemeClr val="bg1"/>
                        </a:solidFill>
                        <a:latin typeface="Helvetica Light"/>
                      </a:rPr>
                      <a:t>White
65.4%</a:t>
                    </a:r>
                    <a:endParaRPr lang="en-US" dirty="0">
                      <a:solidFill>
                        <a:schemeClr val="bg1"/>
                      </a:solidFill>
                    </a:endParaRPr>
                  </a:p>
                </c:rich>
              </c:tx>
              <c:showLegendKey val="0"/>
              <c:showVal val="0"/>
              <c:showCatName val="1"/>
              <c:showSerName val="0"/>
              <c:showPercent val="1"/>
              <c:showBubbleSize val="0"/>
            </c:dLbl>
            <c:dLbl>
              <c:idx val="1"/>
              <c:layout>
                <c:manualLayout>
                  <c:x val="0.173737416274025"/>
                  <c:y val="0.00135939182900942"/>
                </c:manualLayout>
              </c:layout>
              <c:showLegendKey val="0"/>
              <c:showVal val="0"/>
              <c:showCatName val="1"/>
              <c:showSerName val="0"/>
              <c:showPercent val="1"/>
              <c:showBubbleSize val="0"/>
            </c:dLbl>
            <c:dLbl>
              <c:idx val="3"/>
              <c:layout>
                <c:manualLayout>
                  <c:x val="0.0919356889167865"/>
                  <c:y val="0.171657307776767"/>
                </c:manualLayout>
              </c:layout>
              <c:showLegendKey val="0"/>
              <c:showVal val="0"/>
              <c:showCatName val="1"/>
              <c:showSerName val="0"/>
              <c:showPercent val="1"/>
              <c:showBubbleSize val="0"/>
            </c:dLbl>
            <c:numFmt formatCode="0.0%" sourceLinked="0"/>
            <c:txPr>
              <a:bodyPr/>
              <a:lstStyle/>
              <a:p>
                <a:pPr>
                  <a:defRPr sz="2000">
                    <a:solidFill>
                      <a:schemeClr val="tx1"/>
                    </a:solidFill>
                    <a:latin typeface="Helvetica Light"/>
                  </a:defRPr>
                </a:pPr>
                <a:endParaRPr lang="en-US"/>
              </a:p>
            </c:txPr>
            <c:showLegendKey val="0"/>
            <c:showVal val="0"/>
            <c:showCatName val="1"/>
            <c:showSerName val="0"/>
            <c:showPercent val="1"/>
            <c:showBubbleSize val="0"/>
            <c:showLeaderLines val="1"/>
          </c:dLbls>
          <c:cat>
            <c:strRef>
              <c:f>Sheet1!$A$2:$A$5</c:f>
              <c:strCache>
                <c:ptCount val="4"/>
                <c:pt idx="0">
                  <c:v>White</c:v>
                </c:pt>
                <c:pt idx="1">
                  <c:v>Black</c:v>
                </c:pt>
                <c:pt idx="2">
                  <c:v>Asian</c:v>
                </c:pt>
                <c:pt idx="3">
                  <c:v>Other</c:v>
                </c:pt>
              </c:strCache>
            </c:strRef>
          </c:cat>
          <c:val>
            <c:numRef>
              <c:f>Sheet1!$B$2:$B$5</c:f>
              <c:numCache>
                <c:formatCode>0.00%</c:formatCode>
                <c:ptCount val="4"/>
                <c:pt idx="0">
                  <c:v>0.653</c:v>
                </c:pt>
                <c:pt idx="1">
                  <c:v>0.203</c:v>
                </c:pt>
                <c:pt idx="2">
                  <c:v>0.031</c:v>
                </c:pt>
                <c:pt idx="3">
                  <c:v>0.112</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0676787812903984"/>
          <c:y val="0.10804903490229"/>
          <c:w val="0.898739129157363"/>
          <c:h val="0.844244952968218"/>
        </c:manualLayout>
      </c:layout>
      <c:barChart>
        <c:barDir val="col"/>
        <c:grouping val="clustered"/>
        <c:varyColors val="0"/>
        <c:ser>
          <c:idx val="0"/>
          <c:order val="0"/>
          <c:tx>
            <c:strRef>
              <c:f>Sheet2!$B$16</c:f>
              <c:strCache>
                <c:ptCount val="1"/>
                <c:pt idx="0">
                  <c:v>Percent of Uninsured Hispanic Children</c:v>
                </c:pt>
              </c:strCache>
            </c:strRef>
          </c:tx>
          <c:spPr>
            <a:solidFill>
              <a:srgbClr val="1E3160"/>
            </a:solidFill>
          </c:spPr>
          <c:invertIfNegative val="0"/>
          <c:cat>
            <c:strRef>
              <c:f>Sheet2!$A$17:$A$21</c:f>
              <c:strCache>
                <c:ptCount val="5"/>
                <c:pt idx="0">
                  <c:v>Florida</c:v>
                </c:pt>
                <c:pt idx="1">
                  <c:v>Arizona </c:v>
                </c:pt>
                <c:pt idx="2">
                  <c:v>Texas</c:v>
                </c:pt>
                <c:pt idx="3">
                  <c:v>Georgia</c:v>
                </c:pt>
                <c:pt idx="4">
                  <c:v>Nevada </c:v>
                </c:pt>
              </c:strCache>
            </c:strRef>
          </c:cat>
          <c:val>
            <c:numRef>
              <c:f>Sheet2!$B$17:$B$21</c:f>
              <c:numCache>
                <c:formatCode>0.0%</c:formatCode>
                <c:ptCount val="5"/>
                <c:pt idx="0">
                  <c:v>0.144</c:v>
                </c:pt>
                <c:pt idx="1">
                  <c:v>0.151</c:v>
                </c:pt>
                <c:pt idx="2">
                  <c:v>0.17</c:v>
                </c:pt>
                <c:pt idx="3">
                  <c:v>0.192</c:v>
                </c:pt>
                <c:pt idx="4">
                  <c:v>0.2</c:v>
                </c:pt>
              </c:numCache>
            </c:numRef>
          </c:val>
        </c:ser>
        <c:dLbls>
          <c:showLegendKey val="0"/>
          <c:showVal val="1"/>
          <c:showCatName val="0"/>
          <c:showSerName val="0"/>
          <c:showPercent val="0"/>
          <c:showBubbleSize val="0"/>
        </c:dLbls>
        <c:gapWidth val="75"/>
        <c:axId val="2074549768"/>
        <c:axId val="2074371368"/>
      </c:barChart>
      <c:catAx>
        <c:axId val="2074549768"/>
        <c:scaling>
          <c:orientation val="minMax"/>
        </c:scaling>
        <c:delete val="0"/>
        <c:axPos val="b"/>
        <c:majorTickMark val="none"/>
        <c:minorTickMark val="none"/>
        <c:tickLblPos val="nextTo"/>
        <c:crossAx val="2074371368"/>
        <c:crosses val="autoZero"/>
        <c:auto val="1"/>
        <c:lblAlgn val="ctr"/>
        <c:lblOffset val="100"/>
        <c:noMultiLvlLbl val="0"/>
      </c:catAx>
      <c:valAx>
        <c:axId val="2074371368"/>
        <c:scaling>
          <c:orientation val="minMax"/>
          <c:max val="0.22"/>
          <c:min val="0.1"/>
        </c:scaling>
        <c:delete val="0"/>
        <c:axPos val="l"/>
        <c:numFmt formatCode="0.0%" sourceLinked="1"/>
        <c:majorTickMark val="none"/>
        <c:minorTickMark val="none"/>
        <c:tickLblPos val="nextTo"/>
        <c:crossAx val="2074549768"/>
        <c:crosses val="autoZero"/>
        <c:crossBetween val="between"/>
      </c:valAx>
    </c:plotArea>
    <c:legend>
      <c:legendPos val="b"/>
      <c:layout>
        <c:manualLayout>
          <c:xMode val="edge"/>
          <c:yMode val="edge"/>
          <c:x val="0.294551931008624"/>
          <c:y val="0.0364889452377775"/>
          <c:w val="0.42921115629777"/>
          <c:h val="0.0567313937452734"/>
        </c:manualLayout>
      </c:layout>
      <c:overlay val="0"/>
      <c:txPr>
        <a:bodyPr/>
        <a:lstStyle/>
        <a:p>
          <a:pPr algn="l">
            <a:defRPr sz="1200">
              <a:latin typeface="Helvetica Light"/>
            </a:defRPr>
          </a:pPr>
          <a:endParaRPr lang="en-U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en-US" sz="2000" b="0" i="0" dirty="0">
                <a:latin typeface="Helvetica Neue"/>
                <a:cs typeface="Helvetica Neue"/>
              </a:rPr>
              <a:t>Percentage of Uninsured</a:t>
            </a:r>
          </a:p>
        </c:rich>
      </c:tx>
      <c:layout/>
      <c:overlay val="0"/>
    </c:title>
    <c:autoTitleDeleted val="0"/>
    <c:plotArea>
      <c:layout>
        <c:manualLayout>
          <c:layoutTarget val="inner"/>
          <c:xMode val="edge"/>
          <c:yMode val="edge"/>
          <c:x val="0.0196860412275306"/>
          <c:y val="0.302641821818119"/>
          <c:w val="0.957346910673684"/>
          <c:h val="0.57392319728057"/>
        </c:manualLayout>
      </c:layout>
      <c:lineChart>
        <c:grouping val="stacked"/>
        <c:varyColors val="0"/>
        <c:ser>
          <c:idx val="0"/>
          <c:order val="0"/>
          <c:tx>
            <c:v>Children</c:v>
          </c:tx>
          <c:dLbls>
            <c:dLbl>
              <c:idx val="0"/>
              <c:layout>
                <c:manualLayout>
                  <c:x val="0.00141242937853106"/>
                  <c:y val="-0.0416666666666667"/>
                </c:manualLayout>
              </c:layout>
              <c:tx>
                <c:rich>
                  <a:bodyPr/>
                  <a:lstStyle/>
                  <a:p>
                    <a:r>
                      <a:rPr lang="en-US" dirty="0" smtClean="0"/>
                      <a:t>9.3%</a:t>
                    </a:r>
                    <a:endParaRPr lang="en-US" dirty="0"/>
                  </a:p>
                </c:rich>
              </c:tx>
              <c:showLegendKey val="0"/>
              <c:showVal val="1"/>
              <c:showCatName val="0"/>
              <c:showSerName val="0"/>
              <c:showPercent val="0"/>
              <c:showBubbleSize val="0"/>
            </c:dLbl>
            <c:dLbl>
              <c:idx val="1"/>
              <c:layout>
                <c:manualLayout>
                  <c:x val="0.0"/>
                  <c:y val="-0.0388888888888888"/>
                </c:manualLayout>
              </c:layout>
              <c:tx>
                <c:rich>
                  <a:bodyPr/>
                  <a:lstStyle/>
                  <a:p>
                    <a:r>
                      <a:rPr lang="en-US" dirty="0" smtClean="0"/>
                      <a:t>8.6%</a:t>
                    </a:r>
                    <a:endParaRPr lang="en-US" dirty="0"/>
                  </a:p>
                </c:rich>
              </c:tx>
              <c:showLegendKey val="0"/>
              <c:showVal val="1"/>
              <c:showCatName val="0"/>
              <c:showSerName val="0"/>
              <c:showPercent val="0"/>
              <c:showBubbleSize val="0"/>
            </c:dLbl>
            <c:dLbl>
              <c:idx val="2"/>
              <c:layout>
                <c:manualLayout>
                  <c:x val="-0.00141242937853107"/>
                  <c:y val="-0.05"/>
                </c:manualLayout>
              </c:layout>
              <c:tx>
                <c:rich>
                  <a:bodyPr/>
                  <a:lstStyle/>
                  <a:p>
                    <a:r>
                      <a:rPr lang="en-US" dirty="0" smtClean="0"/>
                      <a:t>8.0%</a:t>
                    </a:r>
                    <a:endParaRPr lang="en-US" dirty="0"/>
                  </a:p>
                </c:rich>
              </c:tx>
              <c:showLegendKey val="0"/>
              <c:showVal val="1"/>
              <c:showCatName val="0"/>
              <c:showSerName val="0"/>
              <c:showPercent val="0"/>
              <c:showBubbleSize val="0"/>
            </c:dLbl>
            <c:dLbl>
              <c:idx val="3"/>
              <c:layout>
                <c:manualLayout>
                  <c:x val="-0.0112994350282486"/>
                  <c:y val="-0.044444663167104"/>
                </c:manualLayout>
              </c:layout>
              <c:tx>
                <c:rich>
                  <a:bodyPr/>
                  <a:lstStyle/>
                  <a:p>
                    <a:r>
                      <a:rPr lang="en-US" dirty="0" smtClean="0"/>
                      <a:t>7.5%</a:t>
                    </a:r>
                    <a:endParaRPr lang="en-US" dirty="0"/>
                  </a:p>
                </c:rich>
              </c:tx>
              <c:showLegendKey val="0"/>
              <c:showVal val="1"/>
              <c:showCatName val="0"/>
              <c:showSerName val="0"/>
              <c:showPercent val="0"/>
              <c:showBubbleSize val="0"/>
            </c:dLbl>
            <c:dLbl>
              <c:idx val="4"/>
              <c:layout>
                <c:manualLayout>
                  <c:x val="-0.00423728813559332"/>
                  <c:y val="-0.0333333333333334"/>
                </c:manualLayout>
              </c:layout>
              <c:tx>
                <c:rich>
                  <a:bodyPr/>
                  <a:lstStyle/>
                  <a:p>
                    <a:r>
                      <a:rPr lang="en-US" dirty="0" smtClean="0"/>
                      <a:t>7.2%</a:t>
                    </a:r>
                    <a:endParaRPr lang="en-US" dirty="0"/>
                  </a:p>
                </c:rich>
              </c:tx>
              <c:showLegendKey val="0"/>
              <c:showVal val="1"/>
              <c:showCatName val="0"/>
              <c:showSerName val="0"/>
              <c:showPercent val="0"/>
              <c:showBubbleSize val="0"/>
            </c:dLbl>
            <c:dLbl>
              <c:idx val="5"/>
              <c:layout>
                <c:manualLayout>
                  <c:x val="0.0"/>
                  <c:y val="-0.0361111111111111"/>
                </c:manualLayout>
              </c:layout>
              <c:tx>
                <c:rich>
                  <a:bodyPr/>
                  <a:lstStyle/>
                  <a:p>
                    <a:r>
                      <a:rPr lang="en-US" dirty="0" smtClean="0"/>
                      <a:t>7.1%</a:t>
                    </a:r>
                    <a:endParaRPr lang="en-US" dirty="0"/>
                  </a:p>
                </c:rich>
              </c:tx>
              <c:showLegendKey val="0"/>
              <c:showVal val="1"/>
              <c:showCatName val="0"/>
              <c:showSerName val="0"/>
              <c:showPercent val="0"/>
              <c:showBubbleSize val="0"/>
            </c:dLbl>
            <c:dLbl>
              <c:idx val="6"/>
              <c:layout/>
              <c:tx>
                <c:rich>
                  <a:bodyPr/>
                  <a:lstStyle/>
                  <a:p>
                    <a:r>
                      <a:rPr lang="en-US" sz="1400" dirty="0" smtClean="0">
                        <a:latin typeface="Helvetica Light"/>
                      </a:rPr>
                      <a:t>7.3%*</a:t>
                    </a:r>
                    <a:endParaRPr lang="en-US" dirty="0"/>
                  </a:p>
                </c:rich>
              </c:tx>
              <c:showLegendKey val="0"/>
              <c:showVal val="1"/>
              <c:showCatName val="0"/>
              <c:showSerName val="0"/>
              <c:showPercent val="0"/>
              <c:showBubbleSize val="0"/>
            </c:dLbl>
            <c:txPr>
              <a:bodyPr/>
              <a:lstStyle/>
              <a:p>
                <a:pPr>
                  <a:defRPr sz="1400">
                    <a:latin typeface="Helvetica Light"/>
                  </a:defRPr>
                </a:pPr>
                <a:endParaRPr lang="en-US"/>
              </a:p>
            </c:txPr>
            <c:showLegendKey val="0"/>
            <c:showVal val="1"/>
            <c:showCatName val="0"/>
            <c:showSerName val="0"/>
            <c:showPercent val="0"/>
            <c:showBubbleSize val="0"/>
            <c:showLeaderLines val="0"/>
          </c:dLbls>
          <c:cat>
            <c:numRef>
              <c:f>Sheet1!$C$2:$C$8</c:f>
              <c:numCache>
                <c:formatCode>General</c:formatCode>
                <c:ptCount val="7"/>
                <c:pt idx="0">
                  <c:v>2008.0</c:v>
                </c:pt>
                <c:pt idx="1">
                  <c:v>2009.0</c:v>
                </c:pt>
                <c:pt idx="2">
                  <c:v>2010.0</c:v>
                </c:pt>
                <c:pt idx="3">
                  <c:v>2011.0</c:v>
                </c:pt>
                <c:pt idx="4">
                  <c:v>2012.0</c:v>
                </c:pt>
                <c:pt idx="5">
                  <c:v>2013.0</c:v>
                </c:pt>
                <c:pt idx="6">
                  <c:v>2014.0</c:v>
                </c:pt>
              </c:numCache>
            </c:numRef>
          </c:cat>
          <c:val>
            <c:numRef>
              <c:f>Sheet1!$A$2:$A$8</c:f>
              <c:numCache>
                <c:formatCode>0.00%</c:formatCode>
                <c:ptCount val="7"/>
                <c:pt idx="0">
                  <c:v>0.093</c:v>
                </c:pt>
                <c:pt idx="1">
                  <c:v>0.086</c:v>
                </c:pt>
                <c:pt idx="2" formatCode="0%">
                  <c:v>0.08</c:v>
                </c:pt>
                <c:pt idx="3">
                  <c:v>0.075</c:v>
                </c:pt>
                <c:pt idx="4">
                  <c:v>0.072</c:v>
                </c:pt>
                <c:pt idx="5">
                  <c:v>0.071</c:v>
                </c:pt>
                <c:pt idx="6">
                  <c:v>0.073</c:v>
                </c:pt>
              </c:numCache>
            </c:numRef>
          </c:val>
          <c:smooth val="0"/>
        </c:ser>
        <c:ser>
          <c:idx val="1"/>
          <c:order val="1"/>
          <c:tx>
            <c:v>Adults</c:v>
          </c:tx>
          <c:spPr>
            <a:ln>
              <a:solidFill>
                <a:srgbClr val="461866"/>
              </a:solidFill>
            </a:ln>
          </c:spPr>
          <c:marker>
            <c:spPr>
              <a:solidFill>
                <a:srgbClr val="461866"/>
              </a:solidFill>
              <a:ln>
                <a:solidFill>
                  <a:srgbClr val="461866"/>
                </a:solidFill>
              </a:ln>
            </c:spPr>
          </c:marker>
          <c:dLbls>
            <c:dLbl>
              <c:idx val="0"/>
              <c:layout>
                <c:manualLayout>
                  <c:x val="0.00305288647225366"/>
                  <c:y val="-0.0585511757454079"/>
                </c:manualLayout>
              </c:layout>
              <c:tx>
                <c:rich>
                  <a:bodyPr/>
                  <a:lstStyle/>
                  <a:p>
                    <a:r>
                      <a:rPr lang="en-US" dirty="0" smtClean="0"/>
                      <a:t>19.3%</a:t>
                    </a:r>
                    <a:endParaRPr lang="en-US" dirty="0"/>
                  </a:p>
                </c:rich>
              </c:tx>
              <c:showLegendKey val="0"/>
              <c:showVal val="1"/>
              <c:showCatName val="0"/>
              <c:showSerName val="0"/>
              <c:showPercent val="0"/>
              <c:showBubbleSize val="0"/>
            </c:dLbl>
            <c:dLbl>
              <c:idx val="1"/>
              <c:layout>
                <c:manualLayout>
                  <c:x val="-0.00164063260912645"/>
                  <c:y val="-0.0522149781538112"/>
                </c:manualLayout>
              </c:layout>
              <c:tx>
                <c:rich>
                  <a:bodyPr/>
                  <a:lstStyle/>
                  <a:p>
                    <a:r>
                      <a:rPr lang="en-US" dirty="0" smtClean="0"/>
                      <a:t>20.6%</a:t>
                    </a:r>
                    <a:endParaRPr lang="en-US" dirty="0"/>
                  </a:p>
                </c:rich>
              </c:tx>
              <c:showLegendKey val="0"/>
              <c:showVal val="1"/>
              <c:showCatName val="0"/>
              <c:showSerName val="0"/>
              <c:showPercent val="0"/>
              <c:showBubbleSize val="0"/>
            </c:dLbl>
            <c:dLbl>
              <c:idx val="2"/>
              <c:layout>
                <c:manualLayout>
                  <c:x val="0.000228120399001437"/>
                  <c:y val="-0.0438814911904582"/>
                </c:manualLayout>
              </c:layout>
              <c:tx>
                <c:rich>
                  <a:bodyPr/>
                  <a:lstStyle/>
                  <a:p>
                    <a:r>
                      <a:rPr lang="en-US" dirty="0" smtClean="0"/>
                      <a:t>21.4%</a:t>
                    </a:r>
                    <a:endParaRPr lang="en-US" dirty="0"/>
                  </a:p>
                </c:rich>
              </c:tx>
              <c:showLegendKey val="0"/>
              <c:showVal val="1"/>
              <c:showCatName val="0"/>
              <c:showSerName val="0"/>
              <c:showPercent val="0"/>
              <c:showBubbleSize val="0"/>
            </c:dLbl>
            <c:dLbl>
              <c:idx val="3"/>
              <c:layout>
                <c:manualLayout>
                  <c:x val="-0.00446552785587751"/>
                  <c:y val="-0.0476578161899081"/>
                </c:manualLayout>
              </c:layout>
              <c:tx>
                <c:rich>
                  <a:bodyPr/>
                  <a:lstStyle/>
                  <a:p>
                    <a:r>
                      <a:rPr lang="en-US" dirty="0" smtClean="0"/>
                      <a:t>21.0%</a:t>
                    </a:r>
                    <a:endParaRPr lang="en-US" dirty="0"/>
                  </a:p>
                </c:rich>
              </c:tx>
              <c:showLegendKey val="0"/>
              <c:showVal val="1"/>
              <c:showCatName val="0"/>
              <c:showSerName val="0"/>
              <c:showPercent val="0"/>
              <c:showBubbleSize val="0"/>
            </c:dLbl>
            <c:dLbl>
              <c:idx val="4"/>
              <c:layout>
                <c:manualLayout>
                  <c:x val="0.00282485875706215"/>
                  <c:y val="-0.025"/>
                </c:manualLayout>
              </c:layout>
              <c:tx>
                <c:rich>
                  <a:bodyPr/>
                  <a:lstStyle/>
                  <a:p>
                    <a:r>
                      <a:rPr lang="en-US" dirty="0" smtClean="0"/>
                      <a:t>20.6%</a:t>
                    </a:r>
                    <a:endParaRPr lang="en-US" dirty="0"/>
                  </a:p>
                </c:rich>
              </c:tx>
              <c:showLegendKey val="0"/>
              <c:showVal val="1"/>
              <c:showCatName val="0"/>
              <c:showSerName val="0"/>
              <c:showPercent val="0"/>
              <c:showBubbleSize val="0"/>
            </c:dLbl>
            <c:dLbl>
              <c:idx val="5"/>
              <c:layout>
                <c:manualLayout>
                  <c:x val="0.0"/>
                  <c:y val="-0.0388888888888889"/>
                </c:manualLayout>
              </c:layout>
              <c:tx>
                <c:rich>
                  <a:bodyPr/>
                  <a:lstStyle/>
                  <a:p>
                    <a:r>
                      <a:rPr lang="en-US" dirty="0" smtClean="0"/>
                      <a:t>16.7%</a:t>
                    </a:r>
                    <a:endParaRPr lang="en-US" dirty="0"/>
                  </a:p>
                </c:rich>
              </c:tx>
              <c:showLegendKey val="0"/>
              <c:showVal val="1"/>
              <c:showCatName val="0"/>
              <c:showSerName val="0"/>
              <c:showPercent val="0"/>
              <c:showBubbleSize val="0"/>
            </c:dLbl>
            <c:dLbl>
              <c:idx val="6"/>
              <c:layout/>
              <c:tx>
                <c:rich>
                  <a:bodyPr/>
                  <a:lstStyle/>
                  <a:p>
                    <a:r>
                      <a:rPr lang="en-US" sz="1400" dirty="0" smtClean="0">
                        <a:latin typeface="Helvetica Light"/>
                      </a:rPr>
                      <a:t>13.9%*</a:t>
                    </a:r>
                    <a:endParaRPr lang="en-US" dirty="0"/>
                  </a:p>
                </c:rich>
              </c:tx>
              <c:showLegendKey val="0"/>
              <c:showVal val="1"/>
              <c:showCatName val="0"/>
              <c:showSerName val="0"/>
              <c:showPercent val="0"/>
              <c:showBubbleSize val="0"/>
            </c:dLbl>
            <c:txPr>
              <a:bodyPr/>
              <a:lstStyle/>
              <a:p>
                <a:pPr>
                  <a:defRPr sz="1400">
                    <a:latin typeface="Helvetica Light"/>
                  </a:defRPr>
                </a:pPr>
                <a:endParaRPr lang="en-US"/>
              </a:p>
            </c:txPr>
            <c:showLegendKey val="0"/>
            <c:showVal val="1"/>
            <c:showCatName val="0"/>
            <c:showSerName val="0"/>
            <c:showPercent val="0"/>
            <c:showBubbleSize val="0"/>
            <c:showLeaderLines val="0"/>
          </c:dLbls>
          <c:cat>
            <c:numRef>
              <c:f>Sheet1!$C$2:$C$8</c:f>
              <c:numCache>
                <c:formatCode>General</c:formatCode>
                <c:ptCount val="7"/>
                <c:pt idx="0">
                  <c:v>2008.0</c:v>
                </c:pt>
                <c:pt idx="1">
                  <c:v>2009.0</c:v>
                </c:pt>
                <c:pt idx="2">
                  <c:v>2010.0</c:v>
                </c:pt>
                <c:pt idx="3">
                  <c:v>2011.0</c:v>
                </c:pt>
                <c:pt idx="4">
                  <c:v>2012.0</c:v>
                </c:pt>
                <c:pt idx="5">
                  <c:v>2013.0</c:v>
                </c:pt>
                <c:pt idx="6">
                  <c:v>2014.0</c:v>
                </c:pt>
              </c:numCache>
            </c:numRef>
          </c:cat>
          <c:val>
            <c:numRef>
              <c:f>Sheet1!$B$2:$B$8</c:f>
              <c:numCache>
                <c:formatCode>0.00%</c:formatCode>
                <c:ptCount val="7"/>
                <c:pt idx="0">
                  <c:v>0.193</c:v>
                </c:pt>
                <c:pt idx="1">
                  <c:v>0.206</c:v>
                </c:pt>
                <c:pt idx="2">
                  <c:v>0.214</c:v>
                </c:pt>
                <c:pt idx="3">
                  <c:v>0.21</c:v>
                </c:pt>
                <c:pt idx="4">
                  <c:v>0.206</c:v>
                </c:pt>
                <c:pt idx="5">
                  <c:v>0.167</c:v>
                </c:pt>
                <c:pt idx="6">
                  <c:v>0.139</c:v>
                </c:pt>
              </c:numCache>
            </c:numRef>
          </c:val>
          <c:smooth val="0"/>
        </c:ser>
        <c:dLbls>
          <c:showLegendKey val="0"/>
          <c:showVal val="1"/>
          <c:showCatName val="0"/>
          <c:showSerName val="0"/>
          <c:showPercent val="0"/>
          <c:showBubbleSize val="0"/>
        </c:dLbls>
        <c:marker val="1"/>
        <c:smooth val="0"/>
        <c:axId val="2074327128"/>
        <c:axId val="2074319480"/>
      </c:lineChart>
      <c:catAx>
        <c:axId val="2074327128"/>
        <c:scaling>
          <c:orientation val="minMax"/>
        </c:scaling>
        <c:delete val="0"/>
        <c:axPos val="b"/>
        <c:numFmt formatCode="General" sourceLinked="1"/>
        <c:majorTickMark val="none"/>
        <c:minorTickMark val="none"/>
        <c:tickLblPos val="nextTo"/>
        <c:txPr>
          <a:bodyPr/>
          <a:lstStyle/>
          <a:p>
            <a:pPr>
              <a:defRPr sz="1400"/>
            </a:pPr>
            <a:endParaRPr lang="en-US"/>
          </a:p>
        </c:txPr>
        <c:crossAx val="2074319480"/>
        <c:crosses val="autoZero"/>
        <c:auto val="1"/>
        <c:lblAlgn val="ctr"/>
        <c:lblOffset val="100"/>
        <c:noMultiLvlLbl val="0"/>
      </c:catAx>
      <c:valAx>
        <c:axId val="2074319480"/>
        <c:scaling>
          <c:orientation val="minMax"/>
        </c:scaling>
        <c:delete val="1"/>
        <c:axPos val="l"/>
        <c:numFmt formatCode="0.00%" sourceLinked="1"/>
        <c:majorTickMark val="out"/>
        <c:minorTickMark val="none"/>
        <c:tickLblPos val="nextTo"/>
        <c:crossAx val="2074327128"/>
        <c:crosses val="autoZero"/>
        <c:crossBetween val="between"/>
      </c:valAx>
    </c:plotArea>
    <c:legend>
      <c:legendPos val="t"/>
      <c:layout/>
      <c:overlay val="0"/>
      <c:txPr>
        <a:bodyPr/>
        <a:lstStyle/>
        <a:p>
          <a:pPr>
            <a:defRPr sz="1400" b="0" i="0">
              <a:latin typeface="Helvetica Neue"/>
              <a:cs typeface="Helvetica Neue"/>
            </a:defRPr>
          </a:pPr>
          <a:endParaRPr lang="en-US"/>
        </a:p>
      </c:txPr>
    </c:legend>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'[Chart in Microsoft Office PowerPoint]Sheet1'!$B$1</c:f>
              <c:strCache>
                <c:ptCount val="1"/>
                <c:pt idx="0">
                  <c:v>Column1</c:v>
                </c:pt>
              </c:strCache>
            </c:strRef>
          </c:tx>
          <c:invertIfNegative val="0"/>
          <c:dLbls>
            <c:delete val="1"/>
          </c:dLbls>
          <c:cat>
            <c:strRef>
              <c:f>'[Chart in Microsoft Office PowerPoint]Sheet1'!$A$2:$A$3</c:f>
              <c:strCache>
                <c:ptCount val="2"/>
                <c:pt idx="0">
                  <c:v>Florida</c:v>
                </c:pt>
                <c:pt idx="1">
                  <c:v>U.S.</c:v>
                </c:pt>
              </c:strCache>
            </c:strRef>
          </c:cat>
          <c:val>
            <c:numRef>
              <c:f>'[Chart in Microsoft Office PowerPoint]Sheet1'!$B$2:$B$3</c:f>
              <c:numCache>
                <c:formatCode>General</c:formatCode>
                <c:ptCount val="2"/>
                <c:pt idx="0">
                  <c:v>3.9</c:v>
                </c:pt>
                <c:pt idx="1">
                  <c:v>2.3</c:v>
                </c:pt>
              </c:numCache>
            </c:numRef>
          </c:val>
        </c:ser>
        <c:dLbls>
          <c:showLegendKey val="0"/>
          <c:showVal val="1"/>
          <c:showCatName val="0"/>
          <c:showSerName val="0"/>
          <c:showPercent val="0"/>
          <c:showBubbleSize val="0"/>
        </c:dLbls>
        <c:gapWidth val="150"/>
        <c:axId val="2129747768"/>
        <c:axId val="-2146961016"/>
      </c:barChart>
      <c:catAx>
        <c:axId val="2129747768"/>
        <c:scaling>
          <c:orientation val="minMax"/>
        </c:scaling>
        <c:delete val="0"/>
        <c:axPos val="b"/>
        <c:majorTickMark val="none"/>
        <c:minorTickMark val="none"/>
        <c:tickLblPos val="nextTo"/>
        <c:crossAx val="-2146961016"/>
        <c:crosses val="autoZero"/>
        <c:auto val="1"/>
        <c:lblAlgn val="ctr"/>
        <c:lblOffset val="100"/>
        <c:noMultiLvlLbl val="0"/>
      </c:catAx>
      <c:valAx>
        <c:axId val="-2146961016"/>
        <c:scaling>
          <c:orientation val="minMax"/>
        </c:scaling>
        <c:delete val="0"/>
        <c:axPos val="l"/>
        <c:numFmt formatCode="General" sourceLinked="1"/>
        <c:majorTickMark val="none"/>
        <c:minorTickMark val="none"/>
        <c:tickLblPos val="nextTo"/>
        <c:crossAx val="2129747768"/>
        <c:crosses val="autoZero"/>
        <c:crossBetween val="between"/>
      </c:valAx>
    </c:plotArea>
    <c:plotVisOnly val="1"/>
    <c:dispBlanksAs val="gap"/>
    <c:showDLblsOverMax val="0"/>
  </c:chart>
  <c:txPr>
    <a:bodyPr/>
    <a:lstStyle/>
    <a:p>
      <a:pPr>
        <a:defRPr>
          <a:latin typeface="Helvetica Light"/>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16F04C8-2725-D240-B15B-A753AA49CC35}" type="datetimeFigureOut">
              <a:rPr lang="en-US" smtClean="0"/>
              <a:t>12/4/14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B031C42-56FB-C741-B012-D1B54D22A3F5}" type="slidenum">
              <a:rPr lang="en-US" smtClean="0"/>
              <a:t>‹#›</a:t>
            </a:fld>
            <a:endParaRPr lang="en-US" dirty="0"/>
          </a:p>
        </p:txBody>
      </p:sp>
    </p:spTree>
    <p:extLst>
      <p:ext uri="{BB962C8B-B14F-4D97-AF65-F5344CB8AC3E}">
        <p14:creationId xmlns:p14="http://schemas.microsoft.com/office/powerpoint/2010/main" val="425766513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DBF9C7-FC34-3441-90C4-2BBB1C593375}" type="datetimeFigureOut">
              <a:rPr lang="en-US" smtClean="0"/>
              <a:t>12/4/14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B0A29F-B2A7-4541-9164-50566514170F}" type="slidenum">
              <a:rPr lang="en-US" smtClean="0"/>
              <a:t>‹#›</a:t>
            </a:fld>
            <a:endParaRPr lang="en-US" dirty="0"/>
          </a:p>
        </p:txBody>
      </p:sp>
    </p:spTree>
    <p:extLst>
      <p:ext uri="{BB962C8B-B14F-4D97-AF65-F5344CB8AC3E}">
        <p14:creationId xmlns:p14="http://schemas.microsoft.com/office/powerpoint/2010/main" val="112533882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B0A29F-B2A7-4541-9164-50566514170F}" type="slidenum">
              <a:rPr lang="en-US" smtClean="0"/>
              <a:pPr/>
              <a:t>8</a:t>
            </a:fld>
            <a:endParaRPr lang="en-US" dirty="0"/>
          </a:p>
        </p:txBody>
      </p:sp>
    </p:spTree>
    <p:extLst>
      <p:ext uri="{BB962C8B-B14F-4D97-AF65-F5344CB8AC3E}">
        <p14:creationId xmlns:p14="http://schemas.microsoft.com/office/powerpoint/2010/main" val="3695499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6013EB-2829-8E43-A3D2-E94E530EF480}" type="slidenum">
              <a:rPr lang="en-US" smtClean="0"/>
              <a:t>19</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651722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B0A29F-B2A7-4541-9164-50566514170F}" type="slidenum">
              <a:rPr lang="en-US" smtClean="0"/>
              <a:t>20</a:t>
            </a:fld>
            <a:endParaRPr lang="en-US" dirty="0"/>
          </a:p>
        </p:txBody>
      </p:sp>
    </p:spTree>
    <p:extLst>
      <p:ext uri="{BB962C8B-B14F-4D97-AF65-F5344CB8AC3E}">
        <p14:creationId xmlns:p14="http://schemas.microsoft.com/office/powerpoint/2010/main" val="3475037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52">
              <a:defRPr/>
            </a:pPr>
            <a:endParaRPr lang="en-US" dirty="0">
              <a:solidFill>
                <a:schemeClr val="accent1">
                  <a:lumMod val="50000"/>
                </a:schemeClr>
              </a:solidFill>
            </a:endParaRPr>
          </a:p>
          <a:p>
            <a:endParaRPr lang="en-US" dirty="0" smtClean="0"/>
          </a:p>
          <a:p>
            <a:r>
              <a:rPr lang="en-US" dirty="0" smtClean="0"/>
              <a:t>Check our</a:t>
            </a:r>
            <a:r>
              <a:rPr lang="en-US" baseline="0" dirty="0" smtClean="0"/>
              <a:t> report for Kaiser on this to see how many states affected and add #</a:t>
            </a:r>
            <a:endParaRPr lang="en-US" dirty="0"/>
          </a:p>
        </p:txBody>
      </p:sp>
      <p:sp>
        <p:nvSpPr>
          <p:cNvPr id="4" name="Slide Number Placeholder 3"/>
          <p:cNvSpPr>
            <a:spLocks noGrp="1"/>
          </p:cNvSpPr>
          <p:nvPr>
            <p:ph type="sldNum" sz="quarter" idx="10"/>
          </p:nvPr>
        </p:nvSpPr>
        <p:spPr/>
        <p:txBody>
          <a:bodyPr/>
          <a:lstStyle/>
          <a:p>
            <a:fld id="{85B0A29F-B2A7-4541-9164-50566514170F}" type="slidenum">
              <a:rPr lang="en-US" smtClean="0"/>
              <a:t>21</a:t>
            </a:fld>
            <a:endParaRPr lang="en-US" dirty="0"/>
          </a:p>
        </p:txBody>
      </p:sp>
    </p:spTree>
    <p:extLst>
      <p:ext uri="{BB962C8B-B14F-4D97-AF65-F5344CB8AC3E}">
        <p14:creationId xmlns:p14="http://schemas.microsoft.com/office/powerpoint/2010/main" val="1029561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57152">
              <a:defRPr/>
            </a:pPr>
            <a:endParaRPr lang="en-US" dirty="0" smtClean="0"/>
          </a:p>
        </p:txBody>
      </p:sp>
      <p:sp>
        <p:nvSpPr>
          <p:cNvPr id="4" name="Slide Number Placeholder 3"/>
          <p:cNvSpPr>
            <a:spLocks noGrp="1"/>
          </p:cNvSpPr>
          <p:nvPr>
            <p:ph type="sldNum" sz="quarter" idx="10"/>
          </p:nvPr>
        </p:nvSpPr>
        <p:spPr/>
        <p:txBody>
          <a:bodyPr/>
          <a:lstStyle/>
          <a:p>
            <a:fld id="{85B0A29F-B2A7-4541-9164-50566514170F}" type="slidenum">
              <a:rPr lang="en-US" smtClean="0"/>
              <a:pPr/>
              <a:t>25</a:t>
            </a:fld>
            <a:endParaRPr lang="en-US" dirty="0"/>
          </a:p>
        </p:txBody>
      </p:sp>
    </p:spTree>
    <p:extLst>
      <p:ext uri="{BB962C8B-B14F-4D97-AF65-F5344CB8AC3E}">
        <p14:creationId xmlns:p14="http://schemas.microsoft.com/office/powerpoint/2010/main" val="3306760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B0A29F-B2A7-4541-9164-50566514170F}" type="slidenum">
              <a:rPr lang="en-US" smtClean="0"/>
              <a:t>34</a:t>
            </a:fld>
            <a:endParaRPr lang="en-US" dirty="0"/>
          </a:p>
        </p:txBody>
      </p:sp>
    </p:spTree>
    <p:extLst>
      <p:ext uri="{BB962C8B-B14F-4D97-AF65-F5344CB8AC3E}">
        <p14:creationId xmlns:p14="http://schemas.microsoft.com/office/powerpoint/2010/main" val="417556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B0A29F-B2A7-4541-9164-50566514170F}" type="slidenum">
              <a:rPr lang="en-US" smtClean="0"/>
              <a:t>35</a:t>
            </a:fld>
            <a:endParaRPr lang="en-US" dirty="0"/>
          </a:p>
        </p:txBody>
      </p:sp>
    </p:spTree>
    <p:extLst>
      <p:ext uri="{BB962C8B-B14F-4D97-AF65-F5344CB8AC3E}">
        <p14:creationId xmlns:p14="http://schemas.microsoft.com/office/powerpoint/2010/main" val="2324263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B0A29F-B2A7-4541-9164-50566514170F}" type="slidenum">
              <a:rPr lang="en-US" smtClean="0"/>
              <a:t>36</a:t>
            </a:fld>
            <a:endParaRPr lang="en-US" dirty="0"/>
          </a:p>
        </p:txBody>
      </p:sp>
    </p:spTree>
    <p:extLst>
      <p:ext uri="{BB962C8B-B14F-4D97-AF65-F5344CB8AC3E}">
        <p14:creationId xmlns:p14="http://schemas.microsoft.com/office/powerpoint/2010/main" val="2324263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titleslide_bkgr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p:spPr>
        <p:txBody>
          <a:bodyPr/>
          <a:lstStyle>
            <a:lvl1pPr>
              <a:defRPr b="1">
                <a:solidFill>
                  <a:schemeClr val="bg1"/>
                </a:solidFill>
                <a:latin typeface="Lucida Bright"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836952004"/>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36638"/>
          </a:xfrm>
        </p:spPr>
        <p:txBody>
          <a:bodyPr/>
          <a:lstStyle>
            <a:lvl1pPr>
              <a:defRPr>
                <a:solidFill>
                  <a:schemeClr val="tx2">
                    <a:lumMod val="75000"/>
                  </a:schemeClr>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1"/>
            <a:ext cx="8229600" cy="4267200"/>
          </a:xfrm>
        </p:spPr>
        <p:txBody>
          <a:bodyPr vert="eaVert"/>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Helvetica Neue Light"/>
                <a:cs typeface="Helvetica Neue Light"/>
              </a:defRPr>
            </a:lvl1p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a:defRPr>
                <a:latin typeface="Helvetica Neue Light"/>
                <a:cs typeface="Helvetica Neue Light"/>
              </a:defRPr>
            </a:lvl1pPr>
          </a:lstStyle>
          <a:p>
            <a:fld id="{ADA2D79C-CD48-4D19-A731-CDEDB40B86D9}" type="slidenum">
              <a:rPr lang="en-US" smtClean="0"/>
              <a:pPr/>
              <a:t>‹#›</a:t>
            </a:fld>
            <a:endParaRPr lang="en-US" dirty="0"/>
          </a:p>
        </p:txBody>
      </p:sp>
      <p:sp>
        <p:nvSpPr>
          <p:cNvPr id="7" name="Rectangle 6"/>
          <p:cNvSpPr/>
          <p:nvPr userDrawn="1"/>
        </p:nvSpPr>
        <p:spPr>
          <a:xfrm>
            <a:off x="0" y="0"/>
            <a:ext cx="9144000" cy="381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userDrawn="1"/>
        </p:nvCxnSpPr>
        <p:spPr>
          <a:xfrm>
            <a:off x="152400" y="6019800"/>
            <a:ext cx="87630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9" name="Picture 8" descr="Footer2.jpg"/>
          <p:cNvPicPr>
            <a:picLocks noChangeAspect="1"/>
          </p:cNvPicPr>
          <p:nvPr userDrawn="1"/>
        </p:nvPicPr>
        <p:blipFill rotWithShape="1">
          <a:blip r:embed="rId2">
            <a:extLst>
              <a:ext uri="{28A0092B-C50C-407E-A947-70E740481C1C}">
                <a14:useLocalDpi xmlns:a14="http://schemas.microsoft.com/office/drawing/2010/main" val="0"/>
              </a:ext>
            </a:extLst>
          </a:blip>
          <a:srcRect l="2667" t="86889" r="71833" b="2000"/>
          <a:stretch/>
        </p:blipFill>
        <p:spPr>
          <a:xfrm>
            <a:off x="20637" y="6117684"/>
            <a:ext cx="2265363" cy="740315"/>
          </a:xfrm>
          <a:prstGeom prst="rect">
            <a:avLst/>
          </a:prstGeom>
        </p:spPr>
      </p:pic>
    </p:spTree>
    <p:extLst>
      <p:ext uri="{BB962C8B-B14F-4D97-AF65-F5344CB8AC3E}">
        <p14:creationId xmlns:p14="http://schemas.microsoft.com/office/powerpoint/2010/main" val="2269996634"/>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199"/>
            <a:ext cx="2057400" cy="5410201"/>
          </a:xfrm>
        </p:spPr>
        <p:txBody>
          <a:bodyPr vert="eaVert"/>
          <a:lstStyle>
            <a:lvl1pPr>
              <a:defRPr>
                <a:solidFill>
                  <a:schemeClr val="tx2">
                    <a:lumMod val="75000"/>
                  </a:schemeClr>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533399"/>
            <a:ext cx="6019800" cy="5334001"/>
          </a:xfrm>
        </p:spPr>
        <p:txBody>
          <a:bodyPr vert="eaVert"/>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DA2D79C-CD48-4D19-A731-CDEDB40B86D9}" type="slidenum">
              <a:rPr lang="en-US" smtClean="0"/>
              <a:t>‹#›</a:t>
            </a:fld>
            <a:endParaRPr lang="en-US" dirty="0"/>
          </a:p>
        </p:txBody>
      </p:sp>
      <p:sp>
        <p:nvSpPr>
          <p:cNvPr id="7" name="Rectangle 6"/>
          <p:cNvSpPr/>
          <p:nvPr userDrawn="1"/>
        </p:nvSpPr>
        <p:spPr>
          <a:xfrm>
            <a:off x="0" y="0"/>
            <a:ext cx="9144000" cy="381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userDrawn="1"/>
        </p:nvCxnSpPr>
        <p:spPr>
          <a:xfrm>
            <a:off x="152400" y="6019800"/>
            <a:ext cx="87630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9" name="Picture 8" descr="Footer2.jpg"/>
          <p:cNvPicPr>
            <a:picLocks noChangeAspect="1"/>
          </p:cNvPicPr>
          <p:nvPr userDrawn="1"/>
        </p:nvPicPr>
        <p:blipFill rotWithShape="1">
          <a:blip r:embed="rId2">
            <a:extLst>
              <a:ext uri="{28A0092B-C50C-407E-A947-70E740481C1C}">
                <a14:useLocalDpi xmlns:a14="http://schemas.microsoft.com/office/drawing/2010/main" val="0"/>
              </a:ext>
            </a:extLst>
          </a:blip>
          <a:srcRect l="2667" t="86889" r="71833" b="2000"/>
          <a:stretch/>
        </p:blipFill>
        <p:spPr>
          <a:xfrm>
            <a:off x="20637" y="6117684"/>
            <a:ext cx="2265363" cy="740315"/>
          </a:xfrm>
          <a:prstGeom prst="rect">
            <a:avLst/>
          </a:prstGeom>
        </p:spPr>
      </p:pic>
    </p:spTree>
    <p:extLst>
      <p:ext uri="{BB962C8B-B14F-4D97-AF65-F5344CB8AC3E}">
        <p14:creationId xmlns:p14="http://schemas.microsoft.com/office/powerpoint/2010/main" val="4204037033"/>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8229600" cy="960438"/>
          </a:xfrm>
        </p:spPr>
        <p:txBody>
          <a:bodyPr/>
          <a:lstStyle/>
          <a:p>
            <a:r>
              <a:rPr lang="en-US" dirty="0" err="1" smtClean="0">
                <a:solidFill>
                  <a:schemeClr val="tx2">
                    <a:lumMod val="75000"/>
                  </a:schemeClr>
                </a:solidFill>
              </a:rPr>
              <a:t>Lorem</a:t>
            </a:r>
            <a:r>
              <a:rPr lang="en-US" dirty="0" smtClean="0">
                <a:solidFill>
                  <a:schemeClr val="tx2">
                    <a:lumMod val="75000"/>
                  </a:schemeClr>
                </a:solidFill>
              </a:rPr>
              <a:t> </a:t>
            </a:r>
            <a:r>
              <a:rPr lang="en-US" dirty="0" err="1" smtClean="0">
                <a:solidFill>
                  <a:schemeClr val="tx2">
                    <a:lumMod val="75000"/>
                  </a:schemeClr>
                </a:solidFill>
              </a:rPr>
              <a:t>Ipsum</a:t>
            </a:r>
            <a:r>
              <a:rPr lang="en-US" dirty="0" smtClean="0">
                <a:solidFill>
                  <a:schemeClr val="tx2">
                    <a:lumMod val="75000"/>
                  </a:schemeClr>
                </a:solidFill>
              </a:rPr>
              <a:t> Headline </a:t>
            </a:r>
            <a:r>
              <a:rPr lang="en-US" dirty="0" err="1" smtClean="0">
                <a:solidFill>
                  <a:schemeClr val="tx2">
                    <a:lumMod val="75000"/>
                  </a:schemeClr>
                </a:solidFill>
              </a:rPr>
              <a:t>Shpjerewr</a:t>
            </a:r>
            <a:endParaRPr lang="en-US" dirty="0"/>
          </a:p>
        </p:txBody>
      </p:sp>
      <p:sp>
        <p:nvSpPr>
          <p:cNvPr id="3" name="Content Placeholder 2"/>
          <p:cNvSpPr>
            <a:spLocks noGrp="1"/>
          </p:cNvSpPr>
          <p:nvPr>
            <p:ph idx="1"/>
          </p:nvPr>
        </p:nvSpPr>
        <p:spPr>
          <a:xfrm>
            <a:off x="457200" y="1600201"/>
            <a:ext cx="8229600" cy="4343400"/>
          </a:xfrm>
        </p:spPr>
        <p:txBody>
          <a:bodyPr/>
          <a:lstStyle>
            <a:lvl1pPr marL="342900" indent="-342900">
              <a:buFont typeface="Courier New" pitchFamily="49" charset="0"/>
              <a:buChar char="o"/>
              <a:defRPr>
                <a:solidFill>
                  <a:schemeClr val="tx2">
                    <a:lumMod val="75000"/>
                  </a:schemeClr>
                </a:solidFill>
              </a:defRPr>
            </a:lvl1pPr>
            <a:lvl2pPr marL="742950" indent="-285750">
              <a:buFont typeface="Courier New" pitchFamily="49" charset="0"/>
              <a:buChar char="o"/>
              <a:defRPr>
                <a:solidFill>
                  <a:schemeClr val="tx2">
                    <a:lumMod val="75000"/>
                  </a:schemeClr>
                </a:solidFill>
              </a:defRPr>
            </a:lvl2pPr>
            <a:lvl3pPr marL="1143000" indent="-228600">
              <a:buFont typeface="Courier New" pitchFamily="49" charset="0"/>
              <a:buChar char="o"/>
              <a:defRPr>
                <a:solidFill>
                  <a:schemeClr val="tx2">
                    <a:lumMod val="75000"/>
                  </a:schemeClr>
                </a:solidFill>
              </a:defRPr>
            </a:lvl3pPr>
            <a:lvl4pPr marL="1600200" indent="-228600">
              <a:buFont typeface="Courier New" pitchFamily="49" charset="0"/>
              <a:buChar char="o"/>
              <a:defRPr>
                <a:solidFill>
                  <a:schemeClr val="tx2">
                    <a:lumMod val="75000"/>
                  </a:schemeClr>
                </a:solidFill>
              </a:defRPr>
            </a:lvl4pPr>
            <a:lvl5pPr marL="2057400" indent="-228600">
              <a:buFont typeface="Courier New" pitchFamily="49" charset="0"/>
              <a:buChar char="o"/>
              <a:defRPr>
                <a:solidFill>
                  <a:schemeClr val="tx2">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3124200" y="6305278"/>
            <a:ext cx="2895600" cy="365125"/>
          </a:xfrm>
          <a:prstGeom prst="rect">
            <a:avLst/>
          </a:prstGeom>
        </p:spPr>
        <p:txBody>
          <a:bodyPr/>
          <a:lstStyle>
            <a:lvl1pPr>
              <a:defRPr>
                <a:latin typeface="Helvetica Neue Light"/>
                <a:cs typeface="Helvetica Neue Light"/>
              </a:defRPr>
            </a:lvl1pPr>
          </a:lstStyle>
          <a:p>
            <a:endParaRPr lang="en-US" dirty="0"/>
          </a:p>
        </p:txBody>
      </p:sp>
      <p:sp>
        <p:nvSpPr>
          <p:cNvPr id="6" name="Slide Number Placeholder 5"/>
          <p:cNvSpPr>
            <a:spLocks noGrp="1"/>
          </p:cNvSpPr>
          <p:nvPr>
            <p:ph type="sldNum" sz="quarter" idx="12"/>
          </p:nvPr>
        </p:nvSpPr>
        <p:spPr>
          <a:xfrm>
            <a:off x="6553200" y="6305278"/>
            <a:ext cx="2133600" cy="365125"/>
          </a:xfrm>
          <a:prstGeom prst="rect">
            <a:avLst/>
          </a:prstGeom>
        </p:spPr>
        <p:txBody>
          <a:bodyPr/>
          <a:lstStyle>
            <a:lvl1pPr algn="r">
              <a:defRPr>
                <a:latin typeface="Helvetica Neue Light"/>
                <a:cs typeface="Helvetica Neue Light"/>
              </a:defRPr>
            </a:lvl1pPr>
          </a:lstStyle>
          <a:p>
            <a:fld id="{ADA2D79C-CD48-4D19-A731-CDEDB40B86D9}" type="slidenum">
              <a:rPr lang="en-US" smtClean="0"/>
              <a:pPr/>
              <a:t>‹#›</a:t>
            </a:fld>
            <a:endParaRPr lang="en-US" dirty="0"/>
          </a:p>
        </p:txBody>
      </p:sp>
      <p:sp>
        <p:nvSpPr>
          <p:cNvPr id="7" name="Rectangle 6"/>
          <p:cNvSpPr/>
          <p:nvPr userDrawn="1"/>
        </p:nvSpPr>
        <p:spPr>
          <a:xfrm>
            <a:off x="0" y="0"/>
            <a:ext cx="9144000" cy="381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p:cNvCxnSpPr/>
          <p:nvPr userDrawn="1"/>
        </p:nvCxnSpPr>
        <p:spPr>
          <a:xfrm>
            <a:off x="152400" y="6019800"/>
            <a:ext cx="87630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12" name="Picture 11" descr="Footer2.jpg"/>
          <p:cNvPicPr>
            <a:picLocks noChangeAspect="1"/>
          </p:cNvPicPr>
          <p:nvPr userDrawn="1"/>
        </p:nvPicPr>
        <p:blipFill rotWithShape="1">
          <a:blip r:embed="rId2">
            <a:extLst>
              <a:ext uri="{28A0092B-C50C-407E-A947-70E740481C1C}">
                <a14:useLocalDpi xmlns:a14="http://schemas.microsoft.com/office/drawing/2010/main" val="0"/>
              </a:ext>
            </a:extLst>
          </a:blip>
          <a:srcRect l="2667" t="86889" r="71833" b="2000"/>
          <a:stretch/>
        </p:blipFill>
        <p:spPr>
          <a:xfrm>
            <a:off x="20637" y="6117684"/>
            <a:ext cx="2265363" cy="740315"/>
          </a:xfrm>
          <a:prstGeom prst="rect">
            <a:avLst/>
          </a:prstGeom>
        </p:spPr>
      </p:pic>
    </p:spTree>
    <p:extLst>
      <p:ext uri="{BB962C8B-B14F-4D97-AF65-F5344CB8AC3E}">
        <p14:creationId xmlns:p14="http://schemas.microsoft.com/office/powerpoint/2010/main" val="2403882502"/>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2057400"/>
            <a:ext cx="7772400" cy="1362075"/>
          </a:xfrm>
        </p:spPr>
        <p:txBody>
          <a:bodyPr anchor="t"/>
          <a:lstStyle>
            <a:lvl1pPr algn="l">
              <a:defRPr sz="4000" b="1" cap="all">
                <a:latin typeface="Lucida Bright" pitchFamily="18" charset="0"/>
              </a:defRPr>
            </a:lvl1pPr>
          </a:lstStyle>
          <a:p>
            <a:r>
              <a:rPr lang="en-US" smtClean="0"/>
              <a:t>Click to edit Master title style</a:t>
            </a:r>
            <a:endParaRPr lang="en-US"/>
          </a:p>
        </p:txBody>
      </p:sp>
      <p:sp>
        <p:nvSpPr>
          <p:cNvPr id="3" name="Text Placeholder 2"/>
          <p:cNvSpPr>
            <a:spLocks noGrp="1"/>
          </p:cNvSpPr>
          <p:nvPr>
            <p:ph type="body" idx="1"/>
          </p:nvPr>
        </p:nvSpPr>
        <p:spPr>
          <a:xfrm>
            <a:off x="914400" y="3429000"/>
            <a:ext cx="77724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a:defRPr>
                <a:latin typeface="Helvetica Neue Light"/>
                <a:cs typeface="Helvetica Neue Light"/>
              </a:defRPr>
            </a:lvl1pPr>
          </a:lstStyle>
          <a:p>
            <a:fld id="{ADA2D79C-CD48-4D19-A731-CDEDB40B86D9}" type="slidenum">
              <a:rPr lang="en-US" smtClean="0"/>
              <a:pPr/>
              <a:t>‹#›</a:t>
            </a:fld>
            <a:endParaRPr lang="en-US" dirty="0"/>
          </a:p>
        </p:txBody>
      </p:sp>
      <p:pic>
        <p:nvPicPr>
          <p:cNvPr id="7" name="Picture 6" descr="Footer1.jpg"/>
          <p:cNvPicPr>
            <a:picLocks noChangeAspect="1"/>
          </p:cNvPicPr>
          <p:nvPr userDrawn="1"/>
        </p:nvPicPr>
        <p:blipFill rotWithShape="1">
          <a:blip r:embed="rId2">
            <a:extLst>
              <a:ext uri="{28A0092B-C50C-407E-A947-70E740481C1C}">
                <a14:useLocalDpi xmlns:a14="http://schemas.microsoft.com/office/drawing/2010/main" val="0"/>
              </a:ext>
            </a:extLst>
          </a:blip>
          <a:srcRect t="85333"/>
          <a:stretch/>
        </p:blipFill>
        <p:spPr>
          <a:xfrm>
            <a:off x="0" y="-20320"/>
            <a:ext cx="9144000" cy="1005840"/>
          </a:xfrm>
          <a:prstGeom prst="rect">
            <a:avLst/>
          </a:prstGeom>
        </p:spPr>
      </p:pic>
      <p:cxnSp>
        <p:nvCxnSpPr>
          <p:cNvPr id="8" name="Straight Connector 7"/>
          <p:cNvCxnSpPr/>
          <p:nvPr userDrawn="1"/>
        </p:nvCxnSpPr>
        <p:spPr>
          <a:xfrm>
            <a:off x="152400" y="6019800"/>
            <a:ext cx="87630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20648144"/>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36638"/>
          </a:xfrm>
        </p:spPr>
        <p:txBody>
          <a:bodyPr/>
          <a:lstStyle>
            <a:lvl1pPr>
              <a:defRPr>
                <a:solidFill>
                  <a:schemeClr val="tx2">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1"/>
            <a:ext cx="4038600" cy="4267200"/>
          </a:xfrm>
        </p:spPr>
        <p:txBody>
          <a:bodyPr/>
          <a:lstStyle>
            <a:lvl1pPr>
              <a:defRPr sz="2800">
                <a:solidFill>
                  <a:schemeClr val="tx2">
                    <a:lumMod val="75000"/>
                  </a:schemeClr>
                </a:solidFill>
              </a:defRPr>
            </a:lvl1pPr>
            <a:lvl2pPr>
              <a:defRPr sz="2400">
                <a:solidFill>
                  <a:schemeClr val="tx2">
                    <a:lumMod val="75000"/>
                  </a:schemeClr>
                </a:solidFill>
              </a:defRPr>
            </a:lvl2pPr>
            <a:lvl3pPr>
              <a:defRPr sz="2000">
                <a:solidFill>
                  <a:schemeClr val="tx2">
                    <a:lumMod val="75000"/>
                  </a:schemeClr>
                </a:solidFill>
              </a:defRPr>
            </a:lvl3pPr>
            <a:lvl4pPr>
              <a:defRPr sz="1800">
                <a:solidFill>
                  <a:schemeClr val="tx2">
                    <a:lumMod val="75000"/>
                  </a:schemeClr>
                </a:solidFill>
              </a:defRPr>
            </a:lvl4pPr>
            <a:lvl5pPr>
              <a:defRPr sz="1800">
                <a:solidFill>
                  <a:schemeClr val="tx2">
                    <a:lumMod val="75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1"/>
            <a:ext cx="4038600" cy="4267200"/>
          </a:xfrm>
        </p:spPr>
        <p:txBody>
          <a:bodyPr/>
          <a:lstStyle>
            <a:lvl1pPr>
              <a:defRPr sz="2800">
                <a:solidFill>
                  <a:schemeClr val="tx2">
                    <a:lumMod val="75000"/>
                  </a:schemeClr>
                </a:solidFill>
              </a:defRPr>
            </a:lvl1pPr>
            <a:lvl2pPr>
              <a:defRPr sz="2400">
                <a:solidFill>
                  <a:schemeClr val="tx2">
                    <a:lumMod val="75000"/>
                  </a:schemeClr>
                </a:solidFill>
              </a:defRPr>
            </a:lvl2pPr>
            <a:lvl3pPr>
              <a:defRPr sz="2000">
                <a:solidFill>
                  <a:schemeClr val="tx2">
                    <a:lumMod val="75000"/>
                  </a:schemeClr>
                </a:solidFill>
              </a:defRPr>
            </a:lvl3pPr>
            <a:lvl4pPr>
              <a:defRPr sz="1800">
                <a:solidFill>
                  <a:schemeClr val="tx2">
                    <a:lumMod val="75000"/>
                  </a:schemeClr>
                </a:solidFill>
              </a:defRPr>
            </a:lvl4pPr>
            <a:lvl5pPr>
              <a:defRPr sz="1800">
                <a:solidFill>
                  <a:schemeClr val="tx2">
                    <a:lumMod val="7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Helvetica Neue Light"/>
                <a:cs typeface="Helvetica Neue Light"/>
              </a:defRPr>
            </a:lvl1p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lgn="r">
              <a:defRPr>
                <a:latin typeface="Helvetica Neue Light"/>
                <a:cs typeface="Helvetica Neue Light"/>
              </a:defRPr>
            </a:lvl1pPr>
          </a:lstStyle>
          <a:p>
            <a:fld id="{ADA2D79C-CD48-4D19-A731-CDEDB40B86D9}" type="slidenum">
              <a:rPr lang="en-US" smtClean="0"/>
              <a:pPr/>
              <a:t>‹#›</a:t>
            </a:fld>
            <a:endParaRPr lang="en-US" dirty="0"/>
          </a:p>
        </p:txBody>
      </p:sp>
      <p:sp>
        <p:nvSpPr>
          <p:cNvPr id="8" name="Rectangle 7"/>
          <p:cNvSpPr/>
          <p:nvPr userDrawn="1"/>
        </p:nvSpPr>
        <p:spPr>
          <a:xfrm>
            <a:off x="0" y="0"/>
            <a:ext cx="9144000" cy="381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p:cNvCxnSpPr/>
          <p:nvPr userDrawn="1"/>
        </p:nvCxnSpPr>
        <p:spPr>
          <a:xfrm>
            <a:off x="152400" y="6019800"/>
            <a:ext cx="87630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10" name="Picture 9" descr="Footer2.jpg"/>
          <p:cNvPicPr>
            <a:picLocks noChangeAspect="1"/>
          </p:cNvPicPr>
          <p:nvPr userDrawn="1"/>
        </p:nvPicPr>
        <p:blipFill rotWithShape="1">
          <a:blip r:embed="rId2">
            <a:extLst>
              <a:ext uri="{28A0092B-C50C-407E-A947-70E740481C1C}">
                <a14:useLocalDpi xmlns:a14="http://schemas.microsoft.com/office/drawing/2010/main" val="0"/>
              </a:ext>
            </a:extLst>
          </a:blip>
          <a:srcRect l="2667" t="86889" r="71833" b="2000"/>
          <a:stretch/>
        </p:blipFill>
        <p:spPr>
          <a:xfrm>
            <a:off x="20637" y="6117684"/>
            <a:ext cx="2265363" cy="740315"/>
          </a:xfrm>
          <a:prstGeom prst="rect">
            <a:avLst/>
          </a:prstGeom>
        </p:spPr>
      </p:pic>
    </p:spTree>
    <p:extLst>
      <p:ext uri="{BB962C8B-B14F-4D97-AF65-F5344CB8AC3E}">
        <p14:creationId xmlns:p14="http://schemas.microsoft.com/office/powerpoint/2010/main" val="448956373"/>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36638"/>
          </a:xfrm>
        </p:spPr>
        <p:txBody>
          <a:bodyPr/>
          <a:lstStyle>
            <a:lvl1pPr>
              <a:defRPr>
                <a:solidFill>
                  <a:schemeClr val="tx2">
                    <a:lumMod val="75000"/>
                  </a:schemeClr>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tx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92525"/>
          </a:xfrm>
        </p:spPr>
        <p:txBody>
          <a:bodyPr/>
          <a:lstStyle>
            <a:lvl1pPr>
              <a:defRPr sz="2400">
                <a:solidFill>
                  <a:schemeClr val="tx2">
                    <a:lumMod val="75000"/>
                  </a:schemeClr>
                </a:solidFill>
              </a:defRPr>
            </a:lvl1pPr>
            <a:lvl2pPr>
              <a:defRPr sz="2000">
                <a:solidFill>
                  <a:schemeClr val="tx2">
                    <a:lumMod val="75000"/>
                  </a:schemeClr>
                </a:solidFill>
              </a:defRPr>
            </a:lvl2pPr>
            <a:lvl3pPr>
              <a:defRPr sz="1800">
                <a:solidFill>
                  <a:schemeClr val="tx2">
                    <a:lumMod val="75000"/>
                  </a:schemeClr>
                </a:solidFill>
              </a:defRPr>
            </a:lvl3pPr>
            <a:lvl4pPr>
              <a:defRPr sz="1600">
                <a:solidFill>
                  <a:schemeClr val="tx2">
                    <a:lumMod val="75000"/>
                  </a:schemeClr>
                </a:solidFill>
              </a:defRPr>
            </a:lvl4pPr>
            <a:lvl5pPr>
              <a:defRPr sz="1600">
                <a:solidFill>
                  <a:schemeClr val="tx2">
                    <a:lumMod val="75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tx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92525"/>
          </a:xfrm>
        </p:spPr>
        <p:txBody>
          <a:bodyPr/>
          <a:lstStyle>
            <a:lvl1pPr>
              <a:defRPr sz="2400">
                <a:solidFill>
                  <a:schemeClr val="tx2">
                    <a:lumMod val="75000"/>
                  </a:schemeClr>
                </a:solidFill>
              </a:defRPr>
            </a:lvl1pPr>
            <a:lvl2pPr>
              <a:defRPr sz="2000">
                <a:solidFill>
                  <a:schemeClr val="tx2">
                    <a:lumMod val="75000"/>
                  </a:schemeClr>
                </a:solidFill>
              </a:defRPr>
            </a:lvl2pPr>
            <a:lvl3pPr>
              <a:defRPr sz="1800">
                <a:solidFill>
                  <a:schemeClr val="tx2">
                    <a:lumMod val="75000"/>
                  </a:schemeClr>
                </a:solidFill>
              </a:defRPr>
            </a:lvl3pPr>
            <a:lvl4pPr>
              <a:defRPr sz="1600">
                <a:solidFill>
                  <a:schemeClr val="tx2">
                    <a:lumMod val="75000"/>
                  </a:schemeClr>
                </a:solidFill>
              </a:defRPr>
            </a:lvl4pPr>
            <a:lvl5pPr>
              <a:defRPr sz="1600">
                <a:solidFill>
                  <a:schemeClr val="tx2">
                    <a:lumMod val="75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atin typeface="Helvetica Neue Light"/>
                <a:cs typeface="Helvetica Neue Light"/>
              </a:defRPr>
            </a:lvl1p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lgn="r">
              <a:defRPr>
                <a:latin typeface="Helvetica Neue Light"/>
                <a:cs typeface="Helvetica Neue Light"/>
              </a:defRPr>
            </a:lvl1pPr>
          </a:lstStyle>
          <a:p>
            <a:fld id="{ADA2D79C-CD48-4D19-A731-CDEDB40B86D9}" type="slidenum">
              <a:rPr lang="en-US" smtClean="0"/>
              <a:pPr/>
              <a:t>‹#›</a:t>
            </a:fld>
            <a:endParaRPr lang="en-US" dirty="0"/>
          </a:p>
        </p:txBody>
      </p:sp>
      <p:sp>
        <p:nvSpPr>
          <p:cNvPr id="10" name="Rectangle 9"/>
          <p:cNvSpPr/>
          <p:nvPr userDrawn="1"/>
        </p:nvSpPr>
        <p:spPr>
          <a:xfrm>
            <a:off x="0" y="0"/>
            <a:ext cx="9144000" cy="381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p:cNvCxnSpPr/>
          <p:nvPr userDrawn="1"/>
        </p:nvCxnSpPr>
        <p:spPr>
          <a:xfrm>
            <a:off x="152400" y="6019800"/>
            <a:ext cx="87630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12" name="Picture 11" descr="Footer2.jpg"/>
          <p:cNvPicPr>
            <a:picLocks noChangeAspect="1"/>
          </p:cNvPicPr>
          <p:nvPr userDrawn="1"/>
        </p:nvPicPr>
        <p:blipFill rotWithShape="1">
          <a:blip r:embed="rId2">
            <a:extLst>
              <a:ext uri="{28A0092B-C50C-407E-A947-70E740481C1C}">
                <a14:useLocalDpi xmlns:a14="http://schemas.microsoft.com/office/drawing/2010/main" val="0"/>
              </a:ext>
            </a:extLst>
          </a:blip>
          <a:srcRect l="2667" t="86889" r="71833" b="2000"/>
          <a:stretch/>
        </p:blipFill>
        <p:spPr>
          <a:xfrm>
            <a:off x="20637" y="6117684"/>
            <a:ext cx="2265363" cy="740315"/>
          </a:xfrm>
          <a:prstGeom prst="rect">
            <a:avLst/>
          </a:prstGeom>
        </p:spPr>
      </p:pic>
    </p:spTree>
    <p:extLst>
      <p:ext uri="{BB962C8B-B14F-4D97-AF65-F5344CB8AC3E}">
        <p14:creationId xmlns:p14="http://schemas.microsoft.com/office/powerpoint/2010/main" val="1788476136"/>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36638"/>
          </a:xfrm>
        </p:spPr>
        <p:txBody>
          <a:bodyPr/>
          <a:lstStyle>
            <a:lvl1pPr>
              <a:defRPr>
                <a:solidFill>
                  <a:schemeClr val="tx2">
                    <a:lumMod val="75000"/>
                  </a:schemeClr>
                </a:solidFill>
              </a:defRPr>
            </a:lvl1pPr>
          </a:lstStyle>
          <a:p>
            <a:r>
              <a:rPr lang="en-US" dirty="0" smtClean="0"/>
              <a:t>Click to edit Master title style</a:t>
            </a:r>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atin typeface="Helvetica Neue Light"/>
                <a:cs typeface="Helvetica Neue Light"/>
              </a:defRPr>
            </a:lvl1p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lgn="r">
              <a:defRPr>
                <a:latin typeface="Helvetica Neue Light"/>
                <a:cs typeface="Helvetica Neue Light"/>
              </a:defRPr>
            </a:lvl1pPr>
          </a:lstStyle>
          <a:p>
            <a:fld id="{ADA2D79C-CD48-4D19-A731-CDEDB40B86D9}" type="slidenum">
              <a:rPr lang="en-US" smtClean="0"/>
              <a:pPr/>
              <a:t>‹#›</a:t>
            </a:fld>
            <a:endParaRPr lang="en-US" dirty="0"/>
          </a:p>
        </p:txBody>
      </p:sp>
      <p:sp>
        <p:nvSpPr>
          <p:cNvPr id="6" name="Rectangle 5"/>
          <p:cNvSpPr/>
          <p:nvPr userDrawn="1"/>
        </p:nvSpPr>
        <p:spPr>
          <a:xfrm>
            <a:off x="0" y="0"/>
            <a:ext cx="9144000" cy="381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p:cNvCxnSpPr/>
          <p:nvPr userDrawn="1"/>
        </p:nvCxnSpPr>
        <p:spPr>
          <a:xfrm>
            <a:off x="152400" y="6019800"/>
            <a:ext cx="87630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8" name="Picture 7" descr="Footer2.jpg"/>
          <p:cNvPicPr>
            <a:picLocks noChangeAspect="1"/>
          </p:cNvPicPr>
          <p:nvPr userDrawn="1"/>
        </p:nvPicPr>
        <p:blipFill rotWithShape="1">
          <a:blip r:embed="rId2">
            <a:extLst>
              <a:ext uri="{28A0092B-C50C-407E-A947-70E740481C1C}">
                <a14:useLocalDpi xmlns:a14="http://schemas.microsoft.com/office/drawing/2010/main" val="0"/>
              </a:ext>
            </a:extLst>
          </a:blip>
          <a:srcRect l="2667" t="86889" r="71833" b="2000"/>
          <a:stretch/>
        </p:blipFill>
        <p:spPr>
          <a:xfrm>
            <a:off x="20637" y="6117684"/>
            <a:ext cx="2265363" cy="740315"/>
          </a:xfrm>
          <a:prstGeom prst="rect">
            <a:avLst/>
          </a:prstGeom>
        </p:spPr>
      </p:pic>
    </p:spTree>
    <p:extLst>
      <p:ext uri="{BB962C8B-B14F-4D97-AF65-F5344CB8AC3E}">
        <p14:creationId xmlns:p14="http://schemas.microsoft.com/office/powerpoint/2010/main" val="2166581353"/>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atin typeface="Helvetica Neue Light"/>
                <a:cs typeface="Helvetica Neue Light"/>
              </a:defRPr>
            </a:lvl1p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lgn="r">
              <a:defRPr>
                <a:latin typeface="Helvetica Neue Light"/>
                <a:cs typeface="Helvetica Neue Light"/>
              </a:defRPr>
            </a:lvl1pPr>
          </a:lstStyle>
          <a:p>
            <a:fld id="{ADA2D79C-CD48-4D19-A731-CDEDB40B86D9}" type="slidenum">
              <a:rPr lang="en-US" smtClean="0"/>
              <a:pPr/>
              <a:t>‹#›</a:t>
            </a:fld>
            <a:endParaRPr lang="en-US" dirty="0"/>
          </a:p>
        </p:txBody>
      </p:sp>
      <p:sp>
        <p:nvSpPr>
          <p:cNvPr id="5" name="Rectangle 4"/>
          <p:cNvSpPr/>
          <p:nvPr userDrawn="1"/>
        </p:nvSpPr>
        <p:spPr>
          <a:xfrm>
            <a:off x="0" y="0"/>
            <a:ext cx="9144000" cy="381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p:cNvCxnSpPr/>
          <p:nvPr userDrawn="1"/>
        </p:nvCxnSpPr>
        <p:spPr>
          <a:xfrm>
            <a:off x="152400" y="6019800"/>
            <a:ext cx="87630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7" name="Picture 6" descr="Footer2.jpg"/>
          <p:cNvPicPr>
            <a:picLocks noChangeAspect="1"/>
          </p:cNvPicPr>
          <p:nvPr userDrawn="1"/>
        </p:nvPicPr>
        <p:blipFill rotWithShape="1">
          <a:blip r:embed="rId2">
            <a:extLst>
              <a:ext uri="{28A0092B-C50C-407E-A947-70E740481C1C}">
                <a14:useLocalDpi xmlns:a14="http://schemas.microsoft.com/office/drawing/2010/main" val="0"/>
              </a:ext>
            </a:extLst>
          </a:blip>
          <a:srcRect l="2667" t="86889" r="71833" b="2000"/>
          <a:stretch/>
        </p:blipFill>
        <p:spPr>
          <a:xfrm>
            <a:off x="20637" y="6117684"/>
            <a:ext cx="2265363" cy="740315"/>
          </a:xfrm>
          <a:prstGeom prst="rect">
            <a:avLst/>
          </a:prstGeom>
        </p:spPr>
      </p:pic>
    </p:spTree>
    <p:extLst>
      <p:ext uri="{BB962C8B-B14F-4D97-AF65-F5344CB8AC3E}">
        <p14:creationId xmlns:p14="http://schemas.microsoft.com/office/powerpoint/2010/main" val="701432606"/>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3008313" cy="1054100"/>
          </a:xfrm>
        </p:spPr>
        <p:txBody>
          <a:bodyPr anchor="b"/>
          <a:lstStyle>
            <a:lvl1pPr algn="l">
              <a:defRPr sz="2000" b="1">
                <a:solidFill>
                  <a:schemeClr val="tx2">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380999"/>
            <a:ext cx="5111750" cy="5562601"/>
          </a:xfrm>
        </p:spPr>
        <p:txBody>
          <a:bodyPr/>
          <a:lstStyle>
            <a:lvl1pPr>
              <a:defRPr sz="3200">
                <a:solidFill>
                  <a:schemeClr val="tx2">
                    <a:lumMod val="75000"/>
                  </a:schemeClr>
                </a:solidFill>
              </a:defRPr>
            </a:lvl1pPr>
            <a:lvl2pPr>
              <a:defRPr sz="2800">
                <a:solidFill>
                  <a:schemeClr val="tx2">
                    <a:lumMod val="75000"/>
                  </a:schemeClr>
                </a:solidFill>
              </a:defRPr>
            </a:lvl2pPr>
            <a:lvl3pPr>
              <a:defRPr sz="2400">
                <a:solidFill>
                  <a:schemeClr val="tx2">
                    <a:lumMod val="75000"/>
                  </a:schemeClr>
                </a:solidFill>
              </a:defRPr>
            </a:lvl3pPr>
            <a:lvl4pPr>
              <a:defRPr sz="2000">
                <a:solidFill>
                  <a:schemeClr val="tx2">
                    <a:lumMod val="75000"/>
                  </a:schemeClr>
                </a:solidFill>
              </a:defRPr>
            </a:lvl4pPr>
            <a:lvl5pPr>
              <a:defRPr sz="2000">
                <a:solidFill>
                  <a:schemeClr val="tx2">
                    <a:lumMod val="75000"/>
                  </a:schemeClr>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1"/>
            <a:ext cx="3008313" cy="4508500"/>
          </a:xfrm>
        </p:spPr>
        <p:txBody>
          <a:bodyPr/>
          <a:lstStyle>
            <a:lvl1pPr marL="0" indent="0">
              <a:buNone/>
              <a:defRPr sz="1400">
                <a:solidFill>
                  <a:schemeClr val="tx2">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Helvetica Neue Light"/>
                <a:cs typeface="Helvetica Neue Light"/>
              </a:defRPr>
            </a:lvl1p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lgn="r">
              <a:defRPr>
                <a:latin typeface="Helvetica Neue Light"/>
                <a:cs typeface="Helvetica Neue Light"/>
              </a:defRPr>
            </a:lvl1pPr>
          </a:lstStyle>
          <a:p>
            <a:fld id="{ADA2D79C-CD48-4D19-A731-CDEDB40B86D9}" type="slidenum">
              <a:rPr lang="en-US" smtClean="0"/>
              <a:pPr/>
              <a:t>‹#›</a:t>
            </a:fld>
            <a:endParaRPr lang="en-US" dirty="0"/>
          </a:p>
        </p:txBody>
      </p:sp>
      <p:sp>
        <p:nvSpPr>
          <p:cNvPr id="8" name="Rectangle 7"/>
          <p:cNvSpPr/>
          <p:nvPr userDrawn="1"/>
        </p:nvSpPr>
        <p:spPr>
          <a:xfrm>
            <a:off x="0" y="0"/>
            <a:ext cx="9144000" cy="381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p:cNvCxnSpPr/>
          <p:nvPr userDrawn="1"/>
        </p:nvCxnSpPr>
        <p:spPr>
          <a:xfrm>
            <a:off x="152400" y="6019800"/>
            <a:ext cx="87630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10" name="Picture 9" descr="Footer2.jpg"/>
          <p:cNvPicPr>
            <a:picLocks noChangeAspect="1"/>
          </p:cNvPicPr>
          <p:nvPr userDrawn="1"/>
        </p:nvPicPr>
        <p:blipFill rotWithShape="1">
          <a:blip r:embed="rId2">
            <a:extLst>
              <a:ext uri="{28A0092B-C50C-407E-A947-70E740481C1C}">
                <a14:useLocalDpi xmlns:a14="http://schemas.microsoft.com/office/drawing/2010/main" val="0"/>
              </a:ext>
            </a:extLst>
          </a:blip>
          <a:srcRect l="2667" t="86889" r="71833" b="2000"/>
          <a:stretch/>
        </p:blipFill>
        <p:spPr>
          <a:xfrm>
            <a:off x="20637" y="6117684"/>
            <a:ext cx="2265363" cy="740315"/>
          </a:xfrm>
          <a:prstGeom prst="rect">
            <a:avLst/>
          </a:prstGeom>
        </p:spPr>
      </p:pic>
    </p:spTree>
    <p:extLst>
      <p:ext uri="{BB962C8B-B14F-4D97-AF65-F5344CB8AC3E}">
        <p14:creationId xmlns:p14="http://schemas.microsoft.com/office/powerpoint/2010/main" val="1252256308"/>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tx2">
                    <a:lumMod val="75000"/>
                  </a:schemeClr>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solidFill>
                  <a:schemeClr val="tx2">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500062"/>
          </a:xfrm>
        </p:spPr>
        <p:txBody>
          <a:bodyPr/>
          <a:lstStyle>
            <a:lvl1pPr marL="0" indent="0">
              <a:buNone/>
              <a:defRPr sz="1400">
                <a:solidFill>
                  <a:schemeClr val="tx2">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Helvetica Neue Light"/>
                <a:cs typeface="Helvetica Neue Light"/>
              </a:defRPr>
            </a:lvl1p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lgn="r">
              <a:defRPr>
                <a:latin typeface="Helvetica Neue Light"/>
                <a:cs typeface="Helvetica Neue Light"/>
              </a:defRPr>
            </a:lvl1pPr>
          </a:lstStyle>
          <a:p>
            <a:fld id="{ADA2D79C-CD48-4D19-A731-CDEDB40B86D9}" type="slidenum">
              <a:rPr lang="en-US" smtClean="0"/>
              <a:pPr/>
              <a:t>‹#›</a:t>
            </a:fld>
            <a:endParaRPr lang="en-US" dirty="0"/>
          </a:p>
        </p:txBody>
      </p:sp>
      <p:sp>
        <p:nvSpPr>
          <p:cNvPr id="8" name="Rectangle 7"/>
          <p:cNvSpPr/>
          <p:nvPr userDrawn="1"/>
        </p:nvSpPr>
        <p:spPr>
          <a:xfrm>
            <a:off x="0" y="0"/>
            <a:ext cx="9144000" cy="381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p:cNvCxnSpPr/>
          <p:nvPr userDrawn="1"/>
        </p:nvCxnSpPr>
        <p:spPr>
          <a:xfrm>
            <a:off x="152400" y="6019800"/>
            <a:ext cx="87630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10" name="Picture 9" descr="Footer2.jpg"/>
          <p:cNvPicPr>
            <a:picLocks noChangeAspect="1"/>
          </p:cNvPicPr>
          <p:nvPr userDrawn="1"/>
        </p:nvPicPr>
        <p:blipFill rotWithShape="1">
          <a:blip r:embed="rId2">
            <a:extLst>
              <a:ext uri="{28A0092B-C50C-407E-A947-70E740481C1C}">
                <a14:useLocalDpi xmlns:a14="http://schemas.microsoft.com/office/drawing/2010/main" val="0"/>
              </a:ext>
            </a:extLst>
          </a:blip>
          <a:srcRect l="2667" t="86889" r="71833" b="2000"/>
          <a:stretch/>
        </p:blipFill>
        <p:spPr>
          <a:xfrm>
            <a:off x="20637" y="6117684"/>
            <a:ext cx="2265363" cy="740315"/>
          </a:xfrm>
          <a:prstGeom prst="rect">
            <a:avLst/>
          </a:prstGeom>
        </p:spPr>
      </p:pic>
    </p:spTree>
    <p:extLst>
      <p:ext uri="{BB962C8B-B14F-4D97-AF65-F5344CB8AC3E}">
        <p14:creationId xmlns:p14="http://schemas.microsoft.com/office/powerpoint/2010/main" val="101674477"/>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468291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Helvetica Neue Light"/>
          <a:ea typeface="+mj-ea"/>
          <a:cs typeface="Helvetica Neue Light"/>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Helvetica Neue Light"/>
          <a:ea typeface="+mn-ea"/>
          <a:cs typeface="Helvetica Neue Light"/>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Helvetica Neue Light"/>
          <a:ea typeface="+mn-ea"/>
          <a:cs typeface="Helvetica Neue Light"/>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Helvetica Neue Light"/>
          <a:ea typeface="+mn-ea"/>
          <a:cs typeface="Helvetica Neue Light"/>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Helvetica Neue Light"/>
          <a:ea typeface="+mn-ea"/>
          <a:cs typeface="Helvetica Neue Light"/>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Helvetica Neue Light"/>
          <a:ea typeface="+mn-ea"/>
          <a:cs typeface="Helvetica Neue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g"/><Relationship Id="rId6" Type="http://schemas.openxmlformats.org/officeDocument/2006/relationships/image" Target="../media/image10.jpg"/><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chart" Target="../charts/char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ccf.georgetown.edu/blog/" TargetMode="External"/><Relationship Id="rId4"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hyperlink" Target="http://ccf.georgetown.ed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chart" Target="../charts/char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Health Coverage for Florida’s Children</a:t>
            </a:r>
            <a:endParaRPr lang="en-US" dirty="0"/>
          </a:p>
        </p:txBody>
      </p:sp>
      <p:sp>
        <p:nvSpPr>
          <p:cNvPr id="3" name="Subtitle 2"/>
          <p:cNvSpPr>
            <a:spLocks noGrp="1"/>
          </p:cNvSpPr>
          <p:nvPr>
            <p:ph type="subTitle" idx="1"/>
          </p:nvPr>
        </p:nvSpPr>
        <p:spPr/>
        <p:txBody>
          <a:bodyPr>
            <a:normAutofit fontScale="70000" lnSpcReduction="20000"/>
          </a:bodyPr>
          <a:lstStyle/>
          <a:p>
            <a:r>
              <a:rPr lang="en-US" dirty="0" smtClean="0"/>
              <a:t>Joan Alker</a:t>
            </a:r>
          </a:p>
          <a:p>
            <a:r>
              <a:rPr lang="en-US" dirty="0" smtClean="0"/>
              <a:t>Executive Director </a:t>
            </a:r>
          </a:p>
          <a:p>
            <a:r>
              <a:rPr lang="en-US" dirty="0" smtClean="0"/>
              <a:t>Center for Children and Families</a:t>
            </a:r>
          </a:p>
          <a:p>
            <a:r>
              <a:rPr lang="en-US" dirty="0" smtClean="0"/>
              <a:t>Georgetown University</a:t>
            </a:r>
          </a:p>
          <a:p>
            <a:r>
              <a:rPr lang="en-US" dirty="0" smtClean="0"/>
              <a:t>December 3, 2014</a:t>
            </a:r>
            <a:endParaRPr lang="en-US" dirty="0"/>
          </a:p>
        </p:txBody>
      </p:sp>
    </p:spTree>
    <p:extLst>
      <p:ext uri="{BB962C8B-B14F-4D97-AF65-F5344CB8AC3E}">
        <p14:creationId xmlns:p14="http://schemas.microsoft.com/office/powerpoint/2010/main" val="264325017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81000"/>
            <a:ext cx="8686800" cy="1219200"/>
          </a:xfrm>
        </p:spPr>
        <p:txBody>
          <a:bodyPr>
            <a:normAutofit fontScale="90000"/>
          </a:bodyPr>
          <a:lstStyle/>
          <a:p>
            <a:r>
              <a:rPr lang="en-US" dirty="0" smtClean="0"/>
              <a:t>Who Are Florida’s Uninsured Children?</a:t>
            </a:r>
            <a:endParaRPr lang="en-US" dirty="0"/>
          </a:p>
        </p:txBody>
      </p:sp>
      <p:pic>
        <p:nvPicPr>
          <p:cNvPr id="9" name="Picture 8" descr="mom and son for homepage.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00" y="1371600"/>
            <a:ext cx="3886200" cy="2159000"/>
          </a:xfrm>
          <a:prstGeom prst="rect">
            <a:avLst/>
          </a:prstGeom>
        </p:spPr>
      </p:pic>
      <p:pic>
        <p:nvPicPr>
          <p:cNvPr id="12" name="Picture 11" descr="DSC_272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6048695" y="3603685"/>
            <a:ext cx="2855603" cy="1896633"/>
          </a:xfrm>
          <a:prstGeom prst="rect">
            <a:avLst/>
          </a:prstGeom>
        </p:spPr>
      </p:pic>
      <p:pic>
        <p:nvPicPr>
          <p:cNvPr id="13" name="Picture 12" descr="sick-child.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0" y="3505200"/>
            <a:ext cx="4294652" cy="2438400"/>
          </a:xfrm>
          <a:prstGeom prst="rect">
            <a:avLst/>
          </a:prstGeom>
        </p:spPr>
      </p:pic>
      <p:pic>
        <p:nvPicPr>
          <p:cNvPr id="8" name="Picture 7" descr="father and son copy.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 y="1295400"/>
            <a:ext cx="4114800" cy="2752928"/>
          </a:xfrm>
          <a:prstGeom prst="rect">
            <a:avLst/>
          </a:prstGeom>
        </p:spPr>
      </p:pic>
      <p:pic>
        <p:nvPicPr>
          <p:cNvPr id="14" name="Picture 13" descr="Hispanic kids.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400" y="3962400"/>
            <a:ext cx="3141546" cy="2034680"/>
          </a:xfrm>
          <a:prstGeom prst="rect">
            <a:avLst/>
          </a:prstGeom>
        </p:spPr>
      </p:pic>
      <p:sp>
        <p:nvSpPr>
          <p:cNvPr id="5" name="Slide Number Placeholder 4"/>
          <p:cNvSpPr>
            <a:spLocks noGrp="1"/>
          </p:cNvSpPr>
          <p:nvPr>
            <p:ph type="sldNum" sz="quarter" idx="12"/>
          </p:nvPr>
        </p:nvSpPr>
        <p:spPr/>
        <p:txBody>
          <a:bodyPr/>
          <a:lstStyle/>
          <a:p>
            <a:fld id="{ADA2D79C-CD48-4D19-A731-CDEDB40B86D9}" type="slidenum">
              <a:rPr lang="en-US" smtClean="0"/>
              <a:pPr/>
              <a:t>10</a:t>
            </a:fld>
            <a:endParaRPr lang="en-US" dirty="0"/>
          </a:p>
        </p:txBody>
      </p:sp>
    </p:spTree>
    <p:extLst>
      <p:ext uri="{BB962C8B-B14F-4D97-AF65-F5344CB8AC3E}">
        <p14:creationId xmlns:p14="http://schemas.microsoft.com/office/powerpoint/2010/main" val="44311408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78876638"/>
              </p:ext>
            </p:extLst>
          </p:nvPr>
        </p:nvGraphicFramePr>
        <p:xfrm>
          <a:off x="1600200" y="1828800"/>
          <a:ext cx="5334000" cy="3794075"/>
        </p:xfrm>
        <a:graphic>
          <a:graphicData uri="http://schemas.openxmlformats.org/drawingml/2006/table">
            <a:tbl>
              <a:tblPr/>
              <a:tblGrid>
                <a:gridCol w="2362200"/>
                <a:gridCol w="2971800"/>
              </a:tblGrid>
              <a:tr h="328251">
                <a:tc>
                  <a:txBody>
                    <a:bodyPr/>
                    <a:lstStyle/>
                    <a:p>
                      <a:pPr algn="ctr" fontAlgn="b"/>
                      <a:r>
                        <a:rPr lang="en-US" sz="1800" b="0" i="0" u="none" strike="noStrike" dirty="0">
                          <a:solidFill>
                            <a:srgbClr val="FFFFFF"/>
                          </a:solidFill>
                          <a:effectLst/>
                          <a:latin typeface="Helvetica Neue Light"/>
                          <a:cs typeface="Helvetica Neue Light"/>
                        </a:rPr>
                        <a:t>County</a:t>
                      </a:r>
                    </a:p>
                  </a:txBody>
                  <a:tcPr marL="12700" marR="12700" marT="12700" marB="0" anchor="b">
                    <a:lnL w="6350" cap="flat" cmpd="sng" algn="ctr">
                      <a:solidFill>
                        <a:srgbClr val="4F81BD"/>
                      </a:solidFill>
                      <a:prstDash val="solid"/>
                      <a:round/>
                      <a:headEnd type="none" w="med" len="med"/>
                      <a:tailEnd type="none" w="med" len="med"/>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1E3160"/>
                    </a:solidFill>
                  </a:tcPr>
                </a:tc>
                <a:tc>
                  <a:txBody>
                    <a:bodyPr/>
                    <a:lstStyle/>
                    <a:p>
                      <a:pPr algn="ctr" fontAlgn="b"/>
                      <a:r>
                        <a:rPr lang="en-US" sz="1800" b="0" i="0" u="none" strike="noStrike" dirty="0">
                          <a:solidFill>
                            <a:srgbClr val="FFFFFF"/>
                          </a:solidFill>
                          <a:effectLst/>
                          <a:latin typeface="Helvetica Neue Light"/>
                          <a:cs typeface="Helvetica Neue Light"/>
                        </a:rPr>
                        <a:t>Number of Uninsured Children</a:t>
                      </a:r>
                    </a:p>
                  </a:txBody>
                  <a:tcPr marL="12700" marR="12700" marT="12700" marB="0" anchor="b">
                    <a:lnL>
                      <a:noFill/>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1E3160"/>
                    </a:solidFill>
                  </a:tcPr>
                </a:tc>
              </a:tr>
              <a:tr h="415753">
                <a:tc>
                  <a:txBody>
                    <a:bodyPr/>
                    <a:lstStyle/>
                    <a:p>
                      <a:pPr algn="l" fontAlgn="b"/>
                      <a:r>
                        <a:rPr lang="en-US" sz="1800" b="0" i="0" u="none" strike="noStrike" dirty="0">
                          <a:solidFill>
                            <a:srgbClr val="000000"/>
                          </a:solidFill>
                          <a:effectLst/>
                          <a:latin typeface="Helvetica Neue Light"/>
                          <a:cs typeface="Helvetica Neue Light"/>
                        </a:rPr>
                        <a:t>Miami-Dade County</a:t>
                      </a:r>
                    </a:p>
                  </a:txBody>
                  <a:tcPr marL="12700" marR="12700" marT="12700" marB="0" anchor="b">
                    <a:lnL w="6350" cap="flat" cmpd="sng" algn="ctr">
                      <a:solidFill>
                        <a:srgbClr val="4F81BD"/>
                      </a:solidFill>
                      <a:prstDash val="solid"/>
                      <a:round/>
                      <a:headEnd type="none" w="med" len="med"/>
                      <a:tailEnd type="none" w="med" len="med"/>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Helvetica Neue Light"/>
                          <a:cs typeface="Helvetica Neue Light"/>
                        </a:rPr>
                        <a:t>64,806</a:t>
                      </a:r>
                    </a:p>
                  </a:txBody>
                  <a:tcPr marL="12700" marR="12700" marT="12700" marB="0" anchor="b">
                    <a:lnL>
                      <a:noFill/>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r>
              <a:tr h="325987">
                <a:tc>
                  <a:txBody>
                    <a:bodyPr/>
                    <a:lstStyle/>
                    <a:p>
                      <a:pPr algn="l" fontAlgn="b"/>
                      <a:r>
                        <a:rPr lang="en-US" sz="1800" b="0" i="0" u="none" strike="noStrike" dirty="0">
                          <a:solidFill>
                            <a:srgbClr val="000000"/>
                          </a:solidFill>
                          <a:effectLst/>
                          <a:latin typeface="Helvetica Neue Light"/>
                          <a:cs typeface="Helvetica Neue Light"/>
                        </a:rPr>
                        <a:t>Broward County</a:t>
                      </a:r>
                    </a:p>
                  </a:txBody>
                  <a:tcPr marL="12700" marR="12700" marT="12700" marB="0" anchor="b">
                    <a:lnL w="6350" cap="flat" cmpd="sng" algn="ctr">
                      <a:solidFill>
                        <a:srgbClr val="4F81BD"/>
                      </a:solidFill>
                      <a:prstDash val="solid"/>
                      <a:round/>
                      <a:headEnd type="none" w="med" len="med"/>
                      <a:tailEnd type="none" w="med" len="med"/>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Helvetica Neue Light"/>
                          <a:cs typeface="Helvetica Neue Light"/>
                        </a:rPr>
                        <a:t>48,217</a:t>
                      </a:r>
                    </a:p>
                  </a:txBody>
                  <a:tcPr marL="12700" marR="12700" marT="12700" marB="0" anchor="b">
                    <a:lnL>
                      <a:noFill/>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r>
              <a:tr h="325987">
                <a:tc>
                  <a:txBody>
                    <a:bodyPr/>
                    <a:lstStyle/>
                    <a:p>
                      <a:pPr algn="l" fontAlgn="b"/>
                      <a:r>
                        <a:rPr lang="en-US" sz="1800" b="0" i="0" u="none" strike="noStrike" dirty="0">
                          <a:solidFill>
                            <a:srgbClr val="000000"/>
                          </a:solidFill>
                          <a:effectLst/>
                          <a:latin typeface="Helvetica Neue Light"/>
                          <a:cs typeface="Helvetica Neue Light"/>
                        </a:rPr>
                        <a:t>Orange County</a:t>
                      </a:r>
                    </a:p>
                  </a:txBody>
                  <a:tcPr marL="12700" marR="12700" marT="12700" marB="0" anchor="b">
                    <a:lnL w="6350" cap="flat" cmpd="sng" algn="ctr">
                      <a:solidFill>
                        <a:srgbClr val="4F81BD"/>
                      </a:solidFill>
                      <a:prstDash val="solid"/>
                      <a:round/>
                      <a:headEnd type="none" w="med" len="med"/>
                      <a:tailEnd type="none" w="med" len="med"/>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Helvetica Neue Light"/>
                          <a:cs typeface="Helvetica Neue Light"/>
                        </a:rPr>
                        <a:t>35,429</a:t>
                      </a:r>
                    </a:p>
                  </a:txBody>
                  <a:tcPr marL="12700" marR="12700" marT="12700" marB="0" anchor="b">
                    <a:lnL>
                      <a:noFill/>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r>
              <a:tr h="325987">
                <a:tc>
                  <a:txBody>
                    <a:bodyPr/>
                    <a:lstStyle/>
                    <a:p>
                      <a:pPr algn="l" fontAlgn="b"/>
                      <a:r>
                        <a:rPr lang="en-US" sz="1800" b="0" i="0" u="none" strike="noStrike" dirty="0">
                          <a:solidFill>
                            <a:srgbClr val="000000"/>
                          </a:solidFill>
                          <a:effectLst/>
                          <a:latin typeface="Helvetica Neue Light"/>
                          <a:cs typeface="Helvetica Neue Light"/>
                        </a:rPr>
                        <a:t>Palm Beach County</a:t>
                      </a:r>
                    </a:p>
                  </a:txBody>
                  <a:tcPr marL="12700" marR="12700" marT="12700" marB="0" anchor="b">
                    <a:lnL w="6350" cap="flat" cmpd="sng" algn="ctr">
                      <a:solidFill>
                        <a:srgbClr val="4F81BD"/>
                      </a:solidFill>
                      <a:prstDash val="solid"/>
                      <a:round/>
                      <a:headEnd type="none" w="med" len="med"/>
                      <a:tailEnd type="none" w="med" len="med"/>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Helvetica Neue Light"/>
                          <a:cs typeface="Helvetica Neue Light"/>
                        </a:rPr>
                        <a:t>33,233</a:t>
                      </a:r>
                    </a:p>
                  </a:txBody>
                  <a:tcPr marL="12700" marR="12700" marT="12700" marB="0" anchor="b">
                    <a:lnL>
                      <a:noFill/>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r>
              <a:tr h="325987">
                <a:tc>
                  <a:txBody>
                    <a:bodyPr/>
                    <a:lstStyle/>
                    <a:p>
                      <a:pPr algn="l" fontAlgn="b"/>
                      <a:r>
                        <a:rPr lang="en-US" sz="1800" b="0" i="0" u="none" strike="noStrike" dirty="0">
                          <a:solidFill>
                            <a:srgbClr val="000000"/>
                          </a:solidFill>
                          <a:effectLst/>
                          <a:latin typeface="Helvetica Neue Light"/>
                          <a:cs typeface="Helvetica Neue Light"/>
                        </a:rPr>
                        <a:t>Hillsborough County</a:t>
                      </a:r>
                    </a:p>
                  </a:txBody>
                  <a:tcPr marL="12700" marR="12700" marT="12700" marB="0" anchor="b">
                    <a:lnL w="6350" cap="flat" cmpd="sng" algn="ctr">
                      <a:solidFill>
                        <a:srgbClr val="4F81BD"/>
                      </a:solidFill>
                      <a:prstDash val="solid"/>
                      <a:round/>
                      <a:headEnd type="none" w="med" len="med"/>
                      <a:tailEnd type="none" w="med" len="med"/>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Helvetica Neue Light"/>
                          <a:cs typeface="Helvetica Neue Light"/>
                        </a:rPr>
                        <a:t>26,639</a:t>
                      </a:r>
                    </a:p>
                  </a:txBody>
                  <a:tcPr marL="12700" marR="12700" marT="12700" marB="0" anchor="b">
                    <a:lnL>
                      <a:noFill/>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r>
              <a:tr h="280304">
                <a:tc>
                  <a:txBody>
                    <a:bodyPr/>
                    <a:lstStyle/>
                    <a:p>
                      <a:pPr algn="l" fontAlgn="b"/>
                      <a:r>
                        <a:rPr lang="en-US" sz="1800" b="0" i="0" u="none" strike="noStrike" dirty="0">
                          <a:solidFill>
                            <a:srgbClr val="000000"/>
                          </a:solidFill>
                          <a:effectLst/>
                          <a:latin typeface="Helvetica Neue Light"/>
                          <a:cs typeface="Helvetica Neue Light"/>
                        </a:rPr>
                        <a:t>Duval County</a:t>
                      </a:r>
                    </a:p>
                  </a:txBody>
                  <a:tcPr marL="12700" marR="12700" marT="12700" marB="0" anchor="b">
                    <a:lnL w="6350" cap="flat" cmpd="sng" algn="ctr">
                      <a:solidFill>
                        <a:srgbClr val="4F81BD"/>
                      </a:solidFill>
                      <a:prstDash val="solid"/>
                      <a:round/>
                      <a:headEnd type="none" w="med" len="med"/>
                      <a:tailEnd type="none" w="med" len="med"/>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Helvetica Neue Light"/>
                          <a:cs typeface="Helvetica Neue Light"/>
                        </a:rPr>
                        <a:t>17,138</a:t>
                      </a:r>
                    </a:p>
                  </a:txBody>
                  <a:tcPr marL="12700" marR="12700" marT="12700" marB="0" anchor="b">
                    <a:lnL>
                      <a:noFill/>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r>
              <a:tr h="280304">
                <a:tc>
                  <a:txBody>
                    <a:bodyPr/>
                    <a:lstStyle/>
                    <a:p>
                      <a:pPr algn="l" fontAlgn="b"/>
                      <a:r>
                        <a:rPr lang="en-US" sz="1800" b="0" i="0" u="none" strike="noStrike" dirty="0">
                          <a:solidFill>
                            <a:srgbClr val="000000"/>
                          </a:solidFill>
                          <a:effectLst/>
                          <a:latin typeface="Helvetica Neue Light"/>
                          <a:cs typeface="Helvetica Neue Light"/>
                        </a:rPr>
                        <a:t>Polk County</a:t>
                      </a:r>
                    </a:p>
                  </a:txBody>
                  <a:tcPr marL="12700" marR="12700" marT="12700" marB="0" anchor="b">
                    <a:lnL w="6350" cap="flat" cmpd="sng" algn="ctr">
                      <a:solidFill>
                        <a:srgbClr val="4F81BD"/>
                      </a:solidFill>
                      <a:prstDash val="solid"/>
                      <a:round/>
                      <a:headEnd type="none" w="med" len="med"/>
                      <a:tailEnd type="none" w="med" len="med"/>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Helvetica Neue Light"/>
                          <a:cs typeface="Helvetica Neue Light"/>
                        </a:rPr>
                        <a:t>17,061</a:t>
                      </a:r>
                    </a:p>
                  </a:txBody>
                  <a:tcPr marL="12700" marR="12700" marT="12700" marB="0" anchor="b">
                    <a:lnL>
                      <a:noFill/>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r>
              <a:tr h="168463">
                <a:tc>
                  <a:txBody>
                    <a:bodyPr/>
                    <a:lstStyle/>
                    <a:p>
                      <a:pPr algn="l" fontAlgn="b"/>
                      <a:r>
                        <a:rPr lang="en-US" sz="1800" b="0" i="0" u="none" strike="noStrike" dirty="0">
                          <a:solidFill>
                            <a:srgbClr val="000000"/>
                          </a:solidFill>
                          <a:effectLst/>
                          <a:latin typeface="Helvetica Neue Light"/>
                          <a:cs typeface="Helvetica Neue Light"/>
                        </a:rPr>
                        <a:t>Lee County</a:t>
                      </a:r>
                    </a:p>
                  </a:txBody>
                  <a:tcPr marL="12700" marR="12700" marT="12700" marB="0" anchor="b">
                    <a:lnL w="6350" cap="flat" cmpd="sng" algn="ctr">
                      <a:solidFill>
                        <a:srgbClr val="4F81BD"/>
                      </a:solidFill>
                      <a:prstDash val="solid"/>
                      <a:round/>
                      <a:headEnd type="none" w="med" len="med"/>
                      <a:tailEnd type="none" w="med" len="med"/>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Helvetica Neue Light"/>
                          <a:cs typeface="Helvetica Neue Light"/>
                        </a:rPr>
                        <a:t>16,560</a:t>
                      </a:r>
                    </a:p>
                  </a:txBody>
                  <a:tcPr marL="12700" marR="12700" marT="12700" marB="0" anchor="b">
                    <a:lnL>
                      <a:noFill/>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r>
              <a:tr h="325987">
                <a:tc>
                  <a:txBody>
                    <a:bodyPr/>
                    <a:lstStyle/>
                    <a:p>
                      <a:pPr algn="l" fontAlgn="b"/>
                      <a:r>
                        <a:rPr lang="en-US" sz="1800" b="0" i="0" u="none" strike="noStrike" dirty="0">
                          <a:solidFill>
                            <a:srgbClr val="000000"/>
                          </a:solidFill>
                          <a:effectLst/>
                          <a:latin typeface="Helvetica Neue Light"/>
                          <a:cs typeface="Helvetica Neue Light"/>
                        </a:rPr>
                        <a:t>Pinellas County</a:t>
                      </a:r>
                    </a:p>
                  </a:txBody>
                  <a:tcPr marL="12700" marR="12700" marT="12700" marB="0" anchor="b">
                    <a:lnL w="6350" cap="flat" cmpd="sng" algn="ctr">
                      <a:solidFill>
                        <a:srgbClr val="4F81BD"/>
                      </a:solidFill>
                      <a:prstDash val="solid"/>
                      <a:round/>
                      <a:headEnd type="none" w="med" len="med"/>
                      <a:tailEnd type="none" w="med" len="med"/>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Helvetica Neue Light"/>
                          <a:cs typeface="Helvetica Neue Light"/>
                        </a:rPr>
                        <a:t>14,628</a:t>
                      </a:r>
                    </a:p>
                  </a:txBody>
                  <a:tcPr marL="12700" marR="12700" marT="12700" marB="0" anchor="b">
                    <a:lnL>
                      <a:noFill/>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r>
              <a:tr h="325987">
                <a:tc>
                  <a:txBody>
                    <a:bodyPr/>
                    <a:lstStyle/>
                    <a:p>
                      <a:pPr algn="l" fontAlgn="b"/>
                      <a:r>
                        <a:rPr lang="en-US" sz="1800" b="0" i="0" u="none" strike="noStrike" dirty="0">
                          <a:solidFill>
                            <a:srgbClr val="000000"/>
                          </a:solidFill>
                          <a:effectLst/>
                          <a:latin typeface="Helvetica Neue Light"/>
                          <a:cs typeface="Helvetica Neue Light"/>
                        </a:rPr>
                        <a:t>Osceola County</a:t>
                      </a:r>
                    </a:p>
                  </a:txBody>
                  <a:tcPr marL="12700" marR="12700" marT="12700" marB="0" anchor="b">
                    <a:lnL w="6350" cap="flat" cmpd="sng" algn="ctr">
                      <a:solidFill>
                        <a:srgbClr val="4F81BD"/>
                      </a:solidFill>
                      <a:prstDash val="solid"/>
                      <a:round/>
                      <a:headEnd type="none" w="med" len="med"/>
                      <a:tailEnd type="none" w="med" len="med"/>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Helvetica Neue Light"/>
                          <a:cs typeface="Helvetica Neue Light"/>
                        </a:rPr>
                        <a:t>12,447</a:t>
                      </a:r>
                    </a:p>
                  </a:txBody>
                  <a:tcPr marL="12700" marR="12700" marT="12700" marB="0" anchor="b">
                    <a:lnL>
                      <a:noFill/>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r>
            </a:tbl>
          </a:graphicData>
        </a:graphic>
      </p:graphicFrame>
      <p:sp>
        <p:nvSpPr>
          <p:cNvPr id="5" name="TextBox 4"/>
          <p:cNvSpPr txBox="1"/>
          <p:nvPr/>
        </p:nvSpPr>
        <p:spPr>
          <a:xfrm>
            <a:off x="495300" y="762000"/>
            <a:ext cx="8153400" cy="523220"/>
          </a:xfrm>
          <a:prstGeom prst="rect">
            <a:avLst/>
          </a:prstGeom>
          <a:noFill/>
        </p:spPr>
        <p:txBody>
          <a:bodyPr wrap="square" rtlCol="0">
            <a:spAutoFit/>
          </a:bodyPr>
          <a:lstStyle/>
          <a:p>
            <a:r>
              <a:rPr lang="en-US" sz="2800" dirty="0" smtClean="0">
                <a:latin typeface="Helvetica Neue Light"/>
                <a:cs typeface="Helvetica Neue Light"/>
              </a:rPr>
              <a:t>FL Counties with Largest </a:t>
            </a:r>
            <a:r>
              <a:rPr lang="en-US" sz="2800" dirty="0">
                <a:latin typeface="Helvetica Neue Light"/>
                <a:cs typeface="Helvetica Neue Light"/>
              </a:rPr>
              <a:t>#</a:t>
            </a:r>
            <a:r>
              <a:rPr lang="en-US" sz="2800" dirty="0" smtClean="0">
                <a:latin typeface="Helvetica Neue Light"/>
                <a:cs typeface="Helvetica Neue Light"/>
              </a:rPr>
              <a:t> of Uninsured Children</a:t>
            </a:r>
            <a:endParaRPr lang="en-US" sz="2800" dirty="0">
              <a:latin typeface="Helvetica Neue Light"/>
              <a:cs typeface="Helvetica Neue Light"/>
            </a:endParaRPr>
          </a:p>
        </p:txBody>
      </p:sp>
      <p:sp>
        <p:nvSpPr>
          <p:cNvPr id="6" name="Slide Number Placeholder 5"/>
          <p:cNvSpPr>
            <a:spLocks noGrp="1"/>
          </p:cNvSpPr>
          <p:nvPr>
            <p:ph type="sldNum" sz="quarter" idx="12"/>
          </p:nvPr>
        </p:nvSpPr>
        <p:spPr/>
        <p:txBody>
          <a:bodyPr/>
          <a:lstStyle/>
          <a:p>
            <a:fld id="{ADA2D79C-CD48-4D19-A731-CDEDB40B86D9}" type="slidenum">
              <a:rPr lang="en-US" smtClean="0"/>
              <a:pPr/>
              <a:t>11</a:t>
            </a:fld>
            <a:endParaRPr lang="en-US" dirty="0"/>
          </a:p>
        </p:txBody>
      </p:sp>
      <p:sp>
        <p:nvSpPr>
          <p:cNvPr id="2" name="Rectangle 1"/>
          <p:cNvSpPr/>
          <p:nvPr/>
        </p:nvSpPr>
        <p:spPr>
          <a:xfrm>
            <a:off x="2362200" y="6172200"/>
            <a:ext cx="4572000" cy="400110"/>
          </a:xfrm>
          <a:prstGeom prst="rect">
            <a:avLst/>
          </a:prstGeom>
        </p:spPr>
        <p:txBody>
          <a:bodyPr>
            <a:spAutoFit/>
          </a:bodyPr>
          <a:lstStyle/>
          <a:p>
            <a:pPr lvl="0"/>
            <a:r>
              <a:rPr lang="en-US" sz="1000" dirty="0">
                <a:solidFill>
                  <a:prstClr val="black"/>
                </a:solidFill>
                <a:latin typeface="Helvetica Neue Light"/>
                <a:cs typeface="Helvetica Neue Light"/>
              </a:rPr>
              <a:t>Source: “Children’s Health Coverage in Florida: Fewer Uninsured But Challenges Lie Ahead”, Florida Philanthropic Network, November 2014. </a:t>
            </a:r>
            <a:endParaRPr lang="en-US" sz="1000" dirty="0">
              <a:solidFill>
                <a:prstClr val="black"/>
              </a:solidFill>
              <a:latin typeface="Helvetica Neue Light"/>
              <a:cs typeface="Helvetica Neue Light"/>
            </a:endParaRPr>
          </a:p>
        </p:txBody>
      </p:sp>
    </p:spTree>
    <p:extLst>
      <p:ext uri="{BB962C8B-B14F-4D97-AF65-F5344CB8AC3E}">
        <p14:creationId xmlns:p14="http://schemas.microsoft.com/office/powerpoint/2010/main" val="310482440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Florida’s Public Coverage in Urban and Rural Areas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97514576"/>
              </p:ext>
            </p:extLst>
          </p:nvPr>
        </p:nvGraphicFramePr>
        <p:xfrm>
          <a:off x="457200" y="1981200"/>
          <a:ext cx="8229600" cy="2819401"/>
        </p:xfrm>
        <a:graphic>
          <a:graphicData uri="http://schemas.openxmlformats.org/drawingml/2006/table">
            <a:tbl>
              <a:tblPr firstRow="1" bandRow="1">
                <a:tableStyleId>{5C22544A-7EE6-4342-B048-85BDC9FD1C3A}</a:tableStyleId>
              </a:tblPr>
              <a:tblGrid>
                <a:gridCol w="2743200"/>
                <a:gridCol w="2743200"/>
                <a:gridCol w="2743200"/>
              </a:tblGrid>
              <a:tr h="843811">
                <a:tc>
                  <a:txBody>
                    <a:bodyPr/>
                    <a:lstStyle/>
                    <a:p>
                      <a:pPr algn="ctr"/>
                      <a:r>
                        <a:rPr lang="en-US" sz="2000" b="0" i="0" dirty="0" smtClean="0">
                          <a:latin typeface="Helvetica Neue Light"/>
                          <a:cs typeface="Helvetica Neue Light"/>
                        </a:rPr>
                        <a:t>Inside Metro Areas</a:t>
                      </a:r>
                      <a:r>
                        <a:rPr lang="en-US" sz="2000" b="0" i="0" baseline="0" dirty="0" smtClean="0">
                          <a:latin typeface="Helvetica Neue Light"/>
                          <a:cs typeface="Helvetica Neue Light"/>
                        </a:rPr>
                        <a:t> (Urban)</a:t>
                      </a:r>
                      <a:endParaRPr lang="en-US" sz="2000" b="0" i="0" dirty="0">
                        <a:latin typeface="Helvetica Neue Light"/>
                        <a:cs typeface="Helvetica Neue Light"/>
                      </a:endParaRPr>
                    </a:p>
                  </a:txBody>
                  <a:tcPr>
                    <a:solidFill>
                      <a:srgbClr val="1E3160"/>
                    </a:solidFill>
                  </a:tcPr>
                </a:tc>
                <a:tc>
                  <a:txBody>
                    <a:bodyPr/>
                    <a:lstStyle/>
                    <a:p>
                      <a:pPr algn="ctr"/>
                      <a:r>
                        <a:rPr lang="en-US" sz="2000" b="0" i="0" dirty="0" smtClean="0">
                          <a:latin typeface="Helvetica Neue Light"/>
                          <a:cs typeface="Helvetica Neue Light"/>
                        </a:rPr>
                        <a:t>Outside Metro Areas (Rural)</a:t>
                      </a:r>
                    </a:p>
                  </a:txBody>
                  <a:tcPr>
                    <a:solidFill>
                      <a:srgbClr val="1E3160"/>
                    </a:solidFill>
                  </a:tcPr>
                </a:tc>
                <a:tc>
                  <a:txBody>
                    <a:bodyPr/>
                    <a:lstStyle/>
                    <a:p>
                      <a:pPr algn="ctr"/>
                      <a:endParaRPr lang="en-US" sz="2000" b="0" i="0" dirty="0">
                        <a:latin typeface="Helvetica Neue Light"/>
                        <a:cs typeface="Helvetica Neue Light"/>
                      </a:endParaRPr>
                    </a:p>
                  </a:txBody>
                  <a:tcPr>
                    <a:solidFill>
                      <a:srgbClr val="1E3160"/>
                    </a:solidFill>
                  </a:tcPr>
                </a:tc>
              </a:tr>
              <a:tr h="1205445">
                <a:tc>
                  <a:txBody>
                    <a:bodyPr/>
                    <a:lstStyle/>
                    <a:p>
                      <a:pPr algn="ctr"/>
                      <a:r>
                        <a:rPr lang="en-US" sz="2000" b="0" i="0" dirty="0" smtClean="0">
                          <a:latin typeface="Helvetica Neue Light"/>
                          <a:cs typeface="Helvetica Neue Light"/>
                        </a:rPr>
                        <a:t>Percent of Children with Public Insurance </a:t>
                      </a:r>
                      <a:endParaRPr lang="en-US" sz="2000" b="0" i="0" dirty="0">
                        <a:latin typeface="Helvetica Neue Light"/>
                        <a:cs typeface="Helvetica Neue Light"/>
                      </a:endParaRPr>
                    </a:p>
                  </a:txBody>
                  <a:tcPr/>
                </a:tc>
                <a:tc>
                  <a:txBody>
                    <a:bodyPr/>
                    <a:lstStyle/>
                    <a:p>
                      <a:pPr algn="ctr"/>
                      <a:r>
                        <a:rPr lang="en-US" sz="2000" b="0" i="0" dirty="0" smtClean="0">
                          <a:latin typeface="Helvetica Neue Light"/>
                          <a:cs typeface="Helvetica Neue Light"/>
                        </a:rPr>
                        <a:t>Percent of Children with Public Insurance</a:t>
                      </a:r>
                      <a:endParaRPr lang="en-US" sz="2000" b="0" i="0" dirty="0">
                        <a:latin typeface="Helvetica Neue Light"/>
                        <a:cs typeface="Helvetica Neue Light"/>
                      </a:endParaRPr>
                    </a:p>
                  </a:txBody>
                  <a:tcPr/>
                </a:tc>
                <a:tc>
                  <a:txBody>
                    <a:bodyPr/>
                    <a:lstStyle/>
                    <a:p>
                      <a:pPr algn="ctr"/>
                      <a:r>
                        <a:rPr lang="en-US" sz="2000" b="0" i="0" dirty="0" smtClean="0">
                          <a:latin typeface="Helvetica Neue Light"/>
                          <a:cs typeface="Helvetica Neue Light"/>
                        </a:rPr>
                        <a:t>Rural/</a:t>
                      </a:r>
                      <a:r>
                        <a:rPr lang="en-US" sz="2000" b="0" i="0" baseline="0" dirty="0" smtClean="0">
                          <a:latin typeface="Helvetica Neue Light"/>
                          <a:cs typeface="Helvetica Neue Light"/>
                        </a:rPr>
                        <a:t>Urban Difference (Rural Rate-Urban Rate)</a:t>
                      </a:r>
                      <a:endParaRPr lang="en-US" sz="2000" b="0" i="0" dirty="0">
                        <a:latin typeface="Helvetica Neue Light"/>
                        <a:cs typeface="Helvetica Neue Light"/>
                      </a:endParaRPr>
                    </a:p>
                  </a:txBody>
                  <a:tcPr/>
                </a:tc>
              </a:tr>
              <a:tr h="770145">
                <a:tc>
                  <a:txBody>
                    <a:bodyPr/>
                    <a:lstStyle/>
                    <a:p>
                      <a:pPr algn="ctr"/>
                      <a:r>
                        <a:rPr lang="en-US" sz="2000" b="1" i="0" dirty="0" smtClean="0">
                          <a:latin typeface="Helvetica Neue Light"/>
                          <a:cs typeface="Helvetica Neue Light"/>
                        </a:rPr>
                        <a:t>34.9</a:t>
                      </a:r>
                      <a:endParaRPr lang="en-US" sz="2000" b="1" i="0" dirty="0">
                        <a:latin typeface="Helvetica Neue Light"/>
                        <a:cs typeface="Helvetica Neue Light"/>
                      </a:endParaRPr>
                    </a:p>
                  </a:txBody>
                  <a:tcPr/>
                </a:tc>
                <a:tc>
                  <a:txBody>
                    <a:bodyPr/>
                    <a:lstStyle/>
                    <a:p>
                      <a:pPr algn="ctr"/>
                      <a:r>
                        <a:rPr lang="en-US" sz="2000" b="1" i="0" dirty="0" smtClean="0">
                          <a:latin typeface="Helvetica Neue Light"/>
                          <a:cs typeface="Helvetica Neue Light"/>
                        </a:rPr>
                        <a:t>46.9</a:t>
                      </a:r>
                      <a:endParaRPr lang="en-US" sz="2000" b="1" i="0" dirty="0">
                        <a:latin typeface="Helvetica Neue Light"/>
                        <a:cs typeface="Helvetica Neue Light"/>
                      </a:endParaRPr>
                    </a:p>
                  </a:txBody>
                  <a:tcPr/>
                </a:tc>
                <a:tc>
                  <a:txBody>
                    <a:bodyPr/>
                    <a:lstStyle/>
                    <a:p>
                      <a:pPr algn="ctr"/>
                      <a:r>
                        <a:rPr lang="en-US" sz="2000" b="1" i="0" dirty="0" smtClean="0">
                          <a:latin typeface="Helvetica Neue Light"/>
                          <a:cs typeface="Helvetica Neue Light"/>
                        </a:rPr>
                        <a:t>12</a:t>
                      </a:r>
                      <a:endParaRPr lang="en-US" sz="2000" b="1" i="0" dirty="0">
                        <a:latin typeface="Helvetica Neue Light"/>
                        <a:cs typeface="Helvetica Neue Light"/>
                      </a:endParaRPr>
                    </a:p>
                  </a:txBody>
                  <a:tcPr/>
                </a:tc>
              </a:tr>
            </a:tbl>
          </a:graphicData>
        </a:graphic>
      </p:graphicFrame>
      <p:sp>
        <p:nvSpPr>
          <p:cNvPr id="5" name="Slide Number Placeholder 4"/>
          <p:cNvSpPr>
            <a:spLocks noGrp="1"/>
          </p:cNvSpPr>
          <p:nvPr>
            <p:ph type="sldNum" sz="quarter" idx="12"/>
          </p:nvPr>
        </p:nvSpPr>
        <p:spPr/>
        <p:txBody>
          <a:bodyPr/>
          <a:lstStyle/>
          <a:p>
            <a:fld id="{ADA2D79C-CD48-4D19-A731-CDEDB40B86D9}" type="slidenum">
              <a:rPr lang="en-US" smtClean="0"/>
              <a:pPr/>
              <a:t>12</a:t>
            </a:fld>
            <a:endParaRPr lang="en-US" dirty="0"/>
          </a:p>
        </p:txBody>
      </p:sp>
      <p:sp>
        <p:nvSpPr>
          <p:cNvPr id="2" name="Rectangle 1"/>
          <p:cNvSpPr/>
          <p:nvPr/>
        </p:nvSpPr>
        <p:spPr>
          <a:xfrm>
            <a:off x="2514600" y="6248400"/>
            <a:ext cx="4572000" cy="400110"/>
          </a:xfrm>
          <a:prstGeom prst="rect">
            <a:avLst/>
          </a:prstGeom>
        </p:spPr>
        <p:txBody>
          <a:bodyPr>
            <a:spAutoFit/>
          </a:bodyPr>
          <a:lstStyle/>
          <a:p>
            <a:pPr lvl="0"/>
            <a:r>
              <a:rPr lang="en-US" sz="1000" dirty="0">
                <a:solidFill>
                  <a:prstClr val="black"/>
                </a:solidFill>
                <a:latin typeface="Helvetica Neue Light"/>
                <a:cs typeface="Helvetica Neue Light"/>
              </a:rPr>
              <a:t>Source: “Rural Children Increasingly Rely on Medicaid and State Child Health Insurance Programs for Health Insurance”, First Focus, September 2014.</a:t>
            </a:r>
            <a:endParaRPr lang="en-US" sz="1000" dirty="0">
              <a:solidFill>
                <a:prstClr val="black"/>
              </a:solidFill>
              <a:latin typeface="Helvetica Neue Light"/>
              <a:cs typeface="Helvetica Neue Light"/>
            </a:endParaRPr>
          </a:p>
        </p:txBody>
      </p:sp>
    </p:spTree>
    <p:extLst>
      <p:ext uri="{BB962C8B-B14F-4D97-AF65-F5344CB8AC3E}">
        <p14:creationId xmlns:p14="http://schemas.microsoft.com/office/powerpoint/2010/main" val="173452814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626064840"/>
              </p:ext>
            </p:extLst>
          </p:nvPr>
        </p:nvGraphicFramePr>
        <p:xfrm>
          <a:off x="838200" y="1981200"/>
          <a:ext cx="7239000" cy="2804160"/>
        </p:xfrm>
        <a:graphic>
          <a:graphicData uri="http://schemas.openxmlformats.org/drawingml/2006/table">
            <a:tbl>
              <a:tblPr/>
              <a:tblGrid>
                <a:gridCol w="2375109"/>
                <a:gridCol w="1761539"/>
                <a:gridCol w="1128176"/>
                <a:gridCol w="1974176"/>
              </a:tblGrid>
              <a:tr h="801190">
                <a:tc>
                  <a:txBody>
                    <a:bodyPr/>
                    <a:lstStyle/>
                    <a:p>
                      <a:pPr algn="ctr" fontAlgn="b"/>
                      <a:r>
                        <a:rPr lang="en-US" sz="1600" b="1" i="0" u="none" strike="noStrike" dirty="0">
                          <a:solidFill>
                            <a:srgbClr val="FFFFFF"/>
                          </a:solidFill>
                          <a:effectLst/>
                          <a:latin typeface="Helvetica Neue Light"/>
                        </a:rPr>
                        <a:t>Percent of federal poverty line (FPL)</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1E3160"/>
                    </a:solidFill>
                  </a:tcPr>
                </a:tc>
                <a:tc>
                  <a:txBody>
                    <a:bodyPr/>
                    <a:lstStyle/>
                    <a:p>
                      <a:pPr algn="ctr" fontAlgn="b"/>
                      <a:r>
                        <a:rPr lang="en-US" sz="1600" b="1" i="0" u="none" strike="noStrike" dirty="0">
                          <a:solidFill>
                            <a:srgbClr val="FFFFFF"/>
                          </a:solidFill>
                          <a:effectLst/>
                          <a:latin typeface="Helvetica Neue Light"/>
                        </a:rPr>
                        <a:t>Medicaid</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4F81B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E3160"/>
                    </a:solidFill>
                  </a:tcPr>
                </a:tc>
                <a:tc>
                  <a:txBody>
                    <a:bodyPr/>
                    <a:lstStyle/>
                    <a:p>
                      <a:pPr algn="ctr" fontAlgn="b"/>
                      <a:r>
                        <a:rPr lang="en-US" sz="1600" b="1" i="0" u="none" strike="noStrike" dirty="0">
                          <a:solidFill>
                            <a:srgbClr val="FFFFFF"/>
                          </a:solidFill>
                          <a:effectLst/>
                          <a:latin typeface="Helvetica Neue Light"/>
                        </a:rPr>
                        <a:t>ESI</a:t>
                      </a:r>
                    </a:p>
                  </a:txBody>
                  <a:tcPr marL="12700" marR="12700" marT="12700" marB="0" anchor="b">
                    <a:lnL>
                      <a:noFill/>
                    </a:lnL>
                    <a:lnR>
                      <a:noFill/>
                    </a:lnR>
                    <a:lnT w="6350" cap="flat" cmpd="sng" algn="ctr">
                      <a:solidFill>
                        <a:srgbClr val="4F81B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E3160"/>
                    </a:solidFill>
                  </a:tcPr>
                </a:tc>
                <a:tc>
                  <a:txBody>
                    <a:bodyPr/>
                    <a:lstStyle/>
                    <a:p>
                      <a:pPr algn="ctr" fontAlgn="b"/>
                      <a:r>
                        <a:rPr lang="en-US" sz="1600" b="1" i="0" u="none" strike="noStrike" dirty="0">
                          <a:solidFill>
                            <a:srgbClr val="FFFFFF"/>
                          </a:solidFill>
                          <a:effectLst/>
                          <a:latin typeface="Helvetica Neue Light"/>
                        </a:rPr>
                        <a:t>Uninsured </a:t>
                      </a:r>
                    </a:p>
                  </a:txBody>
                  <a:tcPr marL="12700" marR="12700" marT="12700" marB="0" anchor="b">
                    <a:lnL>
                      <a:noFill/>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E3160"/>
                    </a:solidFill>
                  </a:tcPr>
                </a:tc>
              </a:tr>
              <a:tr h="400594">
                <a:tc>
                  <a:txBody>
                    <a:bodyPr/>
                    <a:lstStyle/>
                    <a:p>
                      <a:pPr algn="l" fontAlgn="b"/>
                      <a:r>
                        <a:rPr lang="en-US" sz="1200" b="0" i="0" u="none" strike="noStrike" dirty="0">
                          <a:solidFill>
                            <a:srgbClr val="000000"/>
                          </a:solidFill>
                          <a:effectLst/>
                          <a:latin typeface="Helvetica Neue Light"/>
                        </a:rPr>
                        <a:t>Under 100% FPL</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9D9D9"/>
                    </a:solidFill>
                  </a:tcPr>
                </a:tc>
                <a:tc>
                  <a:txBody>
                    <a:bodyPr/>
                    <a:lstStyle/>
                    <a:p>
                      <a:pPr algn="ctr" fontAlgn="ctr"/>
                      <a:r>
                        <a:rPr lang="en-US" sz="1200" b="0" i="0" u="none" strike="noStrike" dirty="0">
                          <a:solidFill>
                            <a:srgbClr val="000000"/>
                          </a:solidFill>
                          <a:effectLst/>
                          <a:latin typeface="Helvetica Neue Light"/>
                        </a:rPr>
                        <a:t>75.6%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Helvetica Neue Light"/>
                        </a:rPr>
                        <a:t>9.2%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Helvetica Neue Light"/>
                        </a:rPr>
                        <a:t>12.2%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0594">
                <a:tc>
                  <a:txBody>
                    <a:bodyPr/>
                    <a:lstStyle/>
                    <a:p>
                      <a:pPr algn="l" fontAlgn="b"/>
                      <a:r>
                        <a:rPr lang="en-US" sz="1200" b="0" i="0" u="none" strike="noStrike" dirty="0">
                          <a:solidFill>
                            <a:srgbClr val="000000"/>
                          </a:solidFill>
                          <a:effectLst/>
                          <a:latin typeface="Helvetica Neue Light"/>
                        </a:rPr>
                        <a:t>100-137% FPL</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9D9D9"/>
                    </a:solidFill>
                  </a:tcPr>
                </a:tc>
                <a:tc>
                  <a:txBody>
                    <a:bodyPr/>
                    <a:lstStyle/>
                    <a:p>
                      <a:pPr algn="ctr" fontAlgn="ctr"/>
                      <a:r>
                        <a:rPr lang="en-US" sz="1200" b="0" i="0" u="none" strike="noStrike" dirty="0">
                          <a:solidFill>
                            <a:srgbClr val="000000"/>
                          </a:solidFill>
                          <a:effectLst/>
                          <a:latin typeface="Helvetica Neue Light"/>
                        </a:rPr>
                        <a:t>64.1</a:t>
                      </a:r>
                      <a:r>
                        <a:rPr lang="en-US" sz="1200" b="0" i="0" u="none" strike="noStrike" dirty="0" smtClean="0">
                          <a:solidFill>
                            <a:srgbClr val="000000"/>
                          </a:solidFill>
                          <a:effectLst/>
                          <a:latin typeface="Helvetica Neue Light"/>
                        </a:rPr>
                        <a:t>%</a:t>
                      </a:r>
                      <a:endParaRPr lang="en-US" sz="1200" b="0" i="0" u="none" strike="noStrike" dirty="0">
                        <a:solidFill>
                          <a:srgbClr val="000000"/>
                        </a:solidFill>
                        <a:effectLst/>
                        <a:latin typeface="Helvetica Neue Light"/>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Helvetica Neue Light"/>
                        </a:rPr>
                        <a:t>17.2</a:t>
                      </a:r>
                      <a:r>
                        <a:rPr lang="en-US" sz="1200" b="0" i="0" u="none" strike="noStrike" dirty="0" smtClean="0">
                          <a:solidFill>
                            <a:srgbClr val="000000"/>
                          </a:solidFill>
                          <a:effectLst/>
                          <a:latin typeface="Helvetica Neue Light"/>
                        </a:rPr>
                        <a:t>%</a:t>
                      </a:r>
                      <a:endParaRPr lang="en-US" sz="1200" b="0" i="0" u="none" strike="noStrike" dirty="0">
                        <a:solidFill>
                          <a:srgbClr val="000000"/>
                        </a:solidFill>
                        <a:effectLst/>
                        <a:latin typeface="Helvetica Neue Light"/>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Helvetica Neue Light"/>
                        </a:rPr>
                        <a:t>15.3</a:t>
                      </a:r>
                      <a:r>
                        <a:rPr lang="en-US" sz="1200" b="0" i="0" u="none" strike="noStrike" dirty="0" smtClean="0">
                          <a:solidFill>
                            <a:srgbClr val="000000"/>
                          </a:solidFill>
                          <a:effectLst/>
                          <a:latin typeface="Helvetica Neue Light"/>
                        </a:rPr>
                        <a:t>%</a:t>
                      </a:r>
                      <a:endParaRPr lang="en-US" sz="1200" b="0" i="0" u="none" strike="noStrike" dirty="0">
                        <a:solidFill>
                          <a:srgbClr val="000000"/>
                        </a:solidFill>
                        <a:effectLst/>
                        <a:latin typeface="Helvetica Neue Light"/>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0594">
                <a:tc>
                  <a:txBody>
                    <a:bodyPr/>
                    <a:lstStyle/>
                    <a:p>
                      <a:pPr algn="l" fontAlgn="b"/>
                      <a:r>
                        <a:rPr lang="en-US" sz="1200" b="0" i="0" u="none" strike="noStrike" dirty="0">
                          <a:solidFill>
                            <a:srgbClr val="000000"/>
                          </a:solidFill>
                          <a:effectLst/>
                          <a:latin typeface="Helvetica Neue Light"/>
                        </a:rPr>
                        <a:t>138-199% FPL</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FFFF00"/>
                    </a:solidFill>
                  </a:tcPr>
                </a:tc>
                <a:tc>
                  <a:txBody>
                    <a:bodyPr/>
                    <a:lstStyle/>
                    <a:p>
                      <a:pPr algn="ctr" fontAlgn="ctr"/>
                      <a:r>
                        <a:rPr lang="en-US" sz="1200" b="0" i="0" u="none" strike="noStrike" dirty="0">
                          <a:solidFill>
                            <a:srgbClr val="000000"/>
                          </a:solidFill>
                          <a:effectLst/>
                          <a:latin typeface="Helvetica Neue Light"/>
                        </a:rPr>
                        <a:t>46.9%</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200" b="0" i="0" u="none" strike="noStrike" dirty="0">
                          <a:solidFill>
                            <a:srgbClr val="000000"/>
                          </a:solidFill>
                          <a:effectLst/>
                          <a:latin typeface="Helvetica Neue Light"/>
                        </a:rPr>
                        <a:t>32.5%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200" b="0" i="0" u="none" strike="noStrike" dirty="0">
                          <a:solidFill>
                            <a:srgbClr val="000000"/>
                          </a:solidFill>
                          <a:effectLst/>
                          <a:latin typeface="Helvetica Neue Light"/>
                        </a:rPr>
                        <a:t>16.3%</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400594">
                <a:tc>
                  <a:txBody>
                    <a:bodyPr/>
                    <a:lstStyle/>
                    <a:p>
                      <a:pPr algn="l" fontAlgn="b"/>
                      <a:r>
                        <a:rPr lang="en-US" sz="1200" b="0" i="0" u="none" strike="noStrike" dirty="0">
                          <a:solidFill>
                            <a:srgbClr val="000000"/>
                          </a:solidFill>
                          <a:effectLst/>
                          <a:latin typeface="Helvetica Neue Light"/>
                        </a:rPr>
                        <a:t>200-299% FPL</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9D9D9"/>
                    </a:solidFill>
                  </a:tcPr>
                </a:tc>
                <a:tc>
                  <a:txBody>
                    <a:bodyPr/>
                    <a:lstStyle/>
                    <a:p>
                      <a:pPr algn="ctr" fontAlgn="ctr"/>
                      <a:r>
                        <a:rPr lang="en-US" sz="1200" b="0" i="0" u="none" strike="noStrike" dirty="0">
                          <a:solidFill>
                            <a:srgbClr val="000000"/>
                          </a:solidFill>
                          <a:effectLst/>
                          <a:latin typeface="Helvetica Neue Light"/>
                        </a:rPr>
                        <a:t>29.8</a:t>
                      </a:r>
                      <a:r>
                        <a:rPr lang="en-US" sz="1200" b="0" i="0" u="none" strike="noStrike" dirty="0" smtClean="0">
                          <a:solidFill>
                            <a:srgbClr val="000000"/>
                          </a:solidFill>
                          <a:effectLst/>
                          <a:latin typeface="Helvetica Neue Light"/>
                        </a:rPr>
                        <a:t>%</a:t>
                      </a:r>
                      <a:endParaRPr lang="en-US" sz="1200" b="0" i="0" u="none" strike="noStrike" dirty="0">
                        <a:solidFill>
                          <a:srgbClr val="000000"/>
                        </a:solidFill>
                        <a:effectLst/>
                        <a:latin typeface="Helvetica Neue Light"/>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Helvetica Neue Light"/>
                        </a:rPr>
                        <a:t>48.5</a:t>
                      </a:r>
                      <a:r>
                        <a:rPr lang="en-US" sz="1200" b="0" i="0" u="none" strike="noStrike" dirty="0" smtClean="0">
                          <a:solidFill>
                            <a:srgbClr val="000000"/>
                          </a:solidFill>
                          <a:effectLst/>
                          <a:latin typeface="Helvetica Neue Light"/>
                        </a:rPr>
                        <a:t>%</a:t>
                      </a:r>
                      <a:endParaRPr lang="en-US" sz="1200" b="0" i="0" u="none" strike="noStrike" dirty="0">
                        <a:solidFill>
                          <a:srgbClr val="000000"/>
                        </a:solidFill>
                        <a:effectLst/>
                        <a:latin typeface="Helvetica Neue Light"/>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Helvetica Neue Light"/>
                        </a:rPr>
                        <a:t>12.3</a:t>
                      </a:r>
                      <a:r>
                        <a:rPr lang="en-US" sz="1200" b="0" i="0" u="none" strike="noStrike" dirty="0" smtClean="0">
                          <a:solidFill>
                            <a:srgbClr val="000000"/>
                          </a:solidFill>
                          <a:effectLst/>
                          <a:latin typeface="Helvetica Neue Light"/>
                        </a:rPr>
                        <a:t>%</a:t>
                      </a:r>
                      <a:endParaRPr lang="en-US" sz="1200" b="0" i="0" u="none" strike="noStrike" dirty="0">
                        <a:solidFill>
                          <a:srgbClr val="000000"/>
                        </a:solidFill>
                        <a:effectLst/>
                        <a:latin typeface="Helvetica Neue Light"/>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0594">
                <a:tc>
                  <a:txBody>
                    <a:bodyPr/>
                    <a:lstStyle/>
                    <a:p>
                      <a:pPr algn="l" fontAlgn="b"/>
                      <a:r>
                        <a:rPr lang="en-US" sz="1200" b="0" i="0" u="none" strike="noStrike" dirty="0">
                          <a:solidFill>
                            <a:srgbClr val="000000"/>
                          </a:solidFill>
                          <a:effectLst/>
                          <a:latin typeface="Helvetica Neue Light"/>
                        </a:rPr>
                        <a:t>300% FPL and above</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dirty="0">
                          <a:solidFill>
                            <a:srgbClr val="000000"/>
                          </a:solidFill>
                          <a:effectLst/>
                          <a:latin typeface="Helvetica Neue Light"/>
                        </a:rPr>
                        <a:t>10.0%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Helvetica Neue Light"/>
                        </a:rPr>
                        <a:t>71.5%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Helvetica Neue Light"/>
                        </a:rPr>
                        <a:t>6.1%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1066800" y="609600"/>
            <a:ext cx="6858000" cy="830997"/>
          </a:xfrm>
          <a:prstGeom prst="rect">
            <a:avLst/>
          </a:prstGeom>
          <a:noFill/>
        </p:spPr>
        <p:txBody>
          <a:bodyPr wrap="square" rtlCol="0">
            <a:spAutoFit/>
          </a:bodyPr>
          <a:lstStyle/>
          <a:p>
            <a:pPr algn="ctr"/>
            <a:r>
              <a:rPr lang="en-US" sz="2400" dirty="0" smtClean="0">
                <a:latin typeface="Helvetica Neue Light"/>
                <a:cs typeface="Helvetica Neue Light"/>
              </a:rPr>
              <a:t>Children’s Coverage Source by Income in Florida, 2013</a:t>
            </a:r>
            <a:endParaRPr lang="en-US" sz="2400" dirty="0">
              <a:latin typeface="Helvetica Neue Light"/>
              <a:cs typeface="Helvetica Neue Light"/>
            </a:endParaRPr>
          </a:p>
        </p:txBody>
      </p:sp>
      <p:sp>
        <p:nvSpPr>
          <p:cNvPr id="3" name="Rectangle 2"/>
          <p:cNvSpPr/>
          <p:nvPr/>
        </p:nvSpPr>
        <p:spPr>
          <a:xfrm>
            <a:off x="2286000" y="6096000"/>
            <a:ext cx="4572000" cy="646331"/>
          </a:xfrm>
          <a:prstGeom prst="rect">
            <a:avLst/>
          </a:prstGeom>
        </p:spPr>
        <p:txBody>
          <a:bodyPr>
            <a:spAutoFit/>
          </a:bodyPr>
          <a:lstStyle/>
          <a:p>
            <a:pPr lvl="0"/>
            <a:r>
              <a:rPr lang="en-US" sz="1200" dirty="0">
                <a:solidFill>
                  <a:prstClr val="black"/>
                </a:solidFill>
                <a:latin typeface="Helvetica Neue Light"/>
                <a:cs typeface="Helvetica Neue Light"/>
              </a:rPr>
              <a:t>Source: “Children’s Health Coverage in Florida: Fewer Uninsured But Challenges Lie Ahead”, Florida Philanthropic Network, November 2014. </a:t>
            </a:r>
            <a:endParaRPr lang="en-US" sz="1200" dirty="0">
              <a:solidFill>
                <a:prstClr val="black"/>
              </a:solidFill>
              <a:latin typeface="Helvetica Neue Light"/>
              <a:cs typeface="Helvetica Neue Light"/>
            </a:endParaRPr>
          </a:p>
        </p:txBody>
      </p:sp>
      <p:sp>
        <p:nvSpPr>
          <p:cNvPr id="2" name="Slide Number Placeholder 1"/>
          <p:cNvSpPr>
            <a:spLocks noGrp="1"/>
          </p:cNvSpPr>
          <p:nvPr>
            <p:ph type="sldNum" sz="quarter" idx="12"/>
          </p:nvPr>
        </p:nvSpPr>
        <p:spPr/>
        <p:txBody>
          <a:bodyPr/>
          <a:lstStyle/>
          <a:p>
            <a:fld id="{ADA2D79C-CD48-4D19-A731-CDEDB40B86D9}" type="slidenum">
              <a:rPr lang="en-US" smtClean="0"/>
              <a:pPr/>
              <a:t>13</a:t>
            </a:fld>
            <a:endParaRPr lang="en-US" dirty="0"/>
          </a:p>
        </p:txBody>
      </p:sp>
    </p:spTree>
    <p:extLst>
      <p:ext uri="{BB962C8B-B14F-4D97-AF65-F5344CB8AC3E}">
        <p14:creationId xmlns:p14="http://schemas.microsoft.com/office/powerpoint/2010/main" val="159389152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Age of Uninsured Child, </a:t>
            </a:r>
            <a:br>
              <a:rPr lang="en-US" sz="2800" dirty="0" smtClean="0"/>
            </a:br>
            <a:r>
              <a:rPr lang="en-US" sz="2800" dirty="0" smtClean="0"/>
              <a:t>Florida 2013</a:t>
            </a:r>
            <a:endParaRPr lang="en-US" sz="2800" dirty="0"/>
          </a:p>
        </p:txBody>
      </p:sp>
      <p:sp>
        <p:nvSpPr>
          <p:cNvPr id="3" name="Text Placeholder 2"/>
          <p:cNvSpPr>
            <a:spLocks noGrp="1"/>
          </p:cNvSpPr>
          <p:nvPr>
            <p:ph type="body" idx="1"/>
          </p:nvPr>
        </p:nvSpPr>
        <p:spPr/>
        <p:txBody>
          <a:bodyPr/>
          <a:lstStyle/>
          <a:p>
            <a:r>
              <a:rPr lang="en-US" dirty="0" smtClean="0"/>
              <a:t>Children under age 6	</a:t>
            </a:r>
            <a:endParaRPr lang="en-US" dirty="0"/>
          </a:p>
        </p:txBody>
      </p:sp>
      <p:sp>
        <p:nvSpPr>
          <p:cNvPr id="4" name="Content Placeholder 3"/>
          <p:cNvSpPr>
            <a:spLocks noGrp="1"/>
          </p:cNvSpPr>
          <p:nvPr>
            <p:ph sz="half" idx="2"/>
          </p:nvPr>
        </p:nvSpPr>
        <p:spPr/>
        <p:txBody>
          <a:bodyPr/>
          <a:lstStyle/>
          <a:p>
            <a:r>
              <a:rPr lang="en-US" dirty="0" smtClean="0"/>
              <a:t>7.9% are uninsured	</a:t>
            </a:r>
            <a:endParaRPr lang="en-US" dirty="0"/>
          </a:p>
        </p:txBody>
      </p:sp>
      <p:sp>
        <p:nvSpPr>
          <p:cNvPr id="5" name="Text Placeholder 4"/>
          <p:cNvSpPr>
            <a:spLocks noGrp="1"/>
          </p:cNvSpPr>
          <p:nvPr>
            <p:ph type="body" sz="quarter" idx="3"/>
          </p:nvPr>
        </p:nvSpPr>
        <p:spPr/>
        <p:txBody>
          <a:bodyPr/>
          <a:lstStyle/>
          <a:p>
            <a:r>
              <a:rPr lang="en-US" dirty="0" smtClean="0"/>
              <a:t>Children age 6-17</a:t>
            </a:r>
            <a:endParaRPr lang="en-US" dirty="0"/>
          </a:p>
        </p:txBody>
      </p:sp>
      <p:sp>
        <p:nvSpPr>
          <p:cNvPr id="6" name="Content Placeholder 5"/>
          <p:cNvSpPr>
            <a:spLocks noGrp="1"/>
          </p:cNvSpPr>
          <p:nvPr>
            <p:ph sz="quarter" idx="4"/>
          </p:nvPr>
        </p:nvSpPr>
        <p:spPr/>
        <p:txBody>
          <a:bodyPr/>
          <a:lstStyle/>
          <a:p>
            <a:r>
              <a:rPr lang="en-US" dirty="0" smtClean="0"/>
              <a:t>12.6% are uninsured</a:t>
            </a:r>
            <a:endParaRPr lang="en-US" dirty="0"/>
          </a:p>
        </p:txBody>
      </p:sp>
      <p:sp>
        <p:nvSpPr>
          <p:cNvPr id="7" name="TextBox 6"/>
          <p:cNvSpPr txBox="1"/>
          <p:nvPr/>
        </p:nvSpPr>
        <p:spPr>
          <a:xfrm>
            <a:off x="2743200" y="6248400"/>
            <a:ext cx="1022734" cy="276999"/>
          </a:xfrm>
          <a:prstGeom prst="rect">
            <a:avLst/>
          </a:prstGeom>
          <a:noFill/>
        </p:spPr>
        <p:txBody>
          <a:bodyPr wrap="none" rtlCol="0">
            <a:spAutoFit/>
          </a:bodyPr>
          <a:lstStyle/>
          <a:p>
            <a:r>
              <a:rPr lang="en-US" sz="1200" dirty="0" smtClean="0">
                <a:latin typeface="Helvetica Light"/>
                <a:cs typeface="Helvetica Light"/>
              </a:rPr>
              <a:t>Source: Ibid</a:t>
            </a:r>
            <a:endParaRPr lang="en-US" sz="1200" dirty="0">
              <a:latin typeface="Helvetica Light"/>
              <a:cs typeface="Helvetica Light"/>
            </a:endParaRPr>
          </a:p>
        </p:txBody>
      </p:sp>
      <p:sp>
        <p:nvSpPr>
          <p:cNvPr id="8" name="Slide Number Placeholder 7"/>
          <p:cNvSpPr>
            <a:spLocks noGrp="1"/>
          </p:cNvSpPr>
          <p:nvPr>
            <p:ph type="sldNum" sz="quarter" idx="12"/>
          </p:nvPr>
        </p:nvSpPr>
        <p:spPr/>
        <p:txBody>
          <a:bodyPr/>
          <a:lstStyle/>
          <a:p>
            <a:fld id="{ADA2D79C-CD48-4D19-A731-CDEDB40B86D9}" type="slidenum">
              <a:rPr lang="en-US" smtClean="0"/>
              <a:pPr/>
              <a:t>14</a:t>
            </a:fld>
            <a:endParaRPr lang="en-US" dirty="0"/>
          </a:p>
        </p:txBody>
      </p:sp>
    </p:spTree>
    <p:extLst>
      <p:ext uri="{BB962C8B-B14F-4D97-AF65-F5344CB8AC3E}">
        <p14:creationId xmlns:p14="http://schemas.microsoft.com/office/powerpoint/2010/main" val="2508748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2349893198"/>
              </p:ext>
            </p:extLst>
          </p:nvPr>
        </p:nvGraphicFramePr>
        <p:xfrm>
          <a:off x="0" y="838200"/>
          <a:ext cx="6781800" cy="50292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5638800" y="2362200"/>
            <a:ext cx="3276600" cy="1754327"/>
          </a:xfrm>
          <a:prstGeom prst="rect">
            <a:avLst/>
          </a:prstGeom>
          <a:noFill/>
        </p:spPr>
        <p:txBody>
          <a:bodyPr wrap="square" rtlCol="0">
            <a:spAutoFit/>
          </a:bodyPr>
          <a:lstStyle/>
          <a:p>
            <a:r>
              <a:rPr lang="en-US" dirty="0" smtClean="0">
                <a:latin typeface="Helvetica Neue Light"/>
                <a:cs typeface="Helvetica Neue Light"/>
              </a:rPr>
              <a:t>*Note: Hispanic children can be of any race. While Hispanic children account for 29% of the child population, they are disproportionately uninsured at 37.7%</a:t>
            </a:r>
            <a:endParaRPr lang="en-US" dirty="0">
              <a:latin typeface="Helvetica Neue Light"/>
              <a:cs typeface="Helvetica Neue Light"/>
            </a:endParaRPr>
          </a:p>
        </p:txBody>
      </p:sp>
      <p:sp>
        <p:nvSpPr>
          <p:cNvPr id="6" name="TextBox 5"/>
          <p:cNvSpPr txBox="1"/>
          <p:nvPr/>
        </p:nvSpPr>
        <p:spPr>
          <a:xfrm>
            <a:off x="1885950" y="609600"/>
            <a:ext cx="5372100" cy="461665"/>
          </a:xfrm>
          <a:prstGeom prst="rect">
            <a:avLst/>
          </a:prstGeom>
          <a:noFill/>
        </p:spPr>
        <p:txBody>
          <a:bodyPr wrap="square" rtlCol="0">
            <a:spAutoFit/>
          </a:bodyPr>
          <a:lstStyle/>
          <a:p>
            <a:r>
              <a:rPr lang="en-US" sz="2400" dirty="0" smtClean="0">
                <a:latin typeface="Helvetica Neue Light"/>
                <a:cs typeface="Helvetica Neue Light"/>
              </a:rPr>
              <a:t>Florida’s Uninsured Children by Race</a:t>
            </a:r>
            <a:endParaRPr lang="en-US" sz="2400" dirty="0">
              <a:latin typeface="Helvetica Neue Light"/>
              <a:cs typeface="Helvetica Neue Light"/>
            </a:endParaRPr>
          </a:p>
        </p:txBody>
      </p:sp>
      <p:sp>
        <p:nvSpPr>
          <p:cNvPr id="7" name="TextBox 6"/>
          <p:cNvSpPr txBox="1"/>
          <p:nvPr/>
        </p:nvSpPr>
        <p:spPr>
          <a:xfrm>
            <a:off x="2514600" y="6248400"/>
            <a:ext cx="5181600" cy="276999"/>
          </a:xfrm>
          <a:prstGeom prst="rect">
            <a:avLst/>
          </a:prstGeom>
          <a:noFill/>
        </p:spPr>
        <p:txBody>
          <a:bodyPr wrap="square" rtlCol="0">
            <a:spAutoFit/>
          </a:bodyPr>
          <a:lstStyle/>
          <a:p>
            <a:pPr lvl="0"/>
            <a:r>
              <a:rPr lang="en-US" sz="1200" dirty="0">
                <a:solidFill>
                  <a:prstClr val="black"/>
                </a:solidFill>
                <a:latin typeface="Helvetica Neue Light"/>
                <a:cs typeface="Helvetica Neue Light"/>
              </a:rPr>
              <a:t>Source: </a:t>
            </a:r>
            <a:r>
              <a:rPr lang="en-US" sz="1200" dirty="0" smtClean="0">
                <a:solidFill>
                  <a:prstClr val="black"/>
                </a:solidFill>
                <a:latin typeface="Helvetica Neue Light"/>
                <a:cs typeface="Helvetica Neue Light"/>
              </a:rPr>
              <a:t>Ibid</a:t>
            </a:r>
            <a:endParaRPr lang="en-US" dirty="0"/>
          </a:p>
        </p:txBody>
      </p:sp>
      <p:sp>
        <p:nvSpPr>
          <p:cNvPr id="2" name="Slide Number Placeholder 1"/>
          <p:cNvSpPr>
            <a:spLocks noGrp="1"/>
          </p:cNvSpPr>
          <p:nvPr>
            <p:ph type="sldNum" sz="quarter" idx="12"/>
          </p:nvPr>
        </p:nvSpPr>
        <p:spPr/>
        <p:txBody>
          <a:bodyPr/>
          <a:lstStyle/>
          <a:p>
            <a:fld id="{ADA2D79C-CD48-4D19-A731-CDEDB40B86D9}" type="slidenum">
              <a:rPr lang="en-US" smtClean="0"/>
              <a:pPr/>
              <a:t>15</a:t>
            </a:fld>
            <a:endParaRPr lang="en-US" dirty="0"/>
          </a:p>
        </p:txBody>
      </p:sp>
    </p:spTree>
    <p:extLst>
      <p:ext uri="{BB962C8B-B14F-4D97-AF65-F5344CB8AC3E}">
        <p14:creationId xmlns:p14="http://schemas.microsoft.com/office/powerpoint/2010/main" val="360463303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504375338"/>
              </p:ext>
            </p:extLst>
          </p:nvPr>
        </p:nvGraphicFramePr>
        <p:xfrm>
          <a:off x="1143000" y="1295400"/>
          <a:ext cx="6934200"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495300" y="609600"/>
            <a:ext cx="8153400" cy="461665"/>
          </a:xfrm>
          <a:prstGeom prst="rect">
            <a:avLst/>
          </a:prstGeom>
          <a:noFill/>
        </p:spPr>
        <p:txBody>
          <a:bodyPr wrap="square" rtlCol="0">
            <a:spAutoFit/>
          </a:bodyPr>
          <a:lstStyle/>
          <a:p>
            <a:r>
              <a:rPr lang="en-US" sz="2400" dirty="0">
                <a:solidFill>
                  <a:srgbClr val="000000"/>
                </a:solidFill>
                <a:latin typeface="Helvetica Neue Light"/>
                <a:ea typeface="Lucida Grande"/>
                <a:cs typeface="Helvetica Neue Light"/>
              </a:rPr>
              <a:t>States with Highest </a:t>
            </a:r>
            <a:r>
              <a:rPr lang="en-US" sz="2400" dirty="0" smtClean="0">
                <a:solidFill>
                  <a:srgbClr val="000000"/>
                </a:solidFill>
                <a:latin typeface="Helvetica Neue Light"/>
                <a:ea typeface="Lucida Grande"/>
                <a:cs typeface="Helvetica Neue Light"/>
              </a:rPr>
              <a:t>Rate of </a:t>
            </a:r>
            <a:r>
              <a:rPr lang="en-US" sz="2400" dirty="0">
                <a:solidFill>
                  <a:srgbClr val="000000"/>
                </a:solidFill>
                <a:latin typeface="Helvetica Neue Light"/>
                <a:ea typeface="Lucida Grande"/>
                <a:cs typeface="Helvetica Neue Light"/>
              </a:rPr>
              <a:t>Uninsured Hispanic Children </a:t>
            </a:r>
            <a:endParaRPr lang="en-US" sz="2400" dirty="0">
              <a:latin typeface="Helvetica Neue Light"/>
              <a:cs typeface="Helvetica Neue Light"/>
            </a:endParaRPr>
          </a:p>
        </p:txBody>
      </p:sp>
      <p:sp>
        <p:nvSpPr>
          <p:cNvPr id="6" name="TextBox 5"/>
          <p:cNvSpPr txBox="1"/>
          <p:nvPr/>
        </p:nvSpPr>
        <p:spPr>
          <a:xfrm>
            <a:off x="2209800" y="6172200"/>
            <a:ext cx="6291053" cy="461665"/>
          </a:xfrm>
          <a:prstGeom prst="rect">
            <a:avLst/>
          </a:prstGeom>
          <a:noFill/>
        </p:spPr>
        <p:txBody>
          <a:bodyPr wrap="none" rtlCol="0">
            <a:spAutoFit/>
          </a:bodyPr>
          <a:lstStyle/>
          <a:p>
            <a:r>
              <a:rPr lang="en-US" sz="1200" dirty="0" smtClean="0">
                <a:latin typeface="Helvetica Light"/>
                <a:cs typeface="Helvetica Light"/>
              </a:rPr>
              <a:t>Source: Hispanic Children’s Coverage: Steady Progress, But Disparities Remain</a:t>
            </a:r>
          </a:p>
          <a:p>
            <a:r>
              <a:rPr lang="en-US" sz="1200" dirty="0" smtClean="0">
                <a:latin typeface="Helvetica Light"/>
                <a:cs typeface="Helvetica Light"/>
              </a:rPr>
              <a:t>Schwartz, et al. Georgetown Center for Children and Families/National Council of la Raza</a:t>
            </a:r>
            <a:endParaRPr lang="en-US" sz="1200" dirty="0">
              <a:latin typeface="Helvetica Light"/>
              <a:cs typeface="Helvetica Light"/>
            </a:endParaRPr>
          </a:p>
        </p:txBody>
      </p:sp>
      <p:sp>
        <p:nvSpPr>
          <p:cNvPr id="7" name="Slide Number Placeholder 6"/>
          <p:cNvSpPr>
            <a:spLocks noGrp="1"/>
          </p:cNvSpPr>
          <p:nvPr>
            <p:ph type="sldNum" sz="quarter" idx="12"/>
          </p:nvPr>
        </p:nvSpPr>
        <p:spPr/>
        <p:txBody>
          <a:bodyPr/>
          <a:lstStyle/>
          <a:p>
            <a:fld id="{ADA2D79C-CD48-4D19-A731-CDEDB40B86D9}" type="slidenum">
              <a:rPr lang="en-US" smtClean="0"/>
              <a:pPr/>
              <a:t>16</a:t>
            </a:fld>
            <a:endParaRPr lang="en-US" dirty="0"/>
          </a:p>
        </p:txBody>
      </p:sp>
    </p:spTree>
    <p:extLst>
      <p:ext uri="{BB962C8B-B14F-4D97-AF65-F5344CB8AC3E}">
        <p14:creationId xmlns:p14="http://schemas.microsoft.com/office/powerpoint/2010/main" val="332503642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158099023"/>
              </p:ext>
            </p:extLst>
          </p:nvPr>
        </p:nvGraphicFramePr>
        <p:xfrm>
          <a:off x="609600" y="1905000"/>
          <a:ext cx="7924800" cy="2423870"/>
        </p:xfrm>
        <a:graphic>
          <a:graphicData uri="http://schemas.openxmlformats.org/drawingml/2006/table">
            <a:tbl>
              <a:tblPr/>
              <a:tblGrid>
                <a:gridCol w="3067665"/>
                <a:gridCol w="2471174"/>
                <a:gridCol w="2385961"/>
              </a:tblGrid>
              <a:tr h="279770">
                <a:tc>
                  <a:txBody>
                    <a:bodyPr/>
                    <a:lstStyle/>
                    <a:p>
                      <a:pPr algn="l" fontAlgn="b"/>
                      <a:r>
                        <a:rPr lang="en-US" sz="1800" b="0" i="0" u="none" strike="noStrike" dirty="0">
                          <a:solidFill>
                            <a:srgbClr val="FFFFFF"/>
                          </a:solidFill>
                          <a:effectLst/>
                          <a:latin typeface="Helvetica Neue Light"/>
                          <a:cs typeface="Helvetica Neue Light"/>
                        </a:rPr>
                        <a:t>State</a:t>
                      </a:r>
                    </a:p>
                  </a:txBody>
                  <a:tcPr marL="12700" marR="12700" marT="12700" marB="0" anchor="b">
                    <a:lnL w="6350" cap="flat" cmpd="sng" algn="ctr">
                      <a:solidFill>
                        <a:srgbClr val="4F81BD"/>
                      </a:solidFill>
                      <a:prstDash val="solid"/>
                      <a:round/>
                      <a:headEnd type="none" w="med" len="med"/>
                      <a:tailEnd type="none" w="med" len="med"/>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1E3160"/>
                    </a:solidFill>
                  </a:tcPr>
                </a:tc>
                <a:tc>
                  <a:txBody>
                    <a:bodyPr/>
                    <a:lstStyle/>
                    <a:p>
                      <a:pPr algn="l" fontAlgn="b"/>
                      <a:r>
                        <a:rPr lang="en-US" sz="1800" b="0" i="0" u="none" strike="noStrike" dirty="0">
                          <a:solidFill>
                            <a:srgbClr val="FFFFFF"/>
                          </a:solidFill>
                          <a:effectLst/>
                          <a:latin typeface="Helvetica Neue Light"/>
                          <a:cs typeface="Helvetica Neue Light"/>
                        </a:rPr>
                        <a:t>Number</a:t>
                      </a:r>
                    </a:p>
                  </a:txBody>
                  <a:tcPr marL="12700" marR="12700" marT="12700"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1E3160"/>
                    </a:solidFill>
                  </a:tcPr>
                </a:tc>
                <a:tc>
                  <a:txBody>
                    <a:bodyPr/>
                    <a:lstStyle/>
                    <a:p>
                      <a:pPr algn="l" fontAlgn="b"/>
                      <a:r>
                        <a:rPr lang="en-US" sz="1800" b="0" i="0" u="none" strike="noStrike" dirty="0">
                          <a:solidFill>
                            <a:srgbClr val="FFFFFF"/>
                          </a:solidFill>
                          <a:effectLst/>
                          <a:latin typeface="Helvetica Neue Light"/>
                          <a:cs typeface="Helvetica Neue Light"/>
                        </a:rPr>
                        <a:t>Rate</a:t>
                      </a:r>
                    </a:p>
                  </a:txBody>
                  <a:tcPr marL="12700" marR="12700" marT="12700" marB="0" anchor="b">
                    <a:lnL>
                      <a:noFill/>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1E3160"/>
                    </a:solidFill>
                  </a:tcPr>
                </a:tc>
              </a:tr>
              <a:tr h="279770">
                <a:tc>
                  <a:txBody>
                    <a:bodyPr/>
                    <a:lstStyle/>
                    <a:p>
                      <a:pPr algn="l" fontAlgn="b"/>
                      <a:r>
                        <a:rPr lang="en-US" sz="1800" b="0" i="0" u="none" strike="noStrike" dirty="0">
                          <a:solidFill>
                            <a:srgbClr val="000000"/>
                          </a:solidFill>
                          <a:effectLst/>
                          <a:latin typeface="Helvetica Neue Light"/>
                          <a:cs typeface="Helvetica Neue Light"/>
                        </a:rPr>
                        <a:t>Texas</a:t>
                      </a:r>
                    </a:p>
                  </a:txBody>
                  <a:tcPr marL="12700" marR="12700" marT="12700" marB="0" anchor="b">
                    <a:lnL w="6350" cap="flat" cmpd="sng" algn="ctr">
                      <a:solidFill>
                        <a:srgbClr val="4F81BD"/>
                      </a:solidFill>
                      <a:prstDash val="solid"/>
                      <a:round/>
                      <a:headEnd type="none" w="med" len="med"/>
                      <a:tailEnd type="none" w="med" len="med"/>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Helvetica Neue Light"/>
                          <a:cs typeface="Helvetica Neue Light"/>
                        </a:rPr>
                        <a:t>585,498</a:t>
                      </a:r>
                    </a:p>
                  </a:txBody>
                  <a:tcPr marL="12700" marR="12700" marT="12700"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Helvetica Neue Light"/>
                          <a:cs typeface="Helvetica Neue Light"/>
                        </a:rPr>
                        <a:t>17.0%</a:t>
                      </a:r>
                    </a:p>
                  </a:txBody>
                  <a:tcPr marL="12700" marR="12700" marT="12700" marB="0" anchor="b">
                    <a:lnL>
                      <a:noFill/>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r>
              <a:tr h="279770">
                <a:tc>
                  <a:txBody>
                    <a:bodyPr/>
                    <a:lstStyle/>
                    <a:p>
                      <a:pPr algn="l" fontAlgn="b"/>
                      <a:r>
                        <a:rPr lang="en-US" sz="1800" b="0" i="0" u="none" strike="noStrike" dirty="0">
                          <a:solidFill>
                            <a:srgbClr val="000000"/>
                          </a:solidFill>
                          <a:effectLst/>
                          <a:latin typeface="Helvetica Neue Light"/>
                          <a:cs typeface="Helvetica Neue Light"/>
                        </a:rPr>
                        <a:t>California</a:t>
                      </a:r>
                    </a:p>
                  </a:txBody>
                  <a:tcPr marL="12700" marR="12700" marT="12700" marB="0" anchor="b">
                    <a:lnL w="6350" cap="flat" cmpd="sng" algn="ctr">
                      <a:solidFill>
                        <a:srgbClr val="4F81BD"/>
                      </a:solidFill>
                      <a:prstDash val="solid"/>
                      <a:round/>
                      <a:headEnd type="none" w="med" len="med"/>
                      <a:tailEnd type="none" w="med" len="med"/>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Helvetica Neue Light"/>
                          <a:cs typeface="Helvetica Neue Light"/>
                        </a:rPr>
                        <a:t>454,740</a:t>
                      </a:r>
                    </a:p>
                  </a:txBody>
                  <a:tcPr marL="12700" marR="12700" marT="12700"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Helvetica Neue Light"/>
                          <a:cs typeface="Helvetica Neue Light"/>
                        </a:rPr>
                        <a:t>9.6%</a:t>
                      </a:r>
                    </a:p>
                  </a:txBody>
                  <a:tcPr marL="12700" marR="12700" marT="12700" marB="0" anchor="b">
                    <a:lnL>
                      <a:noFill/>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r>
              <a:tr h="279770">
                <a:tc>
                  <a:txBody>
                    <a:bodyPr/>
                    <a:lstStyle/>
                    <a:p>
                      <a:pPr algn="l" fontAlgn="b"/>
                      <a:r>
                        <a:rPr lang="en-US" sz="1800" b="1" i="0" u="none" strike="noStrike" dirty="0">
                          <a:solidFill>
                            <a:srgbClr val="000000"/>
                          </a:solidFill>
                          <a:effectLst/>
                          <a:latin typeface="Helvetica Neue Light"/>
                          <a:cs typeface="Helvetica Neue Light"/>
                        </a:rPr>
                        <a:t>Florida</a:t>
                      </a:r>
                    </a:p>
                  </a:txBody>
                  <a:tcPr marL="12700" marR="12700" marT="12700" marB="0" anchor="b">
                    <a:lnL w="6350" cap="flat" cmpd="sng" algn="ctr">
                      <a:solidFill>
                        <a:srgbClr val="4F81BD"/>
                      </a:solidFill>
                      <a:prstDash val="solid"/>
                      <a:round/>
                      <a:headEnd type="none" w="med" len="med"/>
                      <a:tailEnd type="none" w="med" len="med"/>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l" fontAlgn="b"/>
                      <a:r>
                        <a:rPr lang="en-US" sz="1800" b="1" i="0" u="none" strike="noStrike" dirty="0">
                          <a:solidFill>
                            <a:srgbClr val="000000"/>
                          </a:solidFill>
                          <a:effectLst/>
                          <a:latin typeface="Helvetica Neue Light"/>
                          <a:cs typeface="Helvetica Neue Light"/>
                        </a:rPr>
                        <a:t>167,917</a:t>
                      </a:r>
                    </a:p>
                  </a:txBody>
                  <a:tcPr marL="12700" marR="12700" marT="12700"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l" fontAlgn="b"/>
                      <a:r>
                        <a:rPr lang="en-US" sz="1800" b="1" i="0" u="none" strike="noStrike" dirty="0">
                          <a:solidFill>
                            <a:srgbClr val="000000"/>
                          </a:solidFill>
                          <a:effectLst/>
                          <a:latin typeface="Helvetica Neue Light"/>
                          <a:cs typeface="Helvetica Neue Light"/>
                        </a:rPr>
                        <a:t>14.4%</a:t>
                      </a:r>
                    </a:p>
                  </a:txBody>
                  <a:tcPr marL="12700" marR="12700" marT="12700" marB="0" anchor="b">
                    <a:lnL>
                      <a:noFill/>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r>
              <a:tr h="261604">
                <a:tc>
                  <a:txBody>
                    <a:bodyPr/>
                    <a:lstStyle/>
                    <a:p>
                      <a:pPr algn="l" fontAlgn="b"/>
                      <a:r>
                        <a:rPr lang="en-US" sz="1800" b="0" i="0" u="none" strike="noStrike" dirty="0">
                          <a:solidFill>
                            <a:srgbClr val="000000"/>
                          </a:solidFill>
                          <a:effectLst/>
                          <a:latin typeface="Helvetica Neue Light"/>
                          <a:cs typeface="Helvetica Neue Light"/>
                        </a:rPr>
                        <a:t>Arizona</a:t>
                      </a:r>
                    </a:p>
                  </a:txBody>
                  <a:tcPr marL="12700" marR="12700" marT="12700" marB="0" anchor="b">
                    <a:lnL w="6350" cap="flat" cmpd="sng" algn="ctr">
                      <a:solidFill>
                        <a:srgbClr val="4F81BD"/>
                      </a:solidFill>
                      <a:prstDash val="solid"/>
                      <a:round/>
                      <a:headEnd type="none" w="med" len="med"/>
                      <a:tailEnd type="none" w="med" len="med"/>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Helvetica Neue Light"/>
                          <a:cs typeface="Helvetica Neue Light"/>
                        </a:rPr>
                        <a:t>105,377</a:t>
                      </a:r>
                    </a:p>
                  </a:txBody>
                  <a:tcPr marL="12700" marR="12700" marT="12700"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Helvetica Neue Light"/>
                          <a:cs typeface="Helvetica Neue Light"/>
                        </a:rPr>
                        <a:t>15.1%</a:t>
                      </a:r>
                    </a:p>
                  </a:txBody>
                  <a:tcPr marL="12700" marR="12700" marT="12700" marB="0" anchor="b">
                    <a:lnL>
                      <a:noFill/>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r>
              <a:tr h="279770">
                <a:tc>
                  <a:txBody>
                    <a:bodyPr/>
                    <a:lstStyle/>
                    <a:p>
                      <a:pPr algn="l" fontAlgn="b"/>
                      <a:r>
                        <a:rPr lang="en-US" sz="1800" b="0" i="0" u="none" strike="noStrike" dirty="0">
                          <a:solidFill>
                            <a:srgbClr val="000000"/>
                          </a:solidFill>
                          <a:effectLst/>
                          <a:latin typeface="Helvetica Neue Light"/>
                          <a:cs typeface="Helvetica Neue Light"/>
                        </a:rPr>
                        <a:t>Georgia</a:t>
                      </a:r>
                    </a:p>
                  </a:txBody>
                  <a:tcPr marL="12700" marR="12700" marT="12700" marB="0" anchor="b">
                    <a:lnL w="6350" cap="flat" cmpd="sng" algn="ctr">
                      <a:solidFill>
                        <a:srgbClr val="4F81BD"/>
                      </a:solidFill>
                      <a:prstDash val="solid"/>
                      <a:round/>
                      <a:headEnd type="none" w="med" len="med"/>
                      <a:tailEnd type="none" w="med" len="med"/>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Helvetica Neue Light"/>
                          <a:cs typeface="Helvetica Neue Light"/>
                        </a:rPr>
                        <a:t>64,489</a:t>
                      </a:r>
                    </a:p>
                  </a:txBody>
                  <a:tcPr marL="12700" marR="12700" marT="12700"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Helvetica Neue Light"/>
                          <a:cs typeface="Helvetica Neue Light"/>
                        </a:rPr>
                        <a:t>19.2%</a:t>
                      </a:r>
                    </a:p>
                  </a:txBody>
                  <a:tcPr marL="12700" marR="12700" marT="12700" marB="0" anchor="b">
                    <a:lnL>
                      <a:noFill/>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r>
              <a:tr h="320750">
                <a:tc>
                  <a:txBody>
                    <a:bodyPr/>
                    <a:lstStyle/>
                    <a:p>
                      <a:pPr algn="l" fontAlgn="b"/>
                      <a:r>
                        <a:rPr lang="en-US" sz="1800" b="0" i="0" u="none" strike="noStrike" dirty="0">
                          <a:solidFill>
                            <a:srgbClr val="000000"/>
                          </a:solidFill>
                          <a:effectLst/>
                          <a:latin typeface="Helvetica Neue"/>
                          <a:cs typeface="Helvetica Neue"/>
                        </a:rPr>
                        <a:t>Five State Total</a:t>
                      </a:r>
                    </a:p>
                  </a:txBody>
                  <a:tcPr marL="12700" marR="12700" marT="12700" marB="0" anchor="b">
                    <a:lnL w="6350" cap="flat" cmpd="sng" algn="ctr">
                      <a:solidFill>
                        <a:srgbClr val="4F81BD"/>
                      </a:solidFill>
                      <a:prstDash val="solid"/>
                      <a:round/>
                      <a:headEnd type="none" w="med" len="med"/>
                      <a:tailEnd type="none" w="med" len="med"/>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Helvetica Neue"/>
                          <a:cs typeface="Helvetica Neue"/>
                        </a:rPr>
                        <a:t>1,378,021</a:t>
                      </a:r>
                    </a:p>
                  </a:txBody>
                  <a:tcPr marL="12700" marR="12700" marT="12700"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l" fontAlgn="b"/>
                      <a:endParaRPr lang="en-US" sz="1800" b="0" i="0" u="none" strike="noStrike" dirty="0">
                        <a:solidFill>
                          <a:srgbClr val="000000"/>
                        </a:solidFill>
                        <a:effectLst/>
                        <a:latin typeface="Helvetica Neue"/>
                        <a:cs typeface="Helvetica Neue"/>
                      </a:endParaRPr>
                    </a:p>
                  </a:txBody>
                  <a:tcPr marL="12700" marR="12700" marT="12700" marB="0" anchor="b">
                    <a:lnL>
                      <a:noFill/>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r>
              <a:tr h="381000">
                <a:tc>
                  <a:txBody>
                    <a:bodyPr/>
                    <a:lstStyle/>
                    <a:p>
                      <a:pPr algn="l" fontAlgn="b"/>
                      <a:r>
                        <a:rPr lang="en-US" sz="1800" b="0" i="0" u="none" strike="noStrike" dirty="0">
                          <a:solidFill>
                            <a:srgbClr val="000000"/>
                          </a:solidFill>
                          <a:effectLst/>
                          <a:latin typeface="Helvetica Neue"/>
                          <a:cs typeface="Helvetica Neue"/>
                        </a:rPr>
                        <a:t>National Total</a:t>
                      </a:r>
                    </a:p>
                  </a:txBody>
                  <a:tcPr marL="12700" marR="12700" marT="12700" marB="0" anchor="b">
                    <a:lnL w="6350" cap="flat" cmpd="sng" algn="ctr">
                      <a:solidFill>
                        <a:srgbClr val="4F81BD"/>
                      </a:solidFill>
                      <a:prstDash val="solid"/>
                      <a:round/>
                      <a:headEnd type="none" w="med" len="med"/>
                      <a:tailEnd type="none" w="med" len="med"/>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Helvetica Neue"/>
                          <a:cs typeface="Helvetica Neue"/>
                        </a:rPr>
                        <a:t>2,035,787</a:t>
                      </a:r>
                    </a:p>
                  </a:txBody>
                  <a:tcPr marL="12700" marR="12700" marT="12700"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l" fontAlgn="b"/>
                      <a:endParaRPr lang="en-US" sz="1800" b="0" i="0" u="none" strike="noStrike" dirty="0">
                        <a:solidFill>
                          <a:srgbClr val="000000"/>
                        </a:solidFill>
                        <a:effectLst/>
                        <a:latin typeface="Helvetica Neue"/>
                        <a:cs typeface="Helvetica Neue"/>
                      </a:endParaRPr>
                    </a:p>
                  </a:txBody>
                  <a:tcPr marL="12700" marR="12700" marT="12700" marB="0" anchor="b">
                    <a:lnL>
                      <a:noFill/>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r>
            </a:tbl>
          </a:graphicData>
        </a:graphic>
      </p:graphicFrame>
      <p:sp>
        <p:nvSpPr>
          <p:cNvPr id="5" name="TextBox 4"/>
          <p:cNvSpPr txBox="1"/>
          <p:nvPr/>
        </p:nvSpPr>
        <p:spPr>
          <a:xfrm>
            <a:off x="304800" y="685800"/>
            <a:ext cx="8534400" cy="1077218"/>
          </a:xfrm>
          <a:prstGeom prst="rect">
            <a:avLst/>
          </a:prstGeom>
          <a:noFill/>
        </p:spPr>
        <p:txBody>
          <a:bodyPr wrap="square" rtlCol="0">
            <a:spAutoFit/>
          </a:bodyPr>
          <a:lstStyle/>
          <a:p>
            <a:pPr algn="ctr"/>
            <a:r>
              <a:rPr lang="en-US" sz="3200" dirty="0" smtClean="0">
                <a:latin typeface="Helvetica Neue Light"/>
                <a:cs typeface="Helvetica Neue Light"/>
              </a:rPr>
              <a:t>2013 Number and Rate of Uninsured </a:t>
            </a:r>
          </a:p>
          <a:p>
            <a:pPr algn="ctr"/>
            <a:r>
              <a:rPr lang="en-US" sz="3200" dirty="0" smtClean="0">
                <a:latin typeface="Helvetica Neue Light"/>
                <a:cs typeface="Helvetica Neue Light"/>
              </a:rPr>
              <a:t>Hispanic Children</a:t>
            </a:r>
            <a:endParaRPr lang="en-US" sz="3200" dirty="0">
              <a:latin typeface="Helvetica Neue Light"/>
              <a:cs typeface="Helvetica Neue Light"/>
            </a:endParaRPr>
          </a:p>
        </p:txBody>
      </p:sp>
      <p:sp>
        <p:nvSpPr>
          <p:cNvPr id="6" name="TextBox 5"/>
          <p:cNvSpPr txBox="1"/>
          <p:nvPr/>
        </p:nvSpPr>
        <p:spPr>
          <a:xfrm>
            <a:off x="2438400" y="6248400"/>
            <a:ext cx="1371600" cy="276999"/>
          </a:xfrm>
          <a:prstGeom prst="rect">
            <a:avLst/>
          </a:prstGeom>
          <a:noFill/>
        </p:spPr>
        <p:txBody>
          <a:bodyPr wrap="square" rtlCol="0">
            <a:spAutoFit/>
          </a:bodyPr>
          <a:lstStyle/>
          <a:p>
            <a:r>
              <a:rPr lang="en-US" sz="1200" dirty="0" smtClean="0">
                <a:latin typeface="Helvetica Light"/>
                <a:cs typeface="Helvetica Light"/>
              </a:rPr>
              <a:t>Source: Ibid</a:t>
            </a:r>
            <a:endParaRPr lang="en-US" sz="1200" dirty="0">
              <a:latin typeface="Helvetica Light"/>
              <a:cs typeface="Helvetica Light"/>
            </a:endParaRPr>
          </a:p>
        </p:txBody>
      </p:sp>
      <p:sp>
        <p:nvSpPr>
          <p:cNvPr id="7" name="Slide Number Placeholder 6"/>
          <p:cNvSpPr>
            <a:spLocks noGrp="1"/>
          </p:cNvSpPr>
          <p:nvPr>
            <p:ph type="sldNum" sz="quarter" idx="12"/>
          </p:nvPr>
        </p:nvSpPr>
        <p:spPr/>
        <p:txBody>
          <a:bodyPr/>
          <a:lstStyle/>
          <a:p>
            <a:fld id="{ADA2D79C-CD48-4D19-A731-CDEDB40B86D9}" type="slidenum">
              <a:rPr lang="en-US" smtClean="0"/>
              <a:pPr/>
              <a:t>17</a:t>
            </a:fld>
            <a:endParaRPr lang="en-US" dirty="0"/>
          </a:p>
        </p:txBody>
      </p:sp>
    </p:spTree>
    <p:extLst>
      <p:ext uri="{BB962C8B-B14F-4D97-AF65-F5344CB8AC3E}">
        <p14:creationId xmlns:p14="http://schemas.microsoft.com/office/powerpoint/2010/main" val="257903052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How has Implementation of the ACA Affected Children in Florida?</a:t>
            </a:r>
            <a:endParaRPr lang="en-US" dirty="0"/>
          </a:p>
        </p:txBody>
      </p:sp>
      <p:pic>
        <p:nvPicPr>
          <p:cNvPr id="6" name="Content Placeholder 5" descr="ObamaSignsHealthReformAct.jpg"/>
          <p:cNvPicPr>
            <a:picLocks noGrp="1" noChangeAspect="1"/>
          </p:cNvPicPr>
          <p:nvPr>
            <p:ph idx="1"/>
          </p:nvPr>
        </p:nvPicPr>
        <p:blipFill>
          <a:blip r:embed="rId2">
            <a:extLst>
              <a:ext uri="{28A0092B-C50C-407E-A947-70E740481C1C}">
                <a14:useLocalDpi xmlns:a14="http://schemas.microsoft.com/office/drawing/2010/main" val="0"/>
              </a:ext>
            </a:extLst>
          </a:blip>
          <a:srcRect t="3294" b="3294"/>
          <a:stretch>
            <a:fillRect/>
          </a:stretch>
        </p:blipFill>
        <p:spPr/>
      </p:pic>
      <p:sp>
        <p:nvSpPr>
          <p:cNvPr id="5" name="Slide Number Placeholder 4"/>
          <p:cNvSpPr>
            <a:spLocks noGrp="1"/>
          </p:cNvSpPr>
          <p:nvPr>
            <p:ph type="sldNum" sz="quarter" idx="12"/>
          </p:nvPr>
        </p:nvSpPr>
        <p:spPr/>
        <p:txBody>
          <a:bodyPr/>
          <a:lstStyle/>
          <a:p>
            <a:fld id="{ADA2D79C-CD48-4D19-A731-CDEDB40B86D9}" type="slidenum">
              <a:rPr lang="en-US" smtClean="0"/>
              <a:pPr/>
              <a:t>18</a:t>
            </a:fld>
            <a:endParaRPr lang="en-US" dirty="0"/>
          </a:p>
        </p:txBody>
      </p:sp>
    </p:spTree>
    <p:extLst>
      <p:ext uri="{BB962C8B-B14F-4D97-AF65-F5344CB8AC3E}">
        <p14:creationId xmlns:p14="http://schemas.microsoft.com/office/powerpoint/2010/main" val="1500482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990600"/>
          </a:xfrm>
        </p:spPr>
        <p:txBody>
          <a:bodyPr>
            <a:noAutofit/>
          </a:bodyPr>
          <a:lstStyle/>
          <a:p>
            <a:pPr algn="ctr"/>
            <a:r>
              <a:rPr lang="en-US" sz="3200" dirty="0" smtClean="0"/>
              <a:t>How are We </a:t>
            </a:r>
            <a:r>
              <a:rPr lang="en-US" sz="3200" dirty="0"/>
              <a:t>D</a:t>
            </a:r>
            <a:r>
              <a:rPr lang="en-US" sz="3200" dirty="0" smtClean="0"/>
              <a:t>oing on Insuring </a:t>
            </a:r>
            <a:r>
              <a:rPr lang="en-US" sz="3200" dirty="0"/>
              <a:t>C</a:t>
            </a:r>
            <a:r>
              <a:rPr lang="en-US" sz="3200" dirty="0" smtClean="0"/>
              <a:t>hildren and Adults?</a:t>
            </a:r>
            <a:endParaRPr lang="en-US" sz="3200" dirty="0"/>
          </a:p>
        </p:txBody>
      </p:sp>
      <p:graphicFrame>
        <p:nvGraphicFramePr>
          <p:cNvPr id="7" name="Chart 6"/>
          <p:cNvGraphicFramePr/>
          <p:nvPr>
            <p:extLst>
              <p:ext uri="{D42A27DB-BD31-4B8C-83A1-F6EECF244321}">
                <p14:modId xmlns:p14="http://schemas.microsoft.com/office/powerpoint/2010/main" val="1993793429"/>
              </p:ext>
            </p:extLst>
          </p:nvPr>
        </p:nvGraphicFramePr>
        <p:xfrm>
          <a:off x="701237" y="1524000"/>
          <a:ext cx="7741526" cy="4484077"/>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ADA2D79C-CD48-4D19-A731-CDEDB40B86D9}" type="slidenum">
              <a:rPr lang="en-US" smtClean="0"/>
              <a:pPr/>
              <a:t>19</a:t>
            </a:fld>
            <a:endParaRPr lang="en-US" dirty="0"/>
          </a:p>
        </p:txBody>
      </p:sp>
      <p:sp>
        <p:nvSpPr>
          <p:cNvPr id="4" name="Rectangle 3"/>
          <p:cNvSpPr/>
          <p:nvPr/>
        </p:nvSpPr>
        <p:spPr>
          <a:xfrm>
            <a:off x="2667000" y="6172200"/>
            <a:ext cx="5486400" cy="553998"/>
          </a:xfrm>
          <a:prstGeom prst="rect">
            <a:avLst/>
          </a:prstGeom>
        </p:spPr>
        <p:txBody>
          <a:bodyPr wrap="square">
            <a:spAutoFit/>
          </a:bodyPr>
          <a:lstStyle/>
          <a:p>
            <a:pPr lvl="0" defTabSz="1463040"/>
            <a:r>
              <a:rPr lang="en-US" sz="1000" dirty="0">
                <a:solidFill>
                  <a:prstClr val="black"/>
                </a:solidFill>
                <a:latin typeface="Helvetica Neue Light"/>
                <a:cs typeface="Helvetica Neue Light"/>
              </a:rPr>
              <a:t>*Data source: Health Reform Monitoring Survey quarter I 2013 through quarter 2 2014, Urban Institute and Georgetown Center for Children and Families.</a:t>
            </a:r>
          </a:p>
          <a:p>
            <a:pPr lvl="0" defTabSz="1463040"/>
            <a:r>
              <a:rPr lang="en-US" sz="1000" dirty="0">
                <a:solidFill>
                  <a:prstClr val="black"/>
                </a:solidFill>
                <a:latin typeface="Helvetica Neue Light"/>
                <a:cs typeface="Helvetica Neue Light"/>
              </a:rPr>
              <a:t>Source: American Community Survey (ACS) through 2013.</a:t>
            </a:r>
            <a:endParaRPr lang="en-US" sz="1000" dirty="0">
              <a:solidFill>
                <a:prstClr val="black"/>
              </a:solidFill>
              <a:latin typeface="Helvetica Neue Light"/>
              <a:cs typeface="Helvetica Neue Light"/>
            </a:endParaRPr>
          </a:p>
        </p:txBody>
      </p:sp>
    </p:spTree>
    <p:extLst>
      <p:ext uri="{BB962C8B-B14F-4D97-AF65-F5344CB8AC3E}">
        <p14:creationId xmlns:p14="http://schemas.microsoft.com/office/powerpoint/2010/main" val="153104050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8229600" cy="1798638"/>
          </a:xfrm>
        </p:spPr>
        <p:txBody>
          <a:bodyPr>
            <a:normAutofit/>
          </a:bodyPr>
          <a:lstStyle/>
          <a:p>
            <a:r>
              <a:rPr lang="en-US" dirty="0" smtClean="0">
                <a:solidFill>
                  <a:schemeClr val="tx2">
                    <a:lumMod val="75000"/>
                  </a:schemeClr>
                </a:solidFill>
              </a:rPr>
              <a:t>How is Florida doing in Covering Kids?</a:t>
            </a:r>
            <a:endParaRPr lang="en-US" dirty="0">
              <a:solidFill>
                <a:schemeClr val="tx2">
                  <a:lumMod val="75000"/>
                </a:schemeClr>
              </a:solidFill>
            </a:endParaRPr>
          </a:p>
        </p:txBody>
      </p:sp>
      <p:pic>
        <p:nvPicPr>
          <p:cNvPr id="3" name="Picture 2" descr="713242-a-little-pretty-girl-giving-a-shrug-don-t-know.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164" y="2667000"/>
            <a:ext cx="4609672" cy="3076956"/>
          </a:xfrm>
          <a:prstGeom prst="rect">
            <a:avLst/>
          </a:prstGeom>
        </p:spPr>
      </p:pic>
      <p:sp>
        <p:nvSpPr>
          <p:cNvPr id="6" name="Slide Number Placeholder 5"/>
          <p:cNvSpPr>
            <a:spLocks noGrp="1"/>
          </p:cNvSpPr>
          <p:nvPr>
            <p:ph type="sldNum" sz="quarter" idx="12"/>
          </p:nvPr>
        </p:nvSpPr>
        <p:spPr/>
        <p:txBody>
          <a:bodyPr/>
          <a:lstStyle/>
          <a:p>
            <a:fld id="{ADA2D79C-CD48-4D19-A731-CDEDB40B86D9}" type="slidenum">
              <a:rPr lang="en-US" smtClean="0"/>
              <a:pPr/>
              <a:t>2</a:t>
            </a:fld>
            <a:endParaRPr lang="en-US" dirty="0"/>
          </a:p>
        </p:txBody>
      </p:sp>
    </p:spTree>
    <p:extLst>
      <p:ext uri="{BB962C8B-B14F-4D97-AF65-F5344CB8AC3E}">
        <p14:creationId xmlns:p14="http://schemas.microsoft.com/office/powerpoint/2010/main" val="23020508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DA2D79C-CD48-4D19-A731-CDEDB40B86D9}" type="slidenum">
              <a:rPr lang="en-US" smtClean="0"/>
              <a:pPr/>
              <a:t>20</a:t>
            </a:fld>
            <a:endParaRPr lang="en-US" dirty="0"/>
          </a:p>
        </p:txBody>
      </p:sp>
      <p:sp>
        <p:nvSpPr>
          <p:cNvPr id="9" name="Footer Placeholder 3"/>
          <p:cNvSpPr txBox="1">
            <a:spLocks/>
          </p:cNvSpPr>
          <p:nvPr/>
        </p:nvSpPr>
        <p:spPr>
          <a:xfrm>
            <a:off x="2514600" y="6305278"/>
            <a:ext cx="5410200" cy="552722"/>
          </a:xfrm>
          <a:prstGeom prst="rect">
            <a:avLst/>
          </a:prstGeom>
        </p:spPr>
        <p:txBody>
          <a:bodyPr/>
          <a:lstStyle>
            <a:defPPr>
              <a:defRPr lang="en-US"/>
            </a:defPPr>
            <a:lvl1pPr marL="0" algn="l" defTabSz="914400" rtl="0" eaLnBrk="1" latinLnBrk="0" hangingPunct="1">
              <a:defRPr sz="1800" kern="1200">
                <a:solidFill>
                  <a:schemeClr val="tx1"/>
                </a:solidFill>
                <a:latin typeface="Helvetica Neue Light"/>
                <a:ea typeface="+mn-ea"/>
                <a:cs typeface="Helvetica Neue Ligh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smtClean="0">
                <a:solidFill>
                  <a:srgbClr val="000000"/>
                </a:solidFill>
                <a:latin typeface="Helvetica Light"/>
                <a:cs typeface="Helvetica Light"/>
              </a:rPr>
              <a:t>SOURCE: Based on the results of a national survey conducted by the Kaiser Commission on Medicaid and the Uninsured and the Georgetown University Center for Children and Families, Updated by </a:t>
            </a:r>
            <a:r>
              <a:rPr lang="en-US" sz="1000" dirty="0" smtClean="0">
                <a:solidFill>
                  <a:srgbClr val="000000"/>
                </a:solidFill>
                <a:latin typeface="Helvetica Light"/>
                <a:cs typeface="Helvetica Light"/>
              </a:rPr>
              <a:t>KCMU.</a:t>
            </a:r>
            <a:endParaRPr lang="en-US" sz="1000" dirty="0" smtClean="0">
              <a:solidFill>
                <a:srgbClr val="000000"/>
              </a:solidFill>
              <a:latin typeface="Helvetica Light"/>
              <a:cs typeface="Helvetica Light"/>
            </a:endParaRPr>
          </a:p>
          <a:p>
            <a:endParaRPr lang="en-US" dirty="0"/>
          </a:p>
        </p:txBody>
      </p:sp>
      <p:pic>
        <p:nvPicPr>
          <p:cNvPr id="2" name="Picture 1" descr="ChildrenEligibility_2014_Graph_CCFColors_SKo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914400"/>
            <a:ext cx="7200900" cy="4997885"/>
          </a:xfrm>
          <a:prstGeom prst="rect">
            <a:avLst/>
          </a:prstGeom>
        </p:spPr>
      </p:pic>
      <p:sp>
        <p:nvSpPr>
          <p:cNvPr id="3" name="TextBox 2"/>
          <p:cNvSpPr txBox="1"/>
          <p:nvPr/>
        </p:nvSpPr>
        <p:spPr>
          <a:xfrm>
            <a:off x="1485900" y="457200"/>
            <a:ext cx="6172200" cy="400110"/>
          </a:xfrm>
          <a:prstGeom prst="rect">
            <a:avLst/>
          </a:prstGeom>
          <a:noFill/>
        </p:spPr>
        <p:txBody>
          <a:bodyPr wrap="square" rtlCol="0">
            <a:spAutoFit/>
          </a:bodyPr>
          <a:lstStyle/>
          <a:p>
            <a:r>
              <a:rPr lang="en-US" sz="2000" dirty="0" smtClean="0">
                <a:solidFill>
                  <a:srgbClr val="17375E"/>
                </a:solidFill>
                <a:latin typeface="Helvetica Neue"/>
                <a:cs typeface="Helvetica Neue"/>
              </a:rPr>
              <a:t>Children’s Coverage in the United States, 2014</a:t>
            </a:r>
            <a:endParaRPr lang="en-US" sz="2000" dirty="0">
              <a:solidFill>
                <a:srgbClr val="17375E"/>
              </a:solidFill>
              <a:latin typeface="Helvetica Neue"/>
              <a:cs typeface="Helvetica Neue"/>
            </a:endParaRPr>
          </a:p>
        </p:txBody>
      </p:sp>
    </p:spTree>
    <p:extLst>
      <p:ext uri="{BB962C8B-B14F-4D97-AF65-F5344CB8AC3E}">
        <p14:creationId xmlns:p14="http://schemas.microsoft.com/office/powerpoint/2010/main" val="339311441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9763"/>
            <a:ext cx="8229600" cy="960438"/>
          </a:xfrm>
        </p:spPr>
        <p:txBody>
          <a:bodyPr>
            <a:normAutofit/>
          </a:bodyPr>
          <a:lstStyle/>
          <a:p>
            <a:r>
              <a:rPr lang="en-US" sz="3600" dirty="0">
                <a:solidFill>
                  <a:srgbClr val="254061"/>
                </a:solidFill>
                <a:ea typeface="ＭＳ Ｐゴシック" charset="-128"/>
                <a:cs typeface="ＭＳ Ｐゴシック" charset="-128"/>
              </a:rPr>
              <a:t>Moving </a:t>
            </a:r>
            <a:r>
              <a:rPr lang="en-US" sz="3600" dirty="0" smtClean="0">
                <a:solidFill>
                  <a:srgbClr val="254061"/>
                </a:solidFill>
                <a:ea typeface="ＭＳ Ｐゴシック" charset="-128"/>
                <a:cs typeface="ＭＳ Ｐゴシック" charset="-128"/>
              </a:rPr>
              <a:t>“</a:t>
            </a:r>
            <a:r>
              <a:rPr lang="en-US" sz="3600" dirty="0">
                <a:solidFill>
                  <a:srgbClr val="254061"/>
                </a:solidFill>
                <a:ea typeface="ＭＳ Ｐゴシック" charset="-128"/>
                <a:cs typeface="ＭＳ Ｐゴシック" charset="-128"/>
              </a:rPr>
              <a:t>S</a:t>
            </a:r>
            <a:r>
              <a:rPr lang="en-US" sz="3600" dirty="0" smtClean="0">
                <a:solidFill>
                  <a:srgbClr val="254061"/>
                </a:solidFill>
                <a:ea typeface="ＭＳ Ｐゴシック" charset="-128"/>
                <a:cs typeface="ＭＳ Ｐゴシック" charset="-128"/>
              </a:rPr>
              <a:t>tairstep</a:t>
            </a:r>
            <a:r>
              <a:rPr lang="en-US" sz="3600" dirty="0">
                <a:solidFill>
                  <a:srgbClr val="254061"/>
                </a:solidFill>
                <a:ea typeface="ＭＳ Ｐゴシック" charset="-128"/>
                <a:cs typeface="ＭＳ Ｐゴシック" charset="-128"/>
              </a:rPr>
              <a:t>” Kids to Medicaid</a:t>
            </a:r>
          </a:p>
        </p:txBody>
      </p:sp>
      <p:sp>
        <p:nvSpPr>
          <p:cNvPr id="3" name="Content Placeholder 2"/>
          <p:cNvSpPr>
            <a:spLocks noGrp="1"/>
          </p:cNvSpPr>
          <p:nvPr>
            <p:ph idx="1"/>
          </p:nvPr>
        </p:nvSpPr>
        <p:spPr>
          <a:xfrm>
            <a:off x="457200" y="1600201"/>
            <a:ext cx="4572000" cy="3962399"/>
          </a:xfrm>
        </p:spPr>
        <p:txBody>
          <a:bodyPr>
            <a:normAutofit fontScale="77500" lnSpcReduction="20000"/>
          </a:bodyPr>
          <a:lstStyle/>
          <a:p>
            <a:r>
              <a:rPr lang="en-US" sz="3500" dirty="0" smtClean="0">
                <a:solidFill>
                  <a:schemeClr val="accent1">
                    <a:lumMod val="50000"/>
                  </a:schemeClr>
                </a:solidFill>
              </a:rPr>
              <a:t>Intended to align family eligibility</a:t>
            </a:r>
            <a:endParaRPr lang="en-US" sz="3500" dirty="0">
              <a:solidFill>
                <a:schemeClr val="accent1">
                  <a:lumMod val="50000"/>
                </a:schemeClr>
              </a:solidFill>
            </a:endParaRPr>
          </a:p>
          <a:p>
            <a:r>
              <a:rPr lang="en-US" sz="3500" dirty="0">
                <a:solidFill>
                  <a:schemeClr val="accent1">
                    <a:lumMod val="50000"/>
                  </a:schemeClr>
                </a:solidFill>
              </a:rPr>
              <a:t>28% of CHIP kids </a:t>
            </a:r>
            <a:r>
              <a:rPr lang="en-US" sz="3500" dirty="0" smtClean="0">
                <a:solidFill>
                  <a:schemeClr val="accent1">
                    <a:lumMod val="50000"/>
                  </a:schemeClr>
                </a:solidFill>
              </a:rPr>
              <a:t>nationally; </a:t>
            </a:r>
          </a:p>
          <a:p>
            <a:r>
              <a:rPr lang="en-US" sz="3500" dirty="0" smtClean="0">
                <a:solidFill>
                  <a:schemeClr val="accent1">
                    <a:lumMod val="50000"/>
                  </a:schemeClr>
                </a:solidFill>
              </a:rPr>
              <a:t>Florida Estimating Conference projects 51,059 kids will transfer</a:t>
            </a:r>
          </a:p>
          <a:p>
            <a:r>
              <a:rPr lang="en-US" sz="3500" dirty="0">
                <a:solidFill>
                  <a:schemeClr val="accent1">
                    <a:lumMod val="50000"/>
                  </a:schemeClr>
                </a:solidFill>
              </a:rPr>
              <a:t>States </a:t>
            </a:r>
            <a:r>
              <a:rPr lang="en-US" sz="3500" dirty="0" smtClean="0">
                <a:solidFill>
                  <a:schemeClr val="accent1">
                    <a:lumMod val="50000"/>
                  </a:schemeClr>
                </a:solidFill>
              </a:rPr>
              <a:t>continue </a:t>
            </a:r>
            <a:r>
              <a:rPr lang="en-US" sz="3500" dirty="0">
                <a:solidFill>
                  <a:schemeClr val="accent1">
                    <a:lumMod val="50000"/>
                  </a:schemeClr>
                </a:solidFill>
              </a:rPr>
              <a:t>to receive the CHIP enhanced FMAP </a:t>
            </a:r>
            <a:endParaRPr lang="en-US" sz="3500" dirty="0" smtClean="0">
              <a:solidFill>
                <a:schemeClr val="accent1">
                  <a:lumMod val="50000"/>
                </a:schemeClr>
              </a:solidFill>
            </a:endParaRPr>
          </a:p>
          <a:p>
            <a:r>
              <a:rPr lang="en-US" sz="3500" dirty="0" smtClean="0">
                <a:solidFill>
                  <a:schemeClr val="accent1">
                    <a:lumMod val="50000"/>
                  </a:schemeClr>
                </a:solidFill>
              </a:rPr>
              <a:t>21 States affected</a:t>
            </a:r>
            <a:endParaRPr lang="en-US" sz="3500" dirty="0">
              <a:solidFill>
                <a:schemeClr val="accent1">
                  <a:lumMod val="50000"/>
                </a:schemeClr>
              </a:solidFill>
            </a:endParaRPr>
          </a:p>
          <a:p>
            <a:pPr marL="0" indent="0">
              <a:buNone/>
            </a:pPr>
            <a:endParaRPr lang="en-US" b="1" dirty="0"/>
          </a:p>
        </p:txBody>
      </p:sp>
      <p:sp>
        <p:nvSpPr>
          <p:cNvPr id="5" name="Slide Number Placeholder 4"/>
          <p:cNvSpPr>
            <a:spLocks noGrp="1"/>
          </p:cNvSpPr>
          <p:nvPr>
            <p:ph type="sldNum" sz="quarter" idx="12"/>
          </p:nvPr>
        </p:nvSpPr>
        <p:spPr/>
        <p:txBody>
          <a:bodyPr/>
          <a:lstStyle/>
          <a:p>
            <a:fld id="{ADA2D79C-CD48-4D19-A731-CDEDB40B86D9}" type="slidenum">
              <a:rPr lang="en-US" smtClean="0"/>
              <a:pPr/>
              <a:t>21</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4450" y="1611924"/>
            <a:ext cx="2857500" cy="3810000"/>
          </a:xfrm>
          <a:prstGeom prst="rect">
            <a:avLst/>
          </a:prstGeom>
        </p:spPr>
      </p:pic>
    </p:spTree>
    <p:extLst>
      <p:ext uri="{BB962C8B-B14F-4D97-AF65-F5344CB8AC3E}">
        <p14:creationId xmlns:p14="http://schemas.microsoft.com/office/powerpoint/2010/main" val="303774677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0000"/>
                </a:solidFill>
              </a:rPr>
              <a:t>States that Charged Premiums at 101% FPL, 2013</a:t>
            </a:r>
            <a:endParaRPr lang="en-US" dirty="0">
              <a:solidFill>
                <a:srgbClr val="000000"/>
              </a:solidFill>
            </a:endParaRPr>
          </a:p>
        </p:txBody>
      </p:sp>
      <p:sp>
        <p:nvSpPr>
          <p:cNvPr id="3" name="Content Placeholder 2"/>
          <p:cNvSpPr>
            <a:spLocks noGrp="1"/>
          </p:cNvSpPr>
          <p:nvPr>
            <p:ph sz="half" idx="1"/>
          </p:nvPr>
        </p:nvSpPr>
        <p:spPr>
          <a:xfrm>
            <a:off x="228600" y="2286000"/>
            <a:ext cx="4267200" cy="3047999"/>
          </a:xfrm>
        </p:spPr>
        <p:txBody>
          <a:bodyPr>
            <a:normAutofit/>
          </a:bodyPr>
          <a:lstStyle/>
          <a:p>
            <a:r>
              <a:rPr lang="en-US" dirty="0" smtClean="0"/>
              <a:t>Arizona $10/Month</a:t>
            </a:r>
          </a:p>
          <a:p>
            <a:r>
              <a:rPr lang="en-US" dirty="0" smtClean="0"/>
              <a:t>Delaware $10/Month</a:t>
            </a:r>
          </a:p>
          <a:p>
            <a:r>
              <a:rPr lang="en-US" b="1" dirty="0" smtClean="0"/>
              <a:t>Florida $15/Month</a:t>
            </a:r>
          </a:p>
        </p:txBody>
      </p:sp>
      <p:sp>
        <p:nvSpPr>
          <p:cNvPr id="6" name="Content Placeholder 5"/>
          <p:cNvSpPr>
            <a:spLocks noGrp="1"/>
          </p:cNvSpPr>
          <p:nvPr>
            <p:ph sz="half" idx="2"/>
          </p:nvPr>
        </p:nvSpPr>
        <p:spPr>
          <a:xfrm>
            <a:off x="4648200" y="2286000"/>
            <a:ext cx="4343400" cy="3124199"/>
          </a:xfrm>
        </p:spPr>
        <p:txBody>
          <a:bodyPr>
            <a:normAutofit/>
          </a:bodyPr>
          <a:lstStyle/>
          <a:p>
            <a:r>
              <a:rPr lang="en-US" dirty="0"/>
              <a:t>Georgia $10/Month</a:t>
            </a:r>
          </a:p>
          <a:p>
            <a:r>
              <a:rPr lang="en-US" dirty="0"/>
              <a:t>Nevada </a:t>
            </a:r>
            <a:r>
              <a:rPr lang="en-US" dirty="0" smtClean="0"/>
              <a:t>$</a:t>
            </a:r>
            <a:r>
              <a:rPr lang="en-US" dirty="0"/>
              <a:t>25 </a:t>
            </a:r>
            <a:r>
              <a:rPr lang="en-US" dirty="0" smtClean="0"/>
              <a:t>Quarterly</a:t>
            </a:r>
            <a:endParaRPr lang="en-US" dirty="0"/>
          </a:p>
          <a:p>
            <a:r>
              <a:rPr lang="en-US" dirty="0"/>
              <a:t>Utah </a:t>
            </a:r>
            <a:r>
              <a:rPr lang="en-US" dirty="0" smtClean="0"/>
              <a:t>$</a:t>
            </a:r>
            <a:r>
              <a:rPr lang="en-US" dirty="0"/>
              <a:t>30 </a:t>
            </a:r>
            <a:r>
              <a:rPr lang="en-US" dirty="0" smtClean="0"/>
              <a:t>Quarterly</a:t>
            </a:r>
            <a:endParaRPr lang="en-US" dirty="0"/>
          </a:p>
          <a:p>
            <a:r>
              <a:rPr lang="en-US" dirty="0"/>
              <a:t>Alabama </a:t>
            </a:r>
            <a:r>
              <a:rPr lang="en-US" dirty="0" smtClean="0"/>
              <a:t>$</a:t>
            </a:r>
            <a:r>
              <a:rPr lang="en-US" dirty="0"/>
              <a:t>52 </a:t>
            </a:r>
            <a:r>
              <a:rPr lang="en-US" dirty="0" smtClean="0"/>
              <a:t>Annually</a:t>
            </a:r>
            <a:endParaRPr lang="en-US" dirty="0"/>
          </a:p>
          <a:p>
            <a:pPr marL="0" indent="0">
              <a:buNone/>
            </a:pPr>
            <a:endParaRPr lang="en-US" dirty="0"/>
          </a:p>
        </p:txBody>
      </p:sp>
      <p:sp>
        <p:nvSpPr>
          <p:cNvPr id="7" name="TextBox 6"/>
          <p:cNvSpPr txBox="1"/>
          <p:nvPr/>
        </p:nvSpPr>
        <p:spPr>
          <a:xfrm>
            <a:off x="2362200" y="6248400"/>
            <a:ext cx="6096541" cy="276999"/>
          </a:xfrm>
          <a:prstGeom prst="rect">
            <a:avLst/>
          </a:prstGeom>
          <a:noFill/>
        </p:spPr>
        <p:txBody>
          <a:bodyPr wrap="none" rtlCol="0">
            <a:spAutoFit/>
          </a:bodyPr>
          <a:lstStyle/>
          <a:p>
            <a:r>
              <a:rPr lang="en-US" sz="1200" dirty="0" smtClean="0">
                <a:latin typeface="Helvetica Light"/>
                <a:cs typeface="Helvetica Light"/>
              </a:rPr>
              <a:t>Source: Kaiser/Georgetown Annual Survey of State Eligibility and Enrollment Practices</a:t>
            </a:r>
            <a:endParaRPr lang="en-US" sz="1200" dirty="0">
              <a:latin typeface="Helvetica Light"/>
              <a:cs typeface="Helvetica Light"/>
            </a:endParaRPr>
          </a:p>
        </p:txBody>
      </p:sp>
      <p:sp>
        <p:nvSpPr>
          <p:cNvPr id="8" name="Slide Number Placeholder 7"/>
          <p:cNvSpPr>
            <a:spLocks noGrp="1"/>
          </p:cNvSpPr>
          <p:nvPr>
            <p:ph type="sldNum" sz="quarter" idx="12"/>
          </p:nvPr>
        </p:nvSpPr>
        <p:spPr/>
        <p:txBody>
          <a:bodyPr/>
          <a:lstStyle/>
          <a:p>
            <a:fld id="{ADA2D79C-CD48-4D19-A731-CDEDB40B86D9}" type="slidenum">
              <a:rPr lang="en-US" smtClean="0"/>
              <a:pPr/>
              <a:t>22</a:t>
            </a:fld>
            <a:endParaRPr lang="en-US" dirty="0"/>
          </a:p>
        </p:txBody>
      </p:sp>
    </p:spTree>
    <p:extLst>
      <p:ext uri="{BB962C8B-B14F-4D97-AF65-F5344CB8AC3E}">
        <p14:creationId xmlns:p14="http://schemas.microsoft.com/office/powerpoint/2010/main" val="149533679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0" y="6073170"/>
            <a:ext cx="5943600" cy="784830"/>
          </a:xfrm>
          <a:prstGeom prst="rect">
            <a:avLst/>
          </a:prstGeom>
        </p:spPr>
        <p:txBody>
          <a:bodyPr wrap="square">
            <a:spAutoFit/>
          </a:bodyPr>
          <a:lstStyle/>
          <a:p>
            <a:pPr lvl="0" defTabSz="1463040"/>
            <a:r>
              <a:rPr lang="en-US" sz="900" dirty="0">
                <a:solidFill>
                  <a:srgbClr val="000000"/>
                </a:solidFill>
                <a:latin typeface="Helvetica Neue Light"/>
                <a:cs typeface="Helvetica Neue Light"/>
              </a:rPr>
              <a:t>*Median income threshold—based on the results of a national survey conducted by Kaiser Commission on Medicaid and the Uninsured and Georgetown University Center for Children and Families </a:t>
            </a:r>
            <a:endParaRPr lang="en-US" sz="900" dirty="0" smtClean="0">
              <a:solidFill>
                <a:srgbClr val="000000"/>
              </a:solidFill>
              <a:latin typeface="Helvetica Neue Light"/>
              <a:cs typeface="Helvetica Neue Light"/>
            </a:endParaRPr>
          </a:p>
          <a:p>
            <a:pPr lvl="0" defTabSz="1463040"/>
            <a:r>
              <a:rPr lang="en-US" sz="900" dirty="0" smtClean="0">
                <a:solidFill>
                  <a:srgbClr val="000000"/>
                </a:solidFill>
                <a:latin typeface="Helvetica Neue Light"/>
                <a:cs typeface="Helvetica Neue Light"/>
              </a:rPr>
              <a:t>Medicaid income eligibility for infants ages 0 &lt;1 is up to  211% FPL</a:t>
            </a:r>
            <a:endParaRPr lang="en-US" sz="900" dirty="0">
              <a:solidFill>
                <a:srgbClr val="000000"/>
              </a:solidFill>
              <a:latin typeface="Helvetica Neue Light"/>
              <a:cs typeface="Helvetica Neue Light"/>
            </a:endParaRPr>
          </a:p>
          <a:p>
            <a:pPr lvl="0" defTabSz="1463040"/>
            <a:r>
              <a:rPr lang="en-US" sz="900" dirty="0">
                <a:solidFill>
                  <a:srgbClr val="000000"/>
                </a:solidFill>
                <a:latin typeface="Helvetica Neue Light"/>
                <a:cs typeface="Helvetica Neue Light"/>
              </a:rPr>
              <a:t>Sources: Health Insurance Marketplace: Summary Enrollment Report for the Initial Annual Open Enrollment Period, ASPE, May 2014. </a:t>
            </a:r>
            <a:endParaRPr lang="en-US" sz="900" dirty="0">
              <a:solidFill>
                <a:srgbClr val="1F497D"/>
              </a:solidFill>
              <a:latin typeface="Helvetica Neue Light"/>
              <a:cs typeface="Helvetica Neue Light"/>
            </a:endParaRPr>
          </a:p>
        </p:txBody>
      </p:sp>
      <p:pic>
        <p:nvPicPr>
          <p:cNvPr id="7" name="Picture 6" descr="Florida ChildrenEligibility CHIP medicaid and Exchange wit numbers and FP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295400"/>
            <a:ext cx="7460272" cy="4456502"/>
          </a:xfrm>
          <a:prstGeom prst="rect">
            <a:avLst/>
          </a:prstGeom>
        </p:spPr>
      </p:pic>
      <p:sp>
        <p:nvSpPr>
          <p:cNvPr id="8" name="TextBox 7"/>
          <p:cNvSpPr txBox="1"/>
          <p:nvPr/>
        </p:nvSpPr>
        <p:spPr>
          <a:xfrm>
            <a:off x="1752600" y="609600"/>
            <a:ext cx="6324600" cy="461665"/>
          </a:xfrm>
          <a:prstGeom prst="rect">
            <a:avLst/>
          </a:prstGeom>
          <a:noFill/>
        </p:spPr>
        <p:txBody>
          <a:bodyPr wrap="square" rtlCol="0">
            <a:spAutoFit/>
          </a:bodyPr>
          <a:lstStyle/>
          <a:p>
            <a:r>
              <a:rPr lang="en-US" sz="2400" dirty="0" smtClean="0">
                <a:latin typeface="Helvetica Neue Light"/>
                <a:cs typeface="Helvetica Neue Light"/>
              </a:rPr>
              <a:t>Sources of Coverage for Florida’s Children </a:t>
            </a:r>
            <a:endParaRPr lang="en-US" sz="2400" dirty="0">
              <a:latin typeface="Helvetica Neue Light"/>
              <a:cs typeface="Helvetica Neue Light"/>
            </a:endParaRPr>
          </a:p>
        </p:txBody>
      </p:sp>
      <p:sp>
        <p:nvSpPr>
          <p:cNvPr id="2" name="Slide Number Placeholder 1"/>
          <p:cNvSpPr>
            <a:spLocks noGrp="1"/>
          </p:cNvSpPr>
          <p:nvPr>
            <p:ph type="sldNum" sz="quarter" idx="12"/>
          </p:nvPr>
        </p:nvSpPr>
        <p:spPr/>
        <p:txBody>
          <a:bodyPr/>
          <a:lstStyle/>
          <a:p>
            <a:fld id="{ADA2D79C-CD48-4D19-A731-CDEDB40B86D9}" type="slidenum">
              <a:rPr lang="en-US" smtClean="0"/>
              <a:pPr/>
              <a:t>23</a:t>
            </a:fld>
            <a:endParaRPr lang="en-US" dirty="0"/>
          </a:p>
        </p:txBody>
      </p:sp>
    </p:spTree>
    <p:extLst>
      <p:ext uri="{BB962C8B-B14F-4D97-AF65-F5344CB8AC3E}">
        <p14:creationId xmlns:p14="http://schemas.microsoft.com/office/powerpoint/2010/main" val="102465913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smtClean="0"/>
              <a:t>Growth in Child Enrollment in Medicaid/CHIP, </a:t>
            </a:r>
            <a:br>
              <a:rPr lang="en-US" sz="3100" dirty="0" smtClean="0"/>
            </a:br>
            <a:r>
              <a:rPr lang="en-US" sz="3100" dirty="0" smtClean="0"/>
              <a:t>March – August 2014 </a:t>
            </a:r>
            <a:endParaRPr lang="en-US" sz="3100" dirty="0"/>
          </a:p>
        </p:txBody>
      </p:sp>
      <p:sp>
        <p:nvSpPr>
          <p:cNvPr id="5" name="TextBox 4"/>
          <p:cNvSpPr txBox="1"/>
          <p:nvPr/>
        </p:nvSpPr>
        <p:spPr>
          <a:xfrm>
            <a:off x="2514600" y="6172200"/>
            <a:ext cx="5029200" cy="457200"/>
          </a:xfrm>
          <a:prstGeom prst="rect">
            <a:avLst/>
          </a:prstGeom>
          <a:noFill/>
        </p:spPr>
        <p:txBody>
          <a:bodyPr wrap="square" rtlCol="0">
            <a:spAutoFit/>
          </a:bodyPr>
          <a:lstStyle/>
          <a:p>
            <a:r>
              <a:rPr lang="en-US" sz="1200" dirty="0" smtClean="0">
                <a:latin typeface="Helvetica Light"/>
                <a:cs typeface="Helvetica Light"/>
              </a:rPr>
              <a:t>Source: Recent Trends in Medicaid and CHIP Enrollment: Kaiser Commission on Medicaid, </a:t>
            </a:r>
            <a:r>
              <a:rPr lang="en-US" sz="1200" dirty="0" smtClean="0">
                <a:latin typeface="Helvetica Light"/>
                <a:cs typeface="Helvetica Light"/>
              </a:rPr>
              <a:t>October, 2014.</a:t>
            </a:r>
            <a:endParaRPr lang="en-US" sz="1200" dirty="0">
              <a:latin typeface="Helvetica Light"/>
              <a:cs typeface="Helvetica Light"/>
            </a:endParaRPr>
          </a:p>
        </p:txBody>
      </p:sp>
      <p:sp>
        <p:nvSpPr>
          <p:cNvPr id="6" name="Slide Number Placeholder 5"/>
          <p:cNvSpPr>
            <a:spLocks noGrp="1"/>
          </p:cNvSpPr>
          <p:nvPr>
            <p:ph type="sldNum" sz="quarter" idx="12"/>
          </p:nvPr>
        </p:nvSpPr>
        <p:spPr/>
        <p:txBody>
          <a:bodyPr/>
          <a:lstStyle/>
          <a:p>
            <a:fld id="{ADA2D79C-CD48-4D19-A731-CDEDB40B86D9}" type="slidenum">
              <a:rPr lang="en-US" smtClean="0"/>
              <a:pPr/>
              <a:t>24</a:t>
            </a:fld>
            <a:endParaRPr lang="en-US" dirty="0"/>
          </a:p>
        </p:txBody>
      </p:sp>
      <p:graphicFrame>
        <p:nvGraphicFramePr>
          <p:cNvPr id="7" name="Chart 6"/>
          <p:cNvGraphicFramePr/>
          <p:nvPr>
            <p:extLst>
              <p:ext uri="{D42A27DB-BD31-4B8C-83A1-F6EECF244321}">
                <p14:modId xmlns:p14="http://schemas.microsoft.com/office/powerpoint/2010/main" val="1439186792"/>
              </p:ext>
            </p:extLst>
          </p:nvPr>
        </p:nvGraphicFramePr>
        <p:xfrm>
          <a:off x="1079500" y="1454150"/>
          <a:ext cx="7378700" cy="41084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164130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944562"/>
            <a:ext cx="8229600" cy="960438"/>
          </a:xfrm>
        </p:spPr>
        <p:txBody>
          <a:bodyPr>
            <a:noAutofit/>
          </a:bodyPr>
          <a:lstStyle/>
          <a:p>
            <a:r>
              <a:rPr lang="en-US" sz="3600" dirty="0" smtClean="0"/>
              <a:t>What Issues Looking Forward Will Affect the Number of Uninsured Children?</a:t>
            </a:r>
            <a:endParaRPr lang="en-US" sz="3600" dirty="0"/>
          </a:p>
        </p:txBody>
      </p:sp>
      <p:pic>
        <p:nvPicPr>
          <p:cNvPr id="9" name="Picture 6" descr="200510391-001.jpg"/>
          <p:cNvPicPr>
            <a:picLocks noChangeAspect="1"/>
          </p:cNvPicPr>
          <p:nvPr/>
        </p:nvPicPr>
        <p:blipFill>
          <a:blip r:embed="rId3" cstate="print">
            <a:extLst>
              <a:ext uri="{28A0092B-C50C-407E-A947-70E740481C1C}">
                <a14:useLocalDpi xmlns:a14="http://schemas.microsoft.com/office/drawing/2010/main" val="0"/>
              </a:ext>
            </a:extLst>
          </a:blip>
          <a:srcRect t="26283"/>
          <a:stretch>
            <a:fillRect/>
          </a:stretch>
        </p:blipFill>
        <p:spPr bwMode="auto">
          <a:xfrm>
            <a:off x="2041525" y="2593975"/>
            <a:ext cx="4819650"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52400" y="5029200"/>
            <a:ext cx="8686800" cy="369332"/>
          </a:xfrm>
          <a:prstGeom prst="rect">
            <a:avLst/>
          </a:prstGeom>
          <a:noFill/>
        </p:spPr>
        <p:txBody>
          <a:bodyPr wrap="square" rtlCol="0">
            <a:spAutoFit/>
          </a:bodyPr>
          <a:lstStyle/>
          <a:p>
            <a:endParaRPr lang="en-US" dirty="0"/>
          </a:p>
        </p:txBody>
      </p:sp>
      <p:sp>
        <p:nvSpPr>
          <p:cNvPr id="3" name="Slide Number Placeholder 2"/>
          <p:cNvSpPr>
            <a:spLocks noGrp="1"/>
          </p:cNvSpPr>
          <p:nvPr>
            <p:ph type="sldNum" sz="quarter" idx="12"/>
          </p:nvPr>
        </p:nvSpPr>
        <p:spPr/>
        <p:txBody>
          <a:bodyPr/>
          <a:lstStyle/>
          <a:p>
            <a:fld id="{ADA2D79C-CD48-4D19-A731-CDEDB40B86D9}" type="slidenum">
              <a:rPr lang="en-US" smtClean="0"/>
              <a:pPr/>
              <a:t>25</a:t>
            </a:fld>
            <a:endParaRPr lang="en-US" dirty="0"/>
          </a:p>
        </p:txBody>
      </p:sp>
    </p:spTree>
    <p:extLst>
      <p:ext uri="{BB962C8B-B14F-4D97-AF65-F5344CB8AC3E}">
        <p14:creationId xmlns:p14="http://schemas.microsoft.com/office/powerpoint/2010/main" val="58822377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990600"/>
            <a:ext cx="8229600" cy="1036638"/>
          </a:xfrm>
        </p:spPr>
        <p:txBody>
          <a:bodyPr>
            <a:normAutofit fontScale="90000"/>
          </a:bodyPr>
          <a:lstStyle/>
          <a:p>
            <a:r>
              <a:rPr lang="en-US" dirty="0" smtClean="0"/>
              <a:t>Florida Policy choices</a:t>
            </a:r>
            <a:br>
              <a:rPr lang="en-US" dirty="0" smtClean="0"/>
            </a:br>
            <a:endParaRPr lang="en-US" dirty="0"/>
          </a:p>
        </p:txBody>
      </p:sp>
      <p:pic>
        <p:nvPicPr>
          <p:cNvPr id="2" name="Picture 1" descr="BU005219.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0800" y="2819400"/>
            <a:ext cx="3618097" cy="1015018"/>
          </a:xfrm>
          <a:prstGeom prst="rect">
            <a:avLst/>
          </a:prstGeom>
        </p:spPr>
      </p:pic>
      <p:sp>
        <p:nvSpPr>
          <p:cNvPr id="3" name="Slide Number Placeholder 2"/>
          <p:cNvSpPr>
            <a:spLocks noGrp="1"/>
          </p:cNvSpPr>
          <p:nvPr>
            <p:ph type="sldNum" sz="quarter" idx="12"/>
          </p:nvPr>
        </p:nvSpPr>
        <p:spPr/>
        <p:txBody>
          <a:bodyPr/>
          <a:lstStyle/>
          <a:p>
            <a:fld id="{ADA2D79C-CD48-4D19-A731-CDEDB40B86D9}" type="slidenum">
              <a:rPr lang="en-US" smtClean="0"/>
              <a:pPr/>
              <a:t>26</a:t>
            </a:fld>
            <a:endParaRPr lang="en-US" dirty="0"/>
          </a:p>
        </p:txBody>
      </p:sp>
    </p:spTree>
    <p:extLst>
      <p:ext uri="{BB962C8B-B14F-4D97-AF65-F5344CB8AC3E}">
        <p14:creationId xmlns:p14="http://schemas.microsoft.com/office/powerpoint/2010/main" val="9020749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Medicaid expansion to cover parents</a:t>
            </a:r>
            <a:endParaRPr lang="en-US" dirty="0"/>
          </a:p>
        </p:txBody>
      </p:sp>
      <p:sp>
        <p:nvSpPr>
          <p:cNvPr id="3" name="Content Placeholder 2"/>
          <p:cNvSpPr>
            <a:spLocks noGrp="1"/>
          </p:cNvSpPr>
          <p:nvPr>
            <p:ph idx="1"/>
          </p:nvPr>
        </p:nvSpPr>
        <p:spPr/>
        <p:txBody>
          <a:bodyPr/>
          <a:lstStyle/>
          <a:p>
            <a:r>
              <a:rPr lang="en-US" dirty="0" smtClean="0"/>
              <a:t>Florida has not accepted federal funding to cover parents and other low income adults</a:t>
            </a:r>
          </a:p>
          <a:p>
            <a:r>
              <a:rPr lang="en-US" dirty="0" smtClean="0"/>
              <a:t>Parent coverage helps children:</a:t>
            </a:r>
          </a:p>
          <a:p>
            <a:pPr lvl="1"/>
            <a:r>
              <a:rPr lang="en-US" dirty="0" smtClean="0"/>
              <a:t>Financial security of the family enhanced</a:t>
            </a:r>
          </a:p>
          <a:p>
            <a:pPr lvl="1"/>
            <a:r>
              <a:rPr lang="en-US" dirty="0" smtClean="0"/>
              <a:t>Parents are healthier; maternal depression declines</a:t>
            </a:r>
          </a:p>
          <a:p>
            <a:pPr lvl="1"/>
            <a:r>
              <a:rPr lang="en-US" dirty="0" smtClean="0"/>
              <a:t>Children’s coverage rates improve!</a:t>
            </a:r>
            <a:endParaRPr lang="en-US" dirty="0"/>
          </a:p>
        </p:txBody>
      </p:sp>
      <p:sp>
        <p:nvSpPr>
          <p:cNvPr id="6" name="Slide Number Placeholder 5"/>
          <p:cNvSpPr>
            <a:spLocks noGrp="1"/>
          </p:cNvSpPr>
          <p:nvPr>
            <p:ph type="sldNum" sz="quarter" idx="12"/>
          </p:nvPr>
        </p:nvSpPr>
        <p:spPr/>
        <p:txBody>
          <a:bodyPr/>
          <a:lstStyle/>
          <a:p>
            <a:fld id="{ADA2D79C-CD48-4D19-A731-CDEDB40B86D9}" type="slidenum">
              <a:rPr lang="en-US" smtClean="0"/>
              <a:pPr/>
              <a:t>27</a:t>
            </a:fld>
            <a:endParaRPr lang="en-US" dirty="0"/>
          </a:p>
        </p:txBody>
      </p:sp>
    </p:spTree>
    <p:extLst>
      <p:ext uri="{BB962C8B-B14F-4D97-AF65-F5344CB8AC3E}">
        <p14:creationId xmlns:p14="http://schemas.microsoft.com/office/powerpoint/2010/main" val="7156251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Cover lawfully residing children</a:t>
            </a:r>
            <a:endParaRPr lang="en-US" dirty="0"/>
          </a:p>
        </p:txBody>
      </p:sp>
      <p:sp>
        <p:nvSpPr>
          <p:cNvPr id="3" name="Content Placeholder 2"/>
          <p:cNvSpPr>
            <a:spLocks noGrp="1"/>
          </p:cNvSpPr>
          <p:nvPr>
            <p:ph idx="1"/>
          </p:nvPr>
        </p:nvSpPr>
        <p:spPr/>
        <p:txBody>
          <a:bodyPr/>
          <a:lstStyle/>
          <a:p>
            <a:r>
              <a:rPr lang="en-US" dirty="0" smtClean="0"/>
              <a:t>Florida has not extended KidCare coverage to lawfully residing immigrant children; although they can now get ACA tax credits</a:t>
            </a:r>
          </a:p>
          <a:p>
            <a:r>
              <a:rPr lang="en-US" dirty="0" smtClean="0"/>
              <a:t>Would extend eligibility to fewer than 20,000 kids but would extend welcome mat to mixed status families and help reduce the high rate of uninsured Hispanic children</a:t>
            </a:r>
            <a:endParaRPr lang="en-US" dirty="0"/>
          </a:p>
        </p:txBody>
      </p:sp>
      <p:sp>
        <p:nvSpPr>
          <p:cNvPr id="6" name="Slide Number Placeholder 5"/>
          <p:cNvSpPr>
            <a:spLocks noGrp="1"/>
          </p:cNvSpPr>
          <p:nvPr>
            <p:ph type="sldNum" sz="quarter" idx="12"/>
          </p:nvPr>
        </p:nvSpPr>
        <p:spPr/>
        <p:txBody>
          <a:bodyPr/>
          <a:lstStyle/>
          <a:p>
            <a:fld id="{ADA2D79C-CD48-4D19-A731-CDEDB40B86D9}" type="slidenum">
              <a:rPr lang="en-US" smtClean="0"/>
              <a:pPr/>
              <a:t>28</a:t>
            </a:fld>
            <a:endParaRPr lang="en-US" dirty="0"/>
          </a:p>
        </p:txBody>
      </p:sp>
    </p:spTree>
    <p:extLst>
      <p:ext uri="{BB962C8B-B14F-4D97-AF65-F5344CB8AC3E}">
        <p14:creationId xmlns:p14="http://schemas.microsoft.com/office/powerpoint/2010/main" val="16019965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Lower Premiums</a:t>
            </a:r>
            <a:endParaRPr lang="en-US" dirty="0"/>
          </a:p>
        </p:txBody>
      </p:sp>
      <p:sp>
        <p:nvSpPr>
          <p:cNvPr id="3" name="Content Placeholder 2"/>
          <p:cNvSpPr>
            <a:spLocks noGrp="1"/>
          </p:cNvSpPr>
          <p:nvPr>
            <p:ph idx="1"/>
          </p:nvPr>
        </p:nvSpPr>
        <p:spPr/>
        <p:txBody>
          <a:bodyPr>
            <a:normAutofit fontScale="92500"/>
          </a:bodyPr>
          <a:lstStyle/>
          <a:p>
            <a:r>
              <a:rPr lang="en-US" dirty="0" smtClean="0"/>
              <a:t>Eighteen states do not charge premiums for children</a:t>
            </a:r>
          </a:p>
          <a:p>
            <a:r>
              <a:rPr lang="en-US" dirty="0" smtClean="0"/>
              <a:t>The majority of states (30) charge no premiums to families below 200% FPL, which is Florida’s upper income limit for eligibility</a:t>
            </a:r>
          </a:p>
          <a:p>
            <a:r>
              <a:rPr lang="en-US" dirty="0"/>
              <a:t>Florida is one of just </a:t>
            </a:r>
            <a:r>
              <a:rPr lang="en-US" dirty="0" smtClean="0"/>
              <a:t>eight </a:t>
            </a:r>
            <a:r>
              <a:rPr lang="en-US" dirty="0"/>
              <a:t>states that </a:t>
            </a:r>
            <a:r>
              <a:rPr lang="en-US" dirty="0" smtClean="0"/>
              <a:t>charge </a:t>
            </a:r>
            <a:r>
              <a:rPr lang="en-US" dirty="0"/>
              <a:t>premiums to the lowest income children who are eligible—families at </a:t>
            </a:r>
            <a:r>
              <a:rPr lang="en-US" dirty="0" smtClean="0"/>
              <a:t>138% </a:t>
            </a:r>
            <a:r>
              <a:rPr lang="en-US" dirty="0"/>
              <a:t>FPL</a:t>
            </a:r>
          </a:p>
          <a:p>
            <a:pPr marL="0" indent="0">
              <a:buNone/>
            </a:pPr>
            <a:endParaRPr lang="en-US" dirty="0" smtClean="0"/>
          </a:p>
        </p:txBody>
      </p:sp>
      <p:sp>
        <p:nvSpPr>
          <p:cNvPr id="6" name="Slide Number Placeholder 5"/>
          <p:cNvSpPr>
            <a:spLocks noGrp="1"/>
          </p:cNvSpPr>
          <p:nvPr>
            <p:ph type="sldNum" sz="quarter" idx="12"/>
          </p:nvPr>
        </p:nvSpPr>
        <p:spPr/>
        <p:txBody>
          <a:bodyPr/>
          <a:lstStyle/>
          <a:p>
            <a:fld id="{ADA2D79C-CD48-4D19-A731-CDEDB40B86D9}" type="slidenum">
              <a:rPr lang="en-US" smtClean="0"/>
              <a:pPr/>
              <a:t>29</a:t>
            </a:fld>
            <a:endParaRPr lang="en-US" dirty="0"/>
          </a:p>
        </p:txBody>
      </p:sp>
    </p:spTree>
    <p:extLst>
      <p:ext uri="{BB962C8B-B14F-4D97-AF65-F5344CB8AC3E}">
        <p14:creationId xmlns:p14="http://schemas.microsoft.com/office/powerpoint/2010/main" val="145150598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4212092118"/>
              </p:ext>
            </p:extLst>
          </p:nvPr>
        </p:nvGraphicFramePr>
        <p:xfrm>
          <a:off x="527684" y="513080"/>
          <a:ext cx="7295515" cy="5410200"/>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1"/>
          <p:cNvSpPr/>
          <p:nvPr/>
        </p:nvSpPr>
        <p:spPr>
          <a:xfrm>
            <a:off x="2819400" y="6096000"/>
            <a:ext cx="4572000" cy="646331"/>
          </a:xfrm>
          <a:prstGeom prst="rect">
            <a:avLst/>
          </a:prstGeom>
        </p:spPr>
        <p:txBody>
          <a:bodyPr>
            <a:spAutoFit/>
          </a:bodyPr>
          <a:lstStyle/>
          <a:p>
            <a:pPr lvl="0"/>
            <a:r>
              <a:rPr lang="en-US" sz="1200" dirty="0">
                <a:solidFill>
                  <a:prstClr val="black"/>
                </a:solidFill>
                <a:latin typeface="Helvetica Neue Light"/>
                <a:cs typeface="Helvetica Neue Light"/>
              </a:rPr>
              <a:t>Source: </a:t>
            </a:r>
            <a:r>
              <a:rPr lang="en-US" sz="1200" dirty="0" smtClean="0">
                <a:solidFill>
                  <a:prstClr val="black"/>
                </a:solidFill>
                <a:latin typeface="Helvetica Neue Light"/>
                <a:cs typeface="Helvetica Neue Light"/>
              </a:rPr>
              <a:t>Alker, “</a:t>
            </a:r>
            <a:r>
              <a:rPr lang="en-US" sz="1200" dirty="0">
                <a:solidFill>
                  <a:prstClr val="black"/>
                </a:solidFill>
                <a:latin typeface="Helvetica Neue Light"/>
                <a:cs typeface="Helvetica Neue Light"/>
              </a:rPr>
              <a:t>Children’s Health Coverage in Florida: Fewer Uninsured But Challenges Lie Ahead”, Florida Philanthropic Network, November 2014. </a:t>
            </a:r>
          </a:p>
        </p:txBody>
      </p:sp>
      <p:sp>
        <p:nvSpPr>
          <p:cNvPr id="3" name="Slide Number Placeholder 2"/>
          <p:cNvSpPr>
            <a:spLocks noGrp="1"/>
          </p:cNvSpPr>
          <p:nvPr>
            <p:ph type="sldNum" sz="quarter" idx="12"/>
          </p:nvPr>
        </p:nvSpPr>
        <p:spPr/>
        <p:txBody>
          <a:bodyPr/>
          <a:lstStyle/>
          <a:p>
            <a:fld id="{ADA2D79C-CD48-4D19-A731-CDEDB40B86D9}" type="slidenum">
              <a:rPr lang="en-US" smtClean="0"/>
              <a:pPr/>
              <a:t>3</a:t>
            </a:fld>
            <a:endParaRPr lang="en-US" dirty="0"/>
          </a:p>
        </p:txBody>
      </p:sp>
    </p:spTree>
    <p:extLst>
      <p:ext uri="{BB962C8B-B14F-4D97-AF65-F5344CB8AC3E}">
        <p14:creationId xmlns:p14="http://schemas.microsoft.com/office/powerpoint/2010/main" val="225929423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Eliminate waiting periods for Healthy Kids</a:t>
            </a:r>
            <a:endParaRPr lang="en-US" dirty="0"/>
          </a:p>
        </p:txBody>
      </p:sp>
      <p:sp>
        <p:nvSpPr>
          <p:cNvPr id="3" name="Content Placeholder 2"/>
          <p:cNvSpPr>
            <a:spLocks noGrp="1"/>
          </p:cNvSpPr>
          <p:nvPr>
            <p:ph idx="1"/>
          </p:nvPr>
        </p:nvSpPr>
        <p:spPr/>
        <p:txBody>
          <a:bodyPr/>
          <a:lstStyle/>
          <a:p>
            <a:r>
              <a:rPr lang="en-US" dirty="0" smtClean="0"/>
              <a:t>Florida has a two month waiting period for Healthy Kids with lots of exceptions</a:t>
            </a:r>
          </a:p>
          <a:p>
            <a:r>
              <a:rPr lang="en-US" dirty="0" smtClean="0"/>
              <a:t>These rules no longer make sense post ACA when families will be penalized for not having coverage and adds administrative complexity</a:t>
            </a:r>
          </a:p>
          <a:p>
            <a:r>
              <a:rPr lang="en-US" dirty="0" smtClean="0"/>
              <a:t>Twenty states have dropped their waiting period in last year</a:t>
            </a:r>
            <a:endParaRPr lang="en-US" dirty="0"/>
          </a:p>
        </p:txBody>
      </p:sp>
      <p:sp>
        <p:nvSpPr>
          <p:cNvPr id="6" name="Slide Number Placeholder 5"/>
          <p:cNvSpPr>
            <a:spLocks noGrp="1"/>
          </p:cNvSpPr>
          <p:nvPr>
            <p:ph type="sldNum" sz="quarter" idx="12"/>
          </p:nvPr>
        </p:nvSpPr>
        <p:spPr/>
        <p:txBody>
          <a:bodyPr/>
          <a:lstStyle/>
          <a:p>
            <a:fld id="{ADA2D79C-CD48-4D19-A731-CDEDB40B86D9}" type="slidenum">
              <a:rPr lang="en-US" smtClean="0"/>
              <a:pPr/>
              <a:t>30</a:t>
            </a:fld>
            <a:endParaRPr lang="en-US" dirty="0"/>
          </a:p>
        </p:txBody>
      </p:sp>
    </p:spTree>
    <p:extLst>
      <p:ext uri="{BB962C8B-B14F-4D97-AF65-F5344CB8AC3E}">
        <p14:creationId xmlns:p14="http://schemas.microsoft.com/office/powerpoint/2010/main" val="158013311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the future of CHIP: What will congress do? </a:t>
            </a:r>
            <a:endParaRPr lang="en-US" dirty="0"/>
          </a:p>
        </p:txBody>
      </p:sp>
      <p:sp>
        <p:nvSpPr>
          <p:cNvPr id="7" name="Text Placeholder 6"/>
          <p:cNvSpPr>
            <a:spLocks noGrp="1"/>
          </p:cNvSpPr>
          <p:nvPr>
            <p:ph type="body" idx="1"/>
          </p:nvPr>
        </p:nvSpPr>
        <p:spPr/>
        <p:txBody>
          <a:bodyPr/>
          <a:lstStyle/>
          <a:p>
            <a:endParaRPr lang="en-US" dirty="0"/>
          </a:p>
        </p:txBody>
      </p:sp>
      <p:sp>
        <p:nvSpPr>
          <p:cNvPr id="2" name="Slide Number Placeholder 1"/>
          <p:cNvSpPr>
            <a:spLocks noGrp="1"/>
          </p:cNvSpPr>
          <p:nvPr>
            <p:ph type="sldNum" sz="quarter" idx="12"/>
          </p:nvPr>
        </p:nvSpPr>
        <p:spPr/>
        <p:txBody>
          <a:bodyPr/>
          <a:lstStyle/>
          <a:p>
            <a:fld id="{ADA2D79C-CD48-4D19-A731-CDEDB40B86D9}" type="slidenum">
              <a:rPr lang="en-US" smtClean="0"/>
              <a:pPr/>
              <a:t>31</a:t>
            </a:fld>
            <a:endParaRPr lang="en-US" dirty="0"/>
          </a:p>
        </p:txBody>
      </p:sp>
    </p:spTree>
    <p:extLst>
      <p:ext uri="{BB962C8B-B14F-4D97-AF65-F5344CB8AC3E}">
        <p14:creationId xmlns:p14="http://schemas.microsoft.com/office/powerpoint/2010/main" val="39939333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CHIP 101</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Established in 1997; block grant as opposed to entitlement like Medicaid</a:t>
            </a:r>
          </a:p>
          <a:p>
            <a:pPr lvl="1"/>
            <a:r>
              <a:rPr lang="en-US" dirty="0" smtClean="0"/>
              <a:t>Has been well funded esp. of late</a:t>
            </a:r>
          </a:p>
          <a:p>
            <a:pPr lvl="1"/>
            <a:r>
              <a:rPr lang="en-US" dirty="0" smtClean="0"/>
              <a:t>Higher match rate than Medicaid</a:t>
            </a:r>
          </a:p>
          <a:p>
            <a:r>
              <a:rPr lang="en-US" dirty="0" smtClean="0"/>
              <a:t>States can choose to do Medicaid expansion v. separate state program or combination which Florida has (i.e. KidCare/Healthy Kids)</a:t>
            </a:r>
          </a:p>
          <a:p>
            <a:r>
              <a:rPr lang="en-US" b="1" dirty="0" smtClean="0"/>
              <a:t>Funding expires September 30, 2015 if Congress takes no action</a:t>
            </a:r>
            <a:endParaRPr lang="en-US" b="1" dirty="0"/>
          </a:p>
        </p:txBody>
      </p:sp>
      <p:sp>
        <p:nvSpPr>
          <p:cNvPr id="6" name="Slide Number Placeholder 5"/>
          <p:cNvSpPr>
            <a:spLocks noGrp="1"/>
          </p:cNvSpPr>
          <p:nvPr>
            <p:ph type="sldNum" sz="quarter" idx="12"/>
          </p:nvPr>
        </p:nvSpPr>
        <p:spPr/>
        <p:txBody>
          <a:bodyPr/>
          <a:lstStyle/>
          <a:p>
            <a:fld id="{ADA2D79C-CD48-4D19-A731-CDEDB40B86D9}" type="slidenum">
              <a:rPr lang="en-US" smtClean="0"/>
              <a:pPr/>
              <a:t>32</a:t>
            </a:fld>
            <a:endParaRPr lang="en-US" dirty="0"/>
          </a:p>
        </p:txBody>
      </p:sp>
    </p:spTree>
    <p:extLst>
      <p:ext uri="{BB962C8B-B14F-4D97-AF65-F5344CB8AC3E}">
        <p14:creationId xmlns:p14="http://schemas.microsoft.com/office/powerpoint/2010/main" val="294494119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0" y="6073170"/>
            <a:ext cx="5943600" cy="784830"/>
          </a:xfrm>
          <a:prstGeom prst="rect">
            <a:avLst/>
          </a:prstGeom>
        </p:spPr>
        <p:txBody>
          <a:bodyPr wrap="square">
            <a:spAutoFit/>
          </a:bodyPr>
          <a:lstStyle/>
          <a:p>
            <a:pPr lvl="0" defTabSz="1463040"/>
            <a:r>
              <a:rPr lang="en-US" sz="900" dirty="0">
                <a:solidFill>
                  <a:srgbClr val="000000"/>
                </a:solidFill>
                <a:latin typeface="Helvetica Neue Light"/>
                <a:cs typeface="Helvetica Neue Light"/>
              </a:rPr>
              <a:t>*Median income threshold—based on the results of a national survey conducted by Kaiser Commission on Medicaid and the Uninsured and Georgetown University Center for Children and Families </a:t>
            </a:r>
            <a:endParaRPr lang="en-US" sz="900" dirty="0" smtClean="0">
              <a:solidFill>
                <a:srgbClr val="000000"/>
              </a:solidFill>
              <a:latin typeface="Helvetica Neue Light"/>
              <a:cs typeface="Helvetica Neue Light"/>
            </a:endParaRPr>
          </a:p>
          <a:p>
            <a:pPr lvl="0" defTabSz="1463040"/>
            <a:r>
              <a:rPr lang="en-US" sz="900" dirty="0" smtClean="0">
                <a:solidFill>
                  <a:srgbClr val="000000"/>
                </a:solidFill>
                <a:latin typeface="Helvetica Neue Light"/>
                <a:cs typeface="Helvetica Neue Light"/>
              </a:rPr>
              <a:t>Medicaid income eligibility for infants ages 0 &lt;1 is up to  211% FPL</a:t>
            </a:r>
            <a:endParaRPr lang="en-US" sz="900" dirty="0">
              <a:solidFill>
                <a:srgbClr val="000000"/>
              </a:solidFill>
              <a:latin typeface="Helvetica Neue Light"/>
              <a:cs typeface="Helvetica Neue Light"/>
            </a:endParaRPr>
          </a:p>
          <a:p>
            <a:pPr lvl="0" defTabSz="1463040"/>
            <a:r>
              <a:rPr lang="en-US" sz="900" dirty="0">
                <a:solidFill>
                  <a:srgbClr val="000000"/>
                </a:solidFill>
                <a:latin typeface="Helvetica Neue Light"/>
                <a:cs typeface="Helvetica Neue Light"/>
              </a:rPr>
              <a:t>Sources: Health Insurance Marketplace: Summary Enrollment Report for the Initial Annual Open Enrollment Period, ASPE, May 2014. </a:t>
            </a:r>
            <a:endParaRPr lang="en-US" sz="900" dirty="0">
              <a:solidFill>
                <a:srgbClr val="1F497D"/>
              </a:solidFill>
              <a:latin typeface="Helvetica Neue Light"/>
              <a:cs typeface="Helvetica Neue Light"/>
            </a:endParaRPr>
          </a:p>
        </p:txBody>
      </p:sp>
      <p:pic>
        <p:nvPicPr>
          <p:cNvPr id="7" name="Picture 6" descr="Florida ChildrenEligibility CHIP medicaid and Exchange wit numbers and FP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295400"/>
            <a:ext cx="7460272" cy="4456502"/>
          </a:xfrm>
          <a:prstGeom prst="rect">
            <a:avLst/>
          </a:prstGeom>
        </p:spPr>
      </p:pic>
      <p:sp>
        <p:nvSpPr>
          <p:cNvPr id="8" name="TextBox 7"/>
          <p:cNvSpPr txBox="1"/>
          <p:nvPr/>
        </p:nvSpPr>
        <p:spPr>
          <a:xfrm>
            <a:off x="1752600" y="609600"/>
            <a:ext cx="6324600" cy="461665"/>
          </a:xfrm>
          <a:prstGeom prst="rect">
            <a:avLst/>
          </a:prstGeom>
          <a:noFill/>
        </p:spPr>
        <p:txBody>
          <a:bodyPr wrap="square" rtlCol="0">
            <a:spAutoFit/>
          </a:bodyPr>
          <a:lstStyle/>
          <a:p>
            <a:r>
              <a:rPr lang="en-US" sz="2400" dirty="0" smtClean="0">
                <a:latin typeface="Helvetica Neue Light"/>
                <a:cs typeface="Helvetica Neue Light"/>
              </a:rPr>
              <a:t>Sources of Coverage for Florida’s Children </a:t>
            </a:r>
            <a:endParaRPr lang="en-US" sz="2400" dirty="0">
              <a:latin typeface="Helvetica Neue Light"/>
              <a:cs typeface="Helvetica Neue Light"/>
            </a:endParaRPr>
          </a:p>
        </p:txBody>
      </p:sp>
      <p:sp>
        <p:nvSpPr>
          <p:cNvPr id="2" name="Slide Number Placeholder 1"/>
          <p:cNvSpPr>
            <a:spLocks noGrp="1"/>
          </p:cNvSpPr>
          <p:nvPr>
            <p:ph type="sldNum" sz="quarter" idx="12"/>
          </p:nvPr>
        </p:nvSpPr>
        <p:spPr/>
        <p:txBody>
          <a:bodyPr/>
          <a:lstStyle/>
          <a:p>
            <a:fld id="{ADA2D79C-CD48-4D19-A731-CDEDB40B86D9}" type="slidenum">
              <a:rPr lang="en-US" smtClean="0"/>
              <a:pPr/>
              <a:t>33</a:t>
            </a:fld>
            <a:endParaRPr lang="en-US" dirty="0"/>
          </a:p>
        </p:txBody>
      </p:sp>
    </p:spTree>
    <p:extLst>
      <p:ext uri="{BB962C8B-B14F-4D97-AF65-F5344CB8AC3E}">
        <p14:creationId xmlns:p14="http://schemas.microsoft.com/office/powerpoint/2010/main" val="415666316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0000"/>
                </a:solidFill>
              </a:rPr>
              <a:t>How do CHIP Benefits Compare to Exchange?</a:t>
            </a:r>
            <a:endParaRPr lang="en-US" dirty="0">
              <a:solidFill>
                <a:srgbClr val="000000"/>
              </a:solidFill>
            </a:endParaRPr>
          </a:p>
        </p:txBody>
      </p:sp>
      <p:sp>
        <p:nvSpPr>
          <p:cNvPr id="3" name="Content Placeholder 2"/>
          <p:cNvSpPr>
            <a:spLocks noGrp="1"/>
          </p:cNvSpPr>
          <p:nvPr>
            <p:ph idx="1"/>
          </p:nvPr>
        </p:nvSpPr>
        <p:spPr/>
        <p:txBody>
          <a:bodyPr/>
          <a:lstStyle/>
          <a:p>
            <a:pPr>
              <a:buFont typeface="Arial"/>
              <a:buChar char="•"/>
            </a:pPr>
            <a:r>
              <a:rPr lang="en-US" dirty="0" smtClean="0"/>
              <a:t>CHIP benefits and cost-sharing protections are better for kids than QHPs</a:t>
            </a:r>
          </a:p>
          <a:p>
            <a:pPr>
              <a:buFont typeface="Arial"/>
              <a:buChar char="•"/>
            </a:pPr>
            <a:r>
              <a:rPr lang="en-US" dirty="0" smtClean="0"/>
              <a:t>In Florida CHIP had an actuarial value of 98% for family at 160% FPL v. 86-88% in QHP</a:t>
            </a:r>
          </a:p>
          <a:p>
            <a:pPr>
              <a:buFont typeface="Arial"/>
              <a:buChar char="•"/>
            </a:pPr>
            <a:r>
              <a:rPr lang="en-US" dirty="0" smtClean="0"/>
              <a:t>Average annual cost-sharing for FL Healthy Kids $62 v. $411-480 in QHPs.</a:t>
            </a:r>
          </a:p>
        </p:txBody>
      </p:sp>
      <p:sp>
        <p:nvSpPr>
          <p:cNvPr id="4" name="Slide Number Placeholder 3"/>
          <p:cNvSpPr>
            <a:spLocks noGrp="1"/>
          </p:cNvSpPr>
          <p:nvPr>
            <p:ph type="sldNum" sz="quarter" idx="12"/>
          </p:nvPr>
        </p:nvSpPr>
        <p:spPr/>
        <p:txBody>
          <a:bodyPr/>
          <a:lstStyle/>
          <a:p>
            <a:fld id="{ADA2D79C-CD48-4D19-A731-CDEDB40B86D9}" type="slidenum">
              <a:rPr lang="en-US" smtClean="0"/>
              <a:pPr/>
              <a:t>34</a:t>
            </a:fld>
            <a:endParaRPr lang="en-US" dirty="0"/>
          </a:p>
        </p:txBody>
      </p:sp>
      <p:sp>
        <p:nvSpPr>
          <p:cNvPr id="5" name="TextBox 4"/>
          <p:cNvSpPr txBox="1"/>
          <p:nvPr/>
        </p:nvSpPr>
        <p:spPr>
          <a:xfrm>
            <a:off x="2590800" y="6248400"/>
            <a:ext cx="5181600" cy="400110"/>
          </a:xfrm>
          <a:prstGeom prst="rect">
            <a:avLst/>
          </a:prstGeom>
          <a:noFill/>
        </p:spPr>
        <p:txBody>
          <a:bodyPr wrap="square" rtlCol="0">
            <a:spAutoFit/>
          </a:bodyPr>
          <a:lstStyle/>
          <a:p>
            <a:r>
              <a:rPr lang="en-US" sz="1000" dirty="0" smtClean="0">
                <a:latin typeface="Helvetica Light"/>
                <a:cs typeface="Helvetica Light"/>
              </a:rPr>
              <a:t>“Comparison of Benefits and Cost Sharing in Children’s Health Insurance Programs to Qualified Health Plans”, </a:t>
            </a:r>
            <a:r>
              <a:rPr lang="en-US" sz="1000" dirty="0" err="1" smtClean="0">
                <a:latin typeface="Helvetica Light"/>
                <a:cs typeface="Helvetica Light"/>
              </a:rPr>
              <a:t>Wakely</a:t>
            </a:r>
            <a:r>
              <a:rPr lang="en-US" sz="1000" dirty="0" smtClean="0">
                <a:latin typeface="Helvetica Light"/>
                <a:cs typeface="Helvetica Light"/>
              </a:rPr>
              <a:t> Consulting Group and First Focus, July 2014.</a:t>
            </a:r>
            <a:endParaRPr lang="en-US" sz="1000" dirty="0">
              <a:latin typeface="Helvetica Light"/>
              <a:cs typeface="Helvetica Light"/>
            </a:endParaRPr>
          </a:p>
        </p:txBody>
      </p:sp>
    </p:spTree>
    <p:extLst>
      <p:ext uri="{BB962C8B-B14F-4D97-AF65-F5344CB8AC3E}">
        <p14:creationId xmlns:p14="http://schemas.microsoft.com/office/powerpoint/2010/main" val="208830493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solidFill>
                  <a:srgbClr val="000000"/>
                </a:solidFill>
                <a:ea typeface="ＭＳ Ｐゴシック" charset="0"/>
              </a:rPr>
              <a:t>What Happens to CHIP Kids if Funding Runs </a:t>
            </a:r>
            <a:r>
              <a:rPr lang="en-US" sz="4000" b="1" dirty="0" smtClean="0">
                <a:solidFill>
                  <a:srgbClr val="000000"/>
                </a:solidFill>
                <a:ea typeface="ＭＳ Ｐゴシック" charset="0"/>
              </a:rPr>
              <a:t>Out in 2015?</a:t>
            </a:r>
            <a:endParaRPr lang="en-US" sz="4000" b="1" dirty="0">
              <a:solidFill>
                <a:srgbClr val="000000"/>
              </a:solidFill>
              <a:ea typeface="ＭＳ Ｐゴシック" charset="0"/>
            </a:endParaRPr>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CHIP-funded children will fall under one of the following scenarios: </a:t>
            </a:r>
          </a:p>
          <a:p>
            <a:r>
              <a:rPr lang="en-US" dirty="0" smtClean="0"/>
              <a:t>Maintain coverage on Medicaid – state receives lower match/less federal funding</a:t>
            </a:r>
          </a:p>
          <a:p>
            <a:r>
              <a:rPr lang="en-US" dirty="0" smtClean="0"/>
              <a:t>Fall into “family glitch” and become uninsured </a:t>
            </a:r>
          </a:p>
          <a:p>
            <a:pPr lvl="2"/>
            <a:r>
              <a:rPr lang="en-US" dirty="0" smtClean="0"/>
              <a:t>Could affect 2 </a:t>
            </a:r>
            <a:r>
              <a:rPr lang="en-US" dirty="0"/>
              <a:t>m</a:t>
            </a:r>
            <a:r>
              <a:rPr lang="en-US" dirty="0" smtClean="0"/>
              <a:t>illion kids</a:t>
            </a:r>
          </a:p>
          <a:p>
            <a:r>
              <a:rPr lang="en-US" dirty="0" smtClean="0"/>
              <a:t>Move to marketplace coverage with tax credits for families</a:t>
            </a:r>
          </a:p>
          <a:p>
            <a:r>
              <a:rPr lang="en-US" dirty="0" smtClean="0"/>
              <a:t>Opt in to other private and likely unaffordable coverage options</a:t>
            </a:r>
          </a:p>
          <a:p>
            <a:r>
              <a:rPr lang="en-US" dirty="0" smtClean="0"/>
              <a:t>Get lost in the shuffle and become uninsured</a:t>
            </a:r>
          </a:p>
          <a:p>
            <a:endParaRPr lang="en-US" dirty="0"/>
          </a:p>
          <a:p>
            <a:endParaRPr lang="en-US" dirty="0" smtClean="0"/>
          </a:p>
          <a:p>
            <a:endParaRPr lang="en-US" dirty="0"/>
          </a:p>
        </p:txBody>
      </p:sp>
      <p:sp>
        <p:nvSpPr>
          <p:cNvPr id="6" name="Slide Number Placeholder 5"/>
          <p:cNvSpPr>
            <a:spLocks noGrp="1"/>
          </p:cNvSpPr>
          <p:nvPr>
            <p:ph type="sldNum" sz="quarter" idx="12"/>
          </p:nvPr>
        </p:nvSpPr>
        <p:spPr/>
        <p:txBody>
          <a:bodyPr/>
          <a:lstStyle/>
          <a:p>
            <a:fld id="{ADA2D79C-CD48-4D19-A731-CDEDB40B86D9}" type="slidenum">
              <a:rPr lang="en-US" smtClean="0"/>
              <a:pPr/>
              <a:t>35</a:t>
            </a:fld>
            <a:endParaRPr lang="en-US" dirty="0"/>
          </a:p>
        </p:txBody>
      </p:sp>
    </p:spTree>
    <p:extLst>
      <p:ext uri="{BB962C8B-B14F-4D97-AF65-F5344CB8AC3E}">
        <p14:creationId xmlns:p14="http://schemas.microsoft.com/office/powerpoint/2010/main" val="274359748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solidFill>
                  <a:srgbClr val="000000"/>
                </a:solidFill>
                <a:ea typeface="ＭＳ Ｐゴシック" charset="0"/>
              </a:rPr>
              <a:t>What Happens to CHIP Kids </a:t>
            </a:r>
            <a:r>
              <a:rPr lang="en-US" sz="3600" b="1" dirty="0" smtClean="0">
                <a:solidFill>
                  <a:srgbClr val="000000"/>
                </a:solidFill>
                <a:ea typeface="ＭＳ Ｐゴシック" charset="0"/>
              </a:rPr>
              <a:t>in Florida if </a:t>
            </a:r>
            <a:r>
              <a:rPr lang="en-US" sz="3600" b="1" dirty="0">
                <a:solidFill>
                  <a:srgbClr val="000000"/>
                </a:solidFill>
                <a:ea typeface="ＭＳ Ｐゴシック" charset="0"/>
              </a:rPr>
              <a:t>Funding Runs </a:t>
            </a:r>
            <a:r>
              <a:rPr lang="en-US" sz="3600" b="1" dirty="0" smtClean="0">
                <a:solidFill>
                  <a:srgbClr val="000000"/>
                </a:solidFill>
                <a:ea typeface="ＭＳ Ｐゴシック" charset="0"/>
              </a:rPr>
              <a:t>Out in 2015?</a:t>
            </a:r>
            <a:endParaRPr lang="en-US" sz="3600" b="1" dirty="0">
              <a:solidFill>
                <a:srgbClr val="000000"/>
              </a:solidFill>
              <a:ea typeface="ＭＳ Ｐゴシック" charset="0"/>
            </a:endParaRPr>
          </a:p>
        </p:txBody>
      </p:sp>
      <p:sp>
        <p:nvSpPr>
          <p:cNvPr id="3" name="Content Placeholder 2"/>
          <p:cNvSpPr>
            <a:spLocks noGrp="1"/>
          </p:cNvSpPr>
          <p:nvPr>
            <p:ph idx="1"/>
          </p:nvPr>
        </p:nvSpPr>
        <p:spPr>
          <a:xfrm>
            <a:off x="457200" y="1905000"/>
            <a:ext cx="8229600" cy="4343400"/>
          </a:xfrm>
        </p:spPr>
        <p:txBody>
          <a:bodyPr>
            <a:normAutofit/>
          </a:bodyPr>
          <a:lstStyle/>
          <a:p>
            <a:r>
              <a:rPr lang="en-US" dirty="0" smtClean="0"/>
              <a:t>Georgetown preliminary analysis with CBPP finds that nearly four million children would lose CHIP coverage in U.S. and many of these would likely become uninsured – </a:t>
            </a:r>
            <a:r>
              <a:rPr lang="en-US" i="1" dirty="0" smtClean="0"/>
              <a:t>approximately 400,000 of these kids live in Florida</a:t>
            </a:r>
            <a:r>
              <a:rPr lang="en-US" dirty="0" smtClean="0"/>
              <a:t>.</a:t>
            </a:r>
            <a:endParaRPr lang="en-US" dirty="0"/>
          </a:p>
        </p:txBody>
      </p:sp>
      <p:sp>
        <p:nvSpPr>
          <p:cNvPr id="6" name="Slide Number Placeholder 5"/>
          <p:cNvSpPr>
            <a:spLocks noGrp="1"/>
          </p:cNvSpPr>
          <p:nvPr>
            <p:ph type="sldNum" sz="quarter" idx="12"/>
          </p:nvPr>
        </p:nvSpPr>
        <p:spPr/>
        <p:txBody>
          <a:bodyPr/>
          <a:lstStyle/>
          <a:p>
            <a:fld id="{ADA2D79C-CD48-4D19-A731-CDEDB40B86D9}" type="slidenum">
              <a:rPr lang="en-US" smtClean="0"/>
              <a:pPr/>
              <a:t>36</a:t>
            </a:fld>
            <a:endParaRPr lang="en-US" dirty="0"/>
          </a:p>
        </p:txBody>
      </p:sp>
      <p:sp>
        <p:nvSpPr>
          <p:cNvPr id="4" name="TextBox 3"/>
          <p:cNvSpPr txBox="1"/>
          <p:nvPr/>
        </p:nvSpPr>
        <p:spPr>
          <a:xfrm>
            <a:off x="2438400" y="6096001"/>
            <a:ext cx="5562600" cy="707886"/>
          </a:xfrm>
          <a:prstGeom prst="rect">
            <a:avLst/>
          </a:prstGeom>
          <a:noFill/>
        </p:spPr>
        <p:txBody>
          <a:bodyPr wrap="square" rtlCol="0">
            <a:spAutoFit/>
          </a:bodyPr>
          <a:lstStyle/>
          <a:p>
            <a:r>
              <a:rPr lang="en-US" sz="1000" dirty="0" smtClean="0">
                <a:latin typeface="Helvetica Light"/>
                <a:cs typeface="Helvetica Light"/>
              </a:rPr>
              <a:t>Source: Estimates derived from figures in preliminary unpublished draft memo “CHIP Financing Considerations and State-level Funding and Coverage Loss Estimates,” Georgetown Center for Children and Families and Center on Budget and Policy Priorities, October 2014.</a:t>
            </a:r>
            <a:endParaRPr lang="en-US" sz="1000" dirty="0">
              <a:latin typeface="Helvetica Light"/>
              <a:cs typeface="Helvetica Light"/>
            </a:endParaRPr>
          </a:p>
        </p:txBody>
      </p:sp>
    </p:spTree>
    <p:extLst>
      <p:ext uri="{BB962C8B-B14F-4D97-AF65-F5344CB8AC3E}">
        <p14:creationId xmlns:p14="http://schemas.microsoft.com/office/powerpoint/2010/main" val="346875772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533400"/>
            <a:ext cx="8063069" cy="1025147"/>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4000" dirty="0" smtClean="0">
                <a:solidFill>
                  <a:srgbClr val="000000"/>
                </a:solidFill>
                <a:latin typeface="Helvetica Neue Light"/>
                <a:ea typeface="+mj-ea"/>
                <a:cs typeface="Helvetica Neue Light"/>
              </a:rPr>
              <a:t>What’s at Stake for Florida’s Budget? </a:t>
            </a:r>
            <a:endParaRPr kumimoji="0" lang="en-US" sz="4000" u="none" strike="noStrike" kern="1200" cap="none" spc="0" normalizeH="0" baseline="0" noProof="0" dirty="0" smtClean="0">
              <a:ln>
                <a:noFill/>
              </a:ln>
              <a:solidFill>
                <a:srgbClr val="000000"/>
              </a:solidFill>
              <a:effectLst/>
              <a:uLnTx/>
              <a:uFillTx/>
              <a:latin typeface="Helvetica Neue Light"/>
              <a:ea typeface="+mj-ea"/>
              <a:cs typeface="Helvetica Neue Light"/>
            </a:endParaRPr>
          </a:p>
        </p:txBody>
      </p:sp>
      <p:graphicFrame>
        <p:nvGraphicFramePr>
          <p:cNvPr id="8" name="Table 7"/>
          <p:cNvGraphicFramePr>
            <a:graphicFrameLocks noGrp="1"/>
          </p:cNvGraphicFramePr>
          <p:nvPr>
            <p:extLst>
              <p:ext uri="{D42A27DB-BD31-4B8C-83A1-F6EECF244321}">
                <p14:modId xmlns:p14="http://schemas.microsoft.com/office/powerpoint/2010/main" val="388279533"/>
              </p:ext>
            </p:extLst>
          </p:nvPr>
        </p:nvGraphicFramePr>
        <p:xfrm>
          <a:off x="1066800" y="4114800"/>
          <a:ext cx="7661100" cy="1108226"/>
        </p:xfrm>
        <a:graphic>
          <a:graphicData uri="http://schemas.openxmlformats.org/drawingml/2006/table">
            <a:tbl>
              <a:tblPr firstRow="1" bandRow="1">
                <a:tableStyleId>{BDBED569-4797-4DF1-A0F4-6AAB3CD982D8}</a:tableStyleId>
              </a:tblPr>
              <a:tblGrid>
                <a:gridCol w="2553700"/>
                <a:gridCol w="2553700"/>
                <a:gridCol w="2553700"/>
              </a:tblGrid>
              <a:tr h="640080">
                <a:tc>
                  <a:txBody>
                    <a:bodyPr/>
                    <a:lstStyle/>
                    <a:p>
                      <a:pPr algn="ctr"/>
                      <a:r>
                        <a:rPr lang="en-US" dirty="0" smtClean="0"/>
                        <a:t>FL FY 2015 FMAP for Medicaid</a:t>
                      </a:r>
                      <a:endParaRPr lang="en-US" dirty="0"/>
                    </a:p>
                  </a:txBody>
                  <a:tcPr anchor="ctr"/>
                </a:tc>
                <a:tc>
                  <a:txBody>
                    <a:bodyPr/>
                    <a:lstStyle/>
                    <a:p>
                      <a:pPr algn="ctr"/>
                      <a:r>
                        <a:rPr lang="en-US" dirty="0" smtClean="0"/>
                        <a:t>FL FY 2015 Enhanced FMAP for CHIP</a:t>
                      </a:r>
                      <a:endParaRPr lang="en-US" dirty="0"/>
                    </a:p>
                  </a:txBody>
                  <a:tcPr anchor="ctr"/>
                </a:tc>
                <a:tc>
                  <a:txBody>
                    <a:bodyPr/>
                    <a:lstStyle/>
                    <a:p>
                      <a:pPr algn="ctr"/>
                      <a:r>
                        <a:rPr lang="en-US" dirty="0" smtClean="0"/>
                        <a:t>FL FY 2016 Enhanced FMAP* for CHIP</a:t>
                      </a:r>
                      <a:endParaRPr lang="en-US" dirty="0"/>
                    </a:p>
                  </a:txBody>
                  <a:tcPr anchor="ctr"/>
                </a:tc>
              </a:tr>
              <a:tr h="468146">
                <a:tc>
                  <a:txBody>
                    <a:bodyPr/>
                    <a:lstStyle/>
                    <a:p>
                      <a:pPr algn="ctr"/>
                      <a:r>
                        <a:rPr lang="en-US" dirty="0" smtClean="0"/>
                        <a:t>59.27%</a:t>
                      </a:r>
                      <a:endParaRPr lang="en-US" dirty="0"/>
                    </a:p>
                  </a:txBody>
                  <a:tcPr anchor="ctr">
                    <a:solidFill>
                      <a:srgbClr val="F78E1E">
                        <a:alpha val="20000"/>
                      </a:srgbClr>
                    </a:solidFill>
                  </a:tcPr>
                </a:tc>
                <a:tc>
                  <a:txBody>
                    <a:bodyPr/>
                    <a:lstStyle/>
                    <a:p>
                      <a:pPr algn="ctr"/>
                      <a:r>
                        <a:rPr lang="en-US" dirty="0" smtClean="0"/>
                        <a:t>71.8%</a:t>
                      </a:r>
                      <a:endParaRPr lang="en-US" dirty="0"/>
                    </a:p>
                  </a:txBody>
                  <a:tcPr anchor="ctr">
                    <a:solidFill>
                      <a:srgbClr val="F78E1E">
                        <a:alpha val="20000"/>
                      </a:srgbClr>
                    </a:solidFill>
                  </a:tcPr>
                </a:tc>
                <a:tc>
                  <a:txBody>
                    <a:bodyPr/>
                    <a:lstStyle/>
                    <a:p>
                      <a:pPr algn="ctr"/>
                      <a:r>
                        <a:rPr lang="en-US" dirty="0" smtClean="0"/>
                        <a:t>94.8%</a:t>
                      </a:r>
                      <a:endParaRPr lang="en-US" dirty="0"/>
                    </a:p>
                  </a:txBody>
                  <a:tcPr anchor="ctr">
                    <a:solidFill>
                      <a:srgbClr val="F78E1E">
                        <a:alpha val="20000"/>
                      </a:srgbClr>
                    </a:solidFill>
                  </a:tcPr>
                </a:tc>
              </a:tr>
            </a:tbl>
          </a:graphicData>
        </a:graphic>
      </p:graphicFrame>
      <p:sp>
        <p:nvSpPr>
          <p:cNvPr id="10" name="Footer Placeholder 4"/>
          <p:cNvSpPr txBox="1">
            <a:spLocks/>
          </p:cNvSpPr>
          <p:nvPr/>
        </p:nvSpPr>
        <p:spPr>
          <a:xfrm>
            <a:off x="1066800" y="5562600"/>
            <a:ext cx="7782701"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smtClean="0">
                <a:solidFill>
                  <a:srgbClr val="0D0D0D"/>
                </a:solidFill>
              </a:rPr>
              <a:t>*This estimate is calculated by adding the 23 percentage point bump to the 2015 enhanced FMAP for Florida. Actual percentage in 2016 may vary slightly given that the FMAP is adjusted annually. </a:t>
            </a:r>
            <a:endParaRPr lang="en-US" dirty="0">
              <a:solidFill>
                <a:srgbClr val="0D0D0D"/>
              </a:solidFill>
            </a:endParaRPr>
          </a:p>
        </p:txBody>
      </p:sp>
      <p:sp>
        <p:nvSpPr>
          <p:cNvPr id="2" name="TextBox 1"/>
          <p:cNvSpPr txBox="1"/>
          <p:nvPr/>
        </p:nvSpPr>
        <p:spPr>
          <a:xfrm>
            <a:off x="914400" y="2286000"/>
            <a:ext cx="7772400" cy="1015663"/>
          </a:xfrm>
          <a:prstGeom prst="rect">
            <a:avLst/>
          </a:prstGeom>
          <a:solidFill>
            <a:schemeClr val="accent3">
              <a:lumMod val="40000"/>
              <a:lumOff val="60000"/>
            </a:schemeClr>
          </a:solidFill>
        </p:spPr>
        <p:txBody>
          <a:bodyPr wrap="square" rtlCol="0">
            <a:spAutoFit/>
          </a:bodyPr>
          <a:lstStyle/>
          <a:p>
            <a:pPr algn="ctr"/>
            <a:r>
              <a:rPr lang="en-US" sz="3000" dirty="0" smtClean="0"/>
              <a:t>Preliminary Estimates show a loss of up</a:t>
            </a:r>
          </a:p>
          <a:p>
            <a:pPr algn="ctr"/>
            <a:r>
              <a:rPr lang="en-US" sz="3000" dirty="0" smtClean="0"/>
              <a:t> to $495-$560 million in 2016</a:t>
            </a:r>
            <a:endParaRPr lang="en-US" sz="3000" dirty="0"/>
          </a:p>
        </p:txBody>
      </p:sp>
      <p:sp>
        <p:nvSpPr>
          <p:cNvPr id="3" name="Slide Number Placeholder 2"/>
          <p:cNvSpPr>
            <a:spLocks noGrp="1"/>
          </p:cNvSpPr>
          <p:nvPr>
            <p:ph type="sldNum" sz="quarter" idx="12"/>
          </p:nvPr>
        </p:nvSpPr>
        <p:spPr/>
        <p:txBody>
          <a:bodyPr/>
          <a:lstStyle/>
          <a:p>
            <a:fld id="{ADA2D79C-CD48-4D19-A731-CDEDB40B86D9}" type="slidenum">
              <a:rPr lang="en-US" smtClean="0"/>
              <a:pPr/>
              <a:t>37</a:t>
            </a:fld>
            <a:endParaRPr lang="en-US" dirty="0"/>
          </a:p>
        </p:txBody>
      </p:sp>
      <p:sp>
        <p:nvSpPr>
          <p:cNvPr id="6" name="TextBox 5"/>
          <p:cNvSpPr txBox="1"/>
          <p:nvPr/>
        </p:nvSpPr>
        <p:spPr>
          <a:xfrm>
            <a:off x="2743200" y="6172200"/>
            <a:ext cx="3352800" cy="246221"/>
          </a:xfrm>
          <a:prstGeom prst="rect">
            <a:avLst/>
          </a:prstGeom>
          <a:noFill/>
        </p:spPr>
        <p:txBody>
          <a:bodyPr wrap="square" rtlCol="0">
            <a:spAutoFit/>
          </a:bodyPr>
          <a:lstStyle/>
          <a:p>
            <a:r>
              <a:rPr lang="en-US" sz="1000" dirty="0" smtClean="0">
                <a:latin typeface="Helvetica Light"/>
                <a:cs typeface="Helvetica Light"/>
              </a:rPr>
              <a:t>Source: ibid. </a:t>
            </a:r>
            <a:endParaRPr lang="en-US" sz="1000" dirty="0">
              <a:latin typeface="Helvetica Light"/>
              <a:cs typeface="Helvetica Light"/>
            </a:endParaRPr>
          </a:p>
        </p:txBody>
      </p:sp>
    </p:spTree>
    <p:extLst>
      <p:ext uri="{BB962C8B-B14F-4D97-AF65-F5344CB8AC3E}">
        <p14:creationId xmlns:p14="http://schemas.microsoft.com/office/powerpoint/2010/main" val="417250351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9"/>
          <p:cNvSpPr>
            <a:spLocks noGrp="1"/>
          </p:cNvSpPr>
          <p:nvPr>
            <p:ph type="title"/>
          </p:nvPr>
        </p:nvSpPr>
        <p:spPr/>
        <p:txBody>
          <a:bodyPr/>
          <a:lstStyle/>
          <a:p>
            <a:pPr eaLnBrk="1" hangingPunct="1"/>
            <a:r>
              <a:rPr lang="en-US" dirty="0">
                <a:solidFill>
                  <a:srgbClr val="1F497D"/>
                </a:solidFill>
              </a:rPr>
              <a:t>For More Information</a:t>
            </a:r>
          </a:p>
        </p:txBody>
      </p:sp>
      <p:sp>
        <p:nvSpPr>
          <p:cNvPr id="11" name="Content Placeholder 10"/>
          <p:cNvSpPr>
            <a:spLocks noGrp="1"/>
          </p:cNvSpPr>
          <p:nvPr>
            <p:ph idx="1"/>
          </p:nvPr>
        </p:nvSpPr>
        <p:spPr>
          <a:xfrm>
            <a:off x="228600" y="1600200"/>
            <a:ext cx="5257800" cy="4267199"/>
          </a:xfrm>
        </p:spPr>
        <p:txBody>
          <a:bodyPr>
            <a:normAutofit/>
          </a:bodyPr>
          <a:lstStyle/>
          <a:p>
            <a:pPr eaLnBrk="1" hangingPunct="1">
              <a:defRPr/>
            </a:pPr>
            <a:r>
              <a:rPr lang="en-US" sz="2400" dirty="0" smtClean="0"/>
              <a:t>Joan Alker:</a:t>
            </a:r>
            <a:endParaRPr lang="en-US" sz="2400" dirty="0"/>
          </a:p>
          <a:p>
            <a:pPr lvl="1" eaLnBrk="1" hangingPunct="1">
              <a:defRPr/>
            </a:pPr>
            <a:r>
              <a:rPr lang="en-US" sz="2400" dirty="0" smtClean="0"/>
              <a:t>jca25@georgetown.edu</a:t>
            </a:r>
          </a:p>
          <a:p>
            <a:pPr lvl="1">
              <a:defRPr/>
            </a:pPr>
            <a:r>
              <a:rPr lang="en-US" sz="2400" dirty="0"/>
              <a:t>Twitter </a:t>
            </a:r>
            <a:r>
              <a:rPr lang="en-US" sz="2400" dirty="0" smtClean="0"/>
              <a:t>@JoanAlker1</a:t>
            </a:r>
          </a:p>
          <a:p>
            <a:pPr eaLnBrk="1" hangingPunct="1">
              <a:defRPr/>
            </a:pPr>
            <a:r>
              <a:rPr lang="en-US" sz="2400" dirty="0" smtClean="0"/>
              <a:t>CCF website</a:t>
            </a:r>
            <a:r>
              <a:rPr lang="en-US" sz="2400" dirty="0"/>
              <a:t>: </a:t>
            </a:r>
            <a:r>
              <a:rPr lang="en-US" sz="2400" dirty="0" smtClean="0">
                <a:hlinkClick r:id="rId2"/>
              </a:rPr>
              <a:t>ccf.georgetown.edu</a:t>
            </a:r>
            <a:endParaRPr lang="en-US" sz="2400" dirty="0"/>
          </a:p>
          <a:p>
            <a:pPr eaLnBrk="1" hangingPunct="1">
              <a:defRPr/>
            </a:pPr>
            <a:r>
              <a:rPr lang="en-US" sz="2400" dirty="0" smtClean="0"/>
              <a:t>Twitter @</a:t>
            </a:r>
            <a:r>
              <a:rPr lang="en-US" sz="2400" dirty="0"/>
              <a:t>G</a:t>
            </a:r>
            <a:r>
              <a:rPr lang="en-US" sz="2400" dirty="0" smtClean="0"/>
              <a:t>eorgetownCCF</a:t>
            </a:r>
          </a:p>
          <a:p>
            <a:pPr>
              <a:defRPr/>
            </a:pPr>
            <a:r>
              <a:rPr lang="en-US" sz="2400" dirty="0" smtClean="0"/>
              <a:t>Say </a:t>
            </a:r>
            <a:r>
              <a:rPr lang="en-US" sz="2400" dirty="0"/>
              <a:t>Ahhh! Our child health policy blog: </a:t>
            </a:r>
            <a:r>
              <a:rPr lang="en-US" sz="2400" dirty="0" smtClean="0">
                <a:hlinkClick r:id="rId3"/>
              </a:rPr>
              <a:t>ccf.georgetown.edu</a:t>
            </a:r>
            <a:r>
              <a:rPr lang="en-US" sz="2400" dirty="0">
                <a:hlinkClick r:id="rId3"/>
              </a:rPr>
              <a:t>/blog</a:t>
            </a:r>
            <a:r>
              <a:rPr lang="en-US" sz="2400" dirty="0" smtClean="0">
                <a:hlinkClick r:id="rId3"/>
              </a:rPr>
              <a:t>/</a:t>
            </a:r>
            <a:r>
              <a:rPr lang="en-US" sz="2400" dirty="0" smtClean="0"/>
              <a:t> </a:t>
            </a:r>
            <a:endParaRPr lang="en-US" sz="2400" dirty="0"/>
          </a:p>
        </p:txBody>
      </p:sp>
      <p:pic>
        <p:nvPicPr>
          <p:cNvPr id="3" name="Picture 2" descr="IMG_6935.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0" y="1905000"/>
            <a:ext cx="3581400" cy="2686050"/>
          </a:xfrm>
          <a:prstGeom prst="rect">
            <a:avLst/>
          </a:prstGeom>
        </p:spPr>
      </p:pic>
      <p:sp>
        <p:nvSpPr>
          <p:cNvPr id="4" name="Slide Number Placeholder 3"/>
          <p:cNvSpPr>
            <a:spLocks noGrp="1"/>
          </p:cNvSpPr>
          <p:nvPr>
            <p:ph type="sldNum" sz="quarter" idx="12"/>
          </p:nvPr>
        </p:nvSpPr>
        <p:spPr/>
        <p:txBody>
          <a:bodyPr/>
          <a:lstStyle/>
          <a:p>
            <a:fld id="{ADA2D79C-CD48-4D19-A731-CDEDB40B86D9}" type="slidenum">
              <a:rPr lang="en-US" smtClean="0"/>
              <a:pPr/>
              <a:t>38</a:t>
            </a:fld>
            <a:endParaRPr lang="en-US" dirty="0"/>
          </a:p>
        </p:txBody>
      </p:sp>
    </p:spTree>
    <p:extLst>
      <p:ext uri="{BB962C8B-B14F-4D97-AF65-F5344CB8AC3E}">
        <p14:creationId xmlns:p14="http://schemas.microsoft.com/office/powerpoint/2010/main" val="197792100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8.5% of Uninsured Children Live In Florida </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476622732"/>
              </p:ext>
            </p:extLst>
          </p:nvPr>
        </p:nvGraphicFramePr>
        <p:xfrm>
          <a:off x="381000" y="2057400"/>
          <a:ext cx="8382001" cy="2633520"/>
        </p:xfrm>
        <a:graphic>
          <a:graphicData uri="http://schemas.openxmlformats.org/drawingml/2006/table">
            <a:tbl>
              <a:tblPr/>
              <a:tblGrid>
                <a:gridCol w="940037"/>
                <a:gridCol w="1331720"/>
                <a:gridCol w="2119611"/>
                <a:gridCol w="1502749"/>
                <a:gridCol w="2487884"/>
              </a:tblGrid>
              <a:tr h="962518">
                <a:tc>
                  <a:txBody>
                    <a:bodyPr/>
                    <a:lstStyle/>
                    <a:p>
                      <a:pPr algn="ctr" fontAlgn="b"/>
                      <a:r>
                        <a:rPr lang="en-US" sz="1600" b="1" i="0" u="none" strike="noStrike" dirty="0">
                          <a:solidFill>
                            <a:srgbClr val="FFFFFF"/>
                          </a:solidFill>
                          <a:effectLst/>
                          <a:latin typeface="Helvetica Neue Light"/>
                        </a:rPr>
                        <a:t>  </a:t>
                      </a:r>
                    </a:p>
                  </a:txBody>
                  <a:tcPr marL="8197" marR="8197" marT="8197" marB="0" anchor="b">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ctr" fontAlgn="b"/>
                      <a:r>
                        <a:rPr lang="en-US" sz="1600" b="1" i="0" u="none" strike="noStrike" dirty="0">
                          <a:solidFill>
                            <a:srgbClr val="FFFFFF"/>
                          </a:solidFill>
                          <a:effectLst/>
                          <a:latin typeface="Helvetica Neue Light"/>
                        </a:rPr>
                        <a:t>Percent of Uninsured Children </a:t>
                      </a:r>
                    </a:p>
                  </a:txBody>
                  <a:tcPr marL="8197" marR="8197" marT="819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ctr" fontAlgn="b"/>
                      <a:r>
                        <a:rPr lang="en-US" sz="1600" b="1" i="0" u="none" strike="noStrike" dirty="0">
                          <a:solidFill>
                            <a:srgbClr val="FFFFFF"/>
                          </a:solidFill>
                          <a:effectLst/>
                          <a:latin typeface="Helvetica Neue Light"/>
                        </a:rPr>
                        <a:t>2013 State Ranking in Percent of Uninsured Children</a:t>
                      </a:r>
                    </a:p>
                  </a:txBody>
                  <a:tcPr marL="8197" marR="8197" marT="819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ctr" fontAlgn="b"/>
                      <a:r>
                        <a:rPr lang="en-US" sz="1600" b="1" i="0" u="none" strike="noStrike" dirty="0">
                          <a:solidFill>
                            <a:srgbClr val="FFFFFF"/>
                          </a:solidFill>
                          <a:effectLst/>
                          <a:latin typeface="Helvetica Neue Light"/>
                        </a:rPr>
                        <a:t>Number of Uninsured Children</a:t>
                      </a:r>
                    </a:p>
                  </a:txBody>
                  <a:tcPr marL="8197" marR="8197" marT="819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ctr" fontAlgn="b"/>
                      <a:r>
                        <a:rPr lang="en-US" sz="1600" b="1" i="0" u="none" strike="noStrike" dirty="0">
                          <a:solidFill>
                            <a:srgbClr val="FFFFFF"/>
                          </a:solidFill>
                          <a:effectLst/>
                          <a:latin typeface="Helvetica Neue Light"/>
                        </a:rPr>
                        <a:t>2013 State Ranking in Number of Uninsured Children</a:t>
                      </a:r>
                    </a:p>
                  </a:txBody>
                  <a:tcPr marL="8197" marR="8197" marT="8197" marB="0" anchor="b">
                    <a:lnL w="6350" cap="flat" cmpd="sng" algn="ctr">
                      <a:solidFill>
                        <a:srgbClr val="FFFFFF"/>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4F81BD"/>
                    </a:solidFill>
                  </a:tcPr>
                </a:tc>
              </a:tr>
              <a:tr h="835501">
                <a:tc>
                  <a:txBody>
                    <a:bodyPr/>
                    <a:lstStyle/>
                    <a:p>
                      <a:pPr algn="ctr" fontAlgn="b"/>
                      <a:r>
                        <a:rPr lang="en-US" sz="1600" b="0" i="0" u="none" strike="noStrike" dirty="0">
                          <a:solidFill>
                            <a:srgbClr val="000000"/>
                          </a:solidFill>
                          <a:effectLst/>
                          <a:latin typeface="Helvetica Neue Light"/>
                        </a:rPr>
                        <a:t>Florida</a:t>
                      </a:r>
                    </a:p>
                  </a:txBody>
                  <a:tcPr marL="8197" marR="8197" marT="8197"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US" sz="1600" b="0" i="0" u="none" strike="noStrike" dirty="0">
                          <a:solidFill>
                            <a:srgbClr val="000000"/>
                          </a:solidFill>
                          <a:effectLst/>
                          <a:latin typeface="Helvetica Neue Light"/>
                        </a:rPr>
                        <a:t>11.1</a:t>
                      </a:r>
                    </a:p>
                  </a:txBody>
                  <a:tcPr marL="8197" marR="8197" marT="819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US" sz="1600" b="0" i="0" u="none" strike="noStrike" dirty="0">
                          <a:solidFill>
                            <a:srgbClr val="000000"/>
                          </a:solidFill>
                          <a:effectLst/>
                          <a:latin typeface="Helvetica Neue Light"/>
                        </a:rPr>
                        <a:t>47</a:t>
                      </a:r>
                    </a:p>
                  </a:txBody>
                  <a:tcPr marL="8197" marR="8197" marT="819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US" sz="1600" b="0" i="0" u="none" strike="noStrike" dirty="0">
                          <a:solidFill>
                            <a:srgbClr val="000000"/>
                          </a:solidFill>
                          <a:effectLst/>
                          <a:latin typeface="Helvetica Neue Light"/>
                        </a:rPr>
                        <a:t>445,035</a:t>
                      </a:r>
                    </a:p>
                  </a:txBody>
                  <a:tcPr marL="8197" marR="8197" marT="819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US" sz="1600" b="0" i="0" u="none" strike="noStrike" dirty="0">
                          <a:solidFill>
                            <a:srgbClr val="000000"/>
                          </a:solidFill>
                          <a:effectLst/>
                          <a:latin typeface="Helvetica Neue Light"/>
                        </a:rPr>
                        <a:t>49</a:t>
                      </a:r>
                    </a:p>
                  </a:txBody>
                  <a:tcPr marL="8197" marR="8197" marT="8197"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835501">
                <a:tc>
                  <a:txBody>
                    <a:bodyPr/>
                    <a:lstStyle/>
                    <a:p>
                      <a:pPr algn="ctr" fontAlgn="b"/>
                      <a:r>
                        <a:rPr lang="en-US" sz="1600" b="0" i="0" u="none" strike="noStrike" dirty="0">
                          <a:solidFill>
                            <a:srgbClr val="000000"/>
                          </a:solidFill>
                          <a:effectLst/>
                          <a:latin typeface="Helvetica Neue Light"/>
                        </a:rPr>
                        <a:t>National</a:t>
                      </a:r>
                    </a:p>
                  </a:txBody>
                  <a:tcPr marL="8197" marR="8197" marT="8197"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CE6F1"/>
                    </a:solidFill>
                  </a:tcPr>
                </a:tc>
                <a:tc>
                  <a:txBody>
                    <a:bodyPr/>
                    <a:lstStyle/>
                    <a:p>
                      <a:pPr algn="ctr" fontAlgn="b"/>
                      <a:r>
                        <a:rPr lang="en-US" sz="1600" b="0" i="0" u="none" strike="noStrike" dirty="0">
                          <a:solidFill>
                            <a:srgbClr val="000000"/>
                          </a:solidFill>
                          <a:effectLst/>
                          <a:latin typeface="Helvetica Neue Light"/>
                        </a:rPr>
                        <a:t>7.1</a:t>
                      </a:r>
                    </a:p>
                  </a:txBody>
                  <a:tcPr marL="8197" marR="8197" marT="819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CE6F1"/>
                    </a:solidFill>
                  </a:tcPr>
                </a:tc>
                <a:tc>
                  <a:txBody>
                    <a:bodyPr/>
                    <a:lstStyle/>
                    <a:p>
                      <a:pPr algn="ctr" fontAlgn="b"/>
                      <a:r>
                        <a:rPr lang="en-US" sz="1600" b="0" i="0" u="none" strike="noStrike" dirty="0" smtClean="0">
                          <a:solidFill>
                            <a:srgbClr val="000000"/>
                          </a:solidFill>
                          <a:effectLst/>
                          <a:latin typeface="Helvetica Neue Light"/>
                        </a:rPr>
                        <a:t>-</a:t>
                      </a:r>
                      <a:endParaRPr lang="en-US" sz="1600" b="0" i="0" u="none" strike="noStrike" dirty="0">
                        <a:solidFill>
                          <a:srgbClr val="000000"/>
                        </a:solidFill>
                        <a:effectLst/>
                        <a:latin typeface="Helvetica Neue Light"/>
                      </a:endParaRPr>
                    </a:p>
                  </a:txBody>
                  <a:tcPr marL="8197" marR="8197" marT="819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CE6F1"/>
                    </a:solidFill>
                  </a:tcPr>
                </a:tc>
                <a:tc>
                  <a:txBody>
                    <a:bodyPr/>
                    <a:lstStyle/>
                    <a:p>
                      <a:pPr algn="ctr" fontAlgn="b"/>
                      <a:r>
                        <a:rPr lang="en-US" sz="1600" b="0" i="0" u="none" strike="noStrike" dirty="0">
                          <a:solidFill>
                            <a:srgbClr val="000000"/>
                          </a:solidFill>
                          <a:effectLst/>
                          <a:latin typeface="Helvetica Neue Light"/>
                        </a:rPr>
                        <a:t>5,234,332</a:t>
                      </a:r>
                    </a:p>
                  </a:txBody>
                  <a:tcPr marL="8197" marR="8197" marT="819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CE6F1"/>
                    </a:solidFill>
                  </a:tcPr>
                </a:tc>
                <a:tc>
                  <a:txBody>
                    <a:bodyPr/>
                    <a:lstStyle/>
                    <a:p>
                      <a:pPr algn="ctr" fontAlgn="b"/>
                      <a:r>
                        <a:rPr lang="en-US" sz="1600" b="0" i="0" u="none" strike="noStrike" dirty="0" smtClean="0">
                          <a:solidFill>
                            <a:srgbClr val="000000"/>
                          </a:solidFill>
                          <a:effectLst/>
                          <a:latin typeface="Helvetica Neue Light"/>
                        </a:rPr>
                        <a:t>- </a:t>
                      </a:r>
                      <a:endParaRPr lang="en-US" sz="1600" b="0" i="0" u="none" strike="noStrike" dirty="0">
                        <a:solidFill>
                          <a:srgbClr val="000000"/>
                        </a:solidFill>
                        <a:effectLst/>
                        <a:latin typeface="Helvetica Neue Light"/>
                      </a:endParaRPr>
                    </a:p>
                  </a:txBody>
                  <a:tcPr marL="8197" marR="8197" marT="8197"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DCE6F1"/>
                    </a:solidFill>
                  </a:tcPr>
                </a:tc>
              </a:tr>
            </a:tbl>
          </a:graphicData>
        </a:graphic>
      </p:graphicFrame>
      <p:sp>
        <p:nvSpPr>
          <p:cNvPr id="3" name="Slide Number Placeholder 2"/>
          <p:cNvSpPr>
            <a:spLocks noGrp="1"/>
          </p:cNvSpPr>
          <p:nvPr>
            <p:ph type="sldNum" sz="quarter" idx="12"/>
          </p:nvPr>
        </p:nvSpPr>
        <p:spPr/>
        <p:txBody>
          <a:bodyPr/>
          <a:lstStyle/>
          <a:p>
            <a:fld id="{ADA2D79C-CD48-4D19-A731-CDEDB40B86D9}" type="slidenum">
              <a:rPr lang="en-US" smtClean="0"/>
              <a:pPr/>
              <a:t>4</a:t>
            </a:fld>
            <a:endParaRPr lang="en-US" dirty="0"/>
          </a:p>
        </p:txBody>
      </p:sp>
      <p:sp>
        <p:nvSpPr>
          <p:cNvPr id="5" name="Rectangle 4"/>
          <p:cNvSpPr/>
          <p:nvPr/>
        </p:nvSpPr>
        <p:spPr>
          <a:xfrm>
            <a:off x="2514600" y="6248400"/>
            <a:ext cx="4572000" cy="461665"/>
          </a:xfrm>
          <a:prstGeom prst="rect">
            <a:avLst/>
          </a:prstGeom>
        </p:spPr>
        <p:txBody>
          <a:bodyPr>
            <a:spAutoFit/>
          </a:bodyPr>
          <a:lstStyle/>
          <a:p>
            <a:pPr lvl="0"/>
            <a:r>
              <a:rPr lang="en-US" sz="1200" dirty="0">
                <a:solidFill>
                  <a:prstClr val="black"/>
                </a:solidFill>
                <a:latin typeface="Helvetica Neue Light"/>
                <a:cs typeface="Helvetica Neue Light"/>
              </a:rPr>
              <a:t>Source: “Children’s Coverage at A Crossroads: Progress Slows”, Georgetown Center for Children and Families, November 2014. </a:t>
            </a:r>
            <a:endParaRPr lang="en-US" sz="1200" dirty="0">
              <a:solidFill>
                <a:prstClr val="black"/>
              </a:solidFill>
              <a:latin typeface="Helvetica Neue Light"/>
              <a:cs typeface="Helvetica Neue Light"/>
            </a:endParaRPr>
          </a:p>
        </p:txBody>
      </p:sp>
    </p:spTree>
    <p:extLst>
      <p:ext uri="{BB962C8B-B14F-4D97-AF65-F5344CB8AC3E}">
        <p14:creationId xmlns:p14="http://schemas.microsoft.com/office/powerpoint/2010/main" val="306594415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05800" cy="1295400"/>
          </a:xfrm>
        </p:spPr>
        <p:txBody>
          <a:bodyPr>
            <a:noAutofit/>
          </a:bodyPr>
          <a:lstStyle/>
          <a:p>
            <a:r>
              <a:rPr lang="en-US" sz="3200" dirty="0" smtClean="0"/>
              <a:t>Florida Ranks 47</a:t>
            </a:r>
            <a:r>
              <a:rPr lang="en-US" sz="3200" baseline="30000" dirty="0" smtClean="0"/>
              <a:t>th</a:t>
            </a:r>
            <a:r>
              <a:rPr lang="en-US" sz="3200" dirty="0" smtClean="0"/>
              <a:t> for Uninsured Kids Rate</a:t>
            </a:r>
            <a:endParaRPr lang="en-US" sz="3200" dirty="0"/>
          </a:p>
        </p:txBody>
      </p:sp>
      <p:graphicFrame>
        <p:nvGraphicFramePr>
          <p:cNvPr id="3" name="Table 2"/>
          <p:cNvGraphicFramePr>
            <a:graphicFrameLocks noGrp="1"/>
          </p:cNvGraphicFramePr>
          <p:nvPr>
            <p:extLst>
              <p:ext uri="{D42A27DB-BD31-4B8C-83A1-F6EECF244321}">
                <p14:modId xmlns:p14="http://schemas.microsoft.com/office/powerpoint/2010/main" val="3298091216"/>
              </p:ext>
            </p:extLst>
          </p:nvPr>
        </p:nvGraphicFramePr>
        <p:xfrm>
          <a:off x="914400" y="1981200"/>
          <a:ext cx="7696200" cy="2032000"/>
        </p:xfrm>
        <a:graphic>
          <a:graphicData uri="http://schemas.openxmlformats.org/drawingml/2006/table">
            <a:tbl>
              <a:tblPr firstRow="1" bandRow="1">
                <a:tableStyleId>{5C22544A-7EE6-4342-B048-85BDC9FD1C3A}</a:tableStyleId>
              </a:tblPr>
              <a:tblGrid>
                <a:gridCol w="3848100"/>
                <a:gridCol w="3848100"/>
              </a:tblGrid>
              <a:tr h="406400">
                <a:tc>
                  <a:txBody>
                    <a:bodyPr/>
                    <a:lstStyle/>
                    <a:p>
                      <a:pPr algn="l"/>
                      <a:r>
                        <a:rPr lang="en-US" b="0" i="0" dirty="0" smtClean="0">
                          <a:latin typeface="Helvetica Neue Light"/>
                          <a:cs typeface="Helvetica Neue Light"/>
                        </a:rPr>
                        <a:t>Florida</a:t>
                      </a:r>
                      <a:endParaRPr lang="en-US" b="0" i="0" dirty="0">
                        <a:latin typeface="Helvetica Neue Light"/>
                        <a:cs typeface="Helvetica Neue Light"/>
                      </a:endParaRPr>
                    </a:p>
                  </a:txBody>
                  <a:tcPr/>
                </a:tc>
                <a:tc>
                  <a:txBody>
                    <a:bodyPr/>
                    <a:lstStyle/>
                    <a:p>
                      <a:pPr algn="l"/>
                      <a:r>
                        <a:rPr lang="en-US" b="0" i="0" dirty="0" smtClean="0">
                          <a:latin typeface="Helvetica Neue Light"/>
                          <a:cs typeface="Helvetica Neue Light"/>
                        </a:rPr>
                        <a:t>11.1%</a:t>
                      </a:r>
                      <a:endParaRPr lang="en-US" b="0" i="0" dirty="0">
                        <a:latin typeface="Helvetica Neue Light"/>
                        <a:cs typeface="Helvetica Neue Light"/>
                      </a:endParaRPr>
                    </a:p>
                  </a:txBody>
                  <a:tcPr/>
                </a:tc>
              </a:tr>
              <a:tr h="406400">
                <a:tc>
                  <a:txBody>
                    <a:bodyPr/>
                    <a:lstStyle/>
                    <a:p>
                      <a:pPr algn="l"/>
                      <a:r>
                        <a:rPr lang="en-US" b="0" i="0" dirty="0" smtClean="0">
                          <a:latin typeface="Helvetica Neue Light"/>
                          <a:cs typeface="Helvetica Neue Light"/>
                        </a:rPr>
                        <a:t>Alaska</a:t>
                      </a:r>
                      <a:endParaRPr lang="en-US" b="0" i="0" dirty="0">
                        <a:latin typeface="Helvetica Neue Light"/>
                        <a:cs typeface="Helvetica Neue Light"/>
                      </a:endParaRPr>
                    </a:p>
                  </a:txBody>
                  <a:tcPr/>
                </a:tc>
                <a:tc>
                  <a:txBody>
                    <a:bodyPr/>
                    <a:lstStyle/>
                    <a:p>
                      <a:pPr algn="l"/>
                      <a:r>
                        <a:rPr lang="en-US" b="0" i="0" dirty="0" smtClean="0">
                          <a:latin typeface="Helvetica Neue Light"/>
                          <a:cs typeface="Helvetica Neue Light"/>
                        </a:rPr>
                        <a:t>11.6%</a:t>
                      </a:r>
                      <a:endParaRPr lang="en-US" b="0" i="0" dirty="0">
                        <a:latin typeface="Helvetica Neue Light"/>
                        <a:cs typeface="Helvetica Neue Light"/>
                      </a:endParaRPr>
                    </a:p>
                  </a:txBody>
                  <a:tcPr/>
                </a:tc>
              </a:tr>
              <a:tr h="406400">
                <a:tc>
                  <a:txBody>
                    <a:bodyPr/>
                    <a:lstStyle/>
                    <a:p>
                      <a:pPr algn="l"/>
                      <a:r>
                        <a:rPr lang="en-US" b="0" i="0" dirty="0" smtClean="0">
                          <a:latin typeface="Helvetica Neue Light"/>
                          <a:cs typeface="Helvetica Neue Light"/>
                        </a:rPr>
                        <a:t>Arizona</a:t>
                      </a:r>
                      <a:endParaRPr lang="en-US" b="0" i="0" dirty="0">
                        <a:latin typeface="Helvetica Neue Light"/>
                        <a:cs typeface="Helvetica Neue Light"/>
                      </a:endParaRPr>
                    </a:p>
                  </a:txBody>
                  <a:tcPr/>
                </a:tc>
                <a:tc>
                  <a:txBody>
                    <a:bodyPr/>
                    <a:lstStyle/>
                    <a:p>
                      <a:pPr algn="l"/>
                      <a:r>
                        <a:rPr lang="en-US" b="0" i="0" dirty="0" smtClean="0">
                          <a:latin typeface="Helvetica Neue Light"/>
                          <a:cs typeface="Helvetica Neue Light"/>
                        </a:rPr>
                        <a:t>11.9%</a:t>
                      </a:r>
                    </a:p>
                  </a:txBody>
                  <a:tcPr/>
                </a:tc>
              </a:tr>
              <a:tr h="406400">
                <a:tc>
                  <a:txBody>
                    <a:bodyPr/>
                    <a:lstStyle/>
                    <a:p>
                      <a:pPr algn="l"/>
                      <a:r>
                        <a:rPr lang="en-US" b="0" i="0" dirty="0" smtClean="0">
                          <a:latin typeface="Helvetica Neue Light"/>
                          <a:cs typeface="Helvetica Neue Light"/>
                        </a:rPr>
                        <a:t>Texas</a:t>
                      </a:r>
                      <a:endParaRPr lang="en-US" b="0" i="0" dirty="0">
                        <a:latin typeface="Helvetica Neue Light"/>
                        <a:cs typeface="Helvetica Neue Light"/>
                      </a:endParaRPr>
                    </a:p>
                  </a:txBody>
                  <a:tcPr/>
                </a:tc>
                <a:tc>
                  <a:txBody>
                    <a:bodyPr/>
                    <a:lstStyle/>
                    <a:p>
                      <a:pPr algn="l"/>
                      <a:r>
                        <a:rPr lang="en-US" b="0" i="0" dirty="0" smtClean="0">
                          <a:latin typeface="Helvetica Neue Light"/>
                          <a:cs typeface="Helvetica Neue Light"/>
                        </a:rPr>
                        <a:t>12.6%</a:t>
                      </a:r>
                      <a:endParaRPr lang="en-US" b="0" i="0" dirty="0">
                        <a:latin typeface="Helvetica Neue Light"/>
                        <a:cs typeface="Helvetica Neue Light"/>
                      </a:endParaRPr>
                    </a:p>
                  </a:txBody>
                  <a:tcPr/>
                </a:tc>
              </a:tr>
              <a:tr h="406400">
                <a:tc>
                  <a:txBody>
                    <a:bodyPr/>
                    <a:lstStyle/>
                    <a:p>
                      <a:pPr algn="l"/>
                      <a:r>
                        <a:rPr lang="en-US" b="0" i="0" dirty="0" smtClean="0">
                          <a:latin typeface="Helvetica Neue Light"/>
                          <a:cs typeface="Helvetica Neue Light"/>
                        </a:rPr>
                        <a:t>Nevada</a:t>
                      </a:r>
                      <a:endParaRPr lang="en-US" b="0" i="0" dirty="0">
                        <a:latin typeface="Helvetica Neue Light"/>
                        <a:cs typeface="Helvetica Neue Light"/>
                      </a:endParaRPr>
                    </a:p>
                  </a:txBody>
                  <a:tcPr/>
                </a:tc>
                <a:tc>
                  <a:txBody>
                    <a:bodyPr/>
                    <a:lstStyle/>
                    <a:p>
                      <a:pPr algn="l"/>
                      <a:r>
                        <a:rPr lang="en-US" b="0" i="0" dirty="0" smtClean="0">
                          <a:latin typeface="Helvetica Neue Light"/>
                          <a:cs typeface="Helvetica Neue Light"/>
                        </a:rPr>
                        <a:t>14.9%</a:t>
                      </a:r>
                      <a:endParaRPr lang="en-US" b="0" i="0" dirty="0">
                        <a:latin typeface="Helvetica Neue Light"/>
                        <a:cs typeface="Helvetica Neue Light"/>
                      </a:endParaRPr>
                    </a:p>
                  </a:txBody>
                  <a:tcPr/>
                </a:tc>
              </a:tr>
            </a:tbl>
          </a:graphicData>
        </a:graphic>
      </p:graphicFrame>
      <p:sp>
        <p:nvSpPr>
          <p:cNvPr id="6" name="Slide Number Placeholder 5"/>
          <p:cNvSpPr>
            <a:spLocks noGrp="1"/>
          </p:cNvSpPr>
          <p:nvPr>
            <p:ph type="sldNum" sz="quarter" idx="12"/>
          </p:nvPr>
        </p:nvSpPr>
        <p:spPr/>
        <p:txBody>
          <a:bodyPr/>
          <a:lstStyle/>
          <a:p>
            <a:fld id="{ADA2D79C-CD48-4D19-A731-CDEDB40B86D9}" type="slidenum">
              <a:rPr lang="en-US" smtClean="0"/>
              <a:pPr/>
              <a:t>5</a:t>
            </a:fld>
            <a:endParaRPr lang="en-US" dirty="0"/>
          </a:p>
        </p:txBody>
      </p:sp>
      <p:sp>
        <p:nvSpPr>
          <p:cNvPr id="4" name="Rectangle 3"/>
          <p:cNvSpPr/>
          <p:nvPr/>
        </p:nvSpPr>
        <p:spPr>
          <a:xfrm>
            <a:off x="2362200" y="6248400"/>
            <a:ext cx="4572000" cy="276999"/>
          </a:xfrm>
          <a:prstGeom prst="rect">
            <a:avLst/>
          </a:prstGeom>
        </p:spPr>
        <p:txBody>
          <a:bodyPr>
            <a:spAutoFit/>
          </a:bodyPr>
          <a:lstStyle/>
          <a:p>
            <a:pPr lvl="0"/>
            <a:r>
              <a:rPr lang="en-US" sz="1200" dirty="0">
                <a:solidFill>
                  <a:prstClr val="black"/>
                </a:solidFill>
                <a:latin typeface="Helvetica Neue Light"/>
                <a:cs typeface="Helvetica Neue Light"/>
              </a:rPr>
              <a:t>Source: </a:t>
            </a:r>
            <a:r>
              <a:rPr lang="en-US" sz="1200" dirty="0" smtClean="0">
                <a:solidFill>
                  <a:prstClr val="black"/>
                </a:solidFill>
                <a:latin typeface="Helvetica Neue Light"/>
                <a:cs typeface="Helvetica Neue Light"/>
              </a:rPr>
              <a:t>ibid.</a:t>
            </a:r>
            <a:endParaRPr lang="en-US" sz="1200" dirty="0">
              <a:solidFill>
                <a:prstClr val="black"/>
              </a:solidFill>
              <a:latin typeface="Helvetica Neue Light"/>
              <a:cs typeface="Helvetica Neue Light"/>
            </a:endParaRPr>
          </a:p>
        </p:txBody>
      </p:sp>
      <p:sp>
        <p:nvSpPr>
          <p:cNvPr id="5" name="TextBox 4"/>
          <p:cNvSpPr txBox="1"/>
          <p:nvPr/>
        </p:nvSpPr>
        <p:spPr>
          <a:xfrm>
            <a:off x="3559116" y="6342747"/>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04021171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960438"/>
          </a:xfrm>
        </p:spPr>
        <p:txBody>
          <a:bodyPr>
            <a:normAutofit fontScale="90000"/>
          </a:bodyPr>
          <a:lstStyle/>
          <a:p>
            <a:r>
              <a:rPr lang="en-US" dirty="0" smtClean="0"/>
              <a:t>Florida Has Been Improving Slowly</a:t>
            </a:r>
            <a:endParaRPr lang="en-US" dirty="0"/>
          </a:p>
        </p:txBody>
      </p:sp>
      <p:sp>
        <p:nvSpPr>
          <p:cNvPr id="3" name="TextBox 2"/>
          <p:cNvSpPr txBox="1"/>
          <p:nvPr/>
        </p:nvSpPr>
        <p:spPr>
          <a:xfrm>
            <a:off x="457200" y="3962400"/>
            <a:ext cx="8229600" cy="646331"/>
          </a:xfrm>
          <a:prstGeom prst="rect">
            <a:avLst/>
          </a:prstGeom>
          <a:noFill/>
        </p:spPr>
        <p:txBody>
          <a:bodyPr wrap="square" rtlCol="0">
            <a:spAutoFit/>
          </a:bodyPr>
          <a:lstStyle/>
          <a:p>
            <a:r>
              <a:rPr lang="en-US" dirty="0" smtClean="0">
                <a:latin typeface="Helvetica Neue Light"/>
                <a:cs typeface="Helvetica Neue Light"/>
              </a:rPr>
              <a:t>*Florida is one of twelve states that experienced a </a:t>
            </a:r>
            <a:r>
              <a:rPr lang="en-US" u="sng" dirty="0" smtClean="0">
                <a:latin typeface="Helvetica Neue Light"/>
                <a:cs typeface="Helvetica Neue Light"/>
              </a:rPr>
              <a:t>statistically significant</a:t>
            </a:r>
            <a:r>
              <a:rPr lang="en-US" dirty="0" smtClean="0">
                <a:latin typeface="Helvetica Neue Light"/>
                <a:cs typeface="Helvetica Neue Light"/>
              </a:rPr>
              <a:t> decrease in percentage point change</a:t>
            </a:r>
            <a:endParaRPr lang="en-US" dirty="0">
              <a:latin typeface="Helvetica Neue Light"/>
              <a:cs typeface="Helvetica Neue Light"/>
            </a:endParaRPr>
          </a:p>
        </p:txBody>
      </p:sp>
      <p:graphicFrame>
        <p:nvGraphicFramePr>
          <p:cNvPr id="7" name="Table 6"/>
          <p:cNvGraphicFramePr>
            <a:graphicFrameLocks noGrp="1"/>
          </p:cNvGraphicFramePr>
          <p:nvPr>
            <p:extLst>
              <p:ext uri="{D42A27DB-BD31-4B8C-83A1-F6EECF244321}">
                <p14:modId xmlns:p14="http://schemas.microsoft.com/office/powerpoint/2010/main" val="2192161990"/>
              </p:ext>
            </p:extLst>
          </p:nvPr>
        </p:nvGraphicFramePr>
        <p:xfrm>
          <a:off x="609600" y="2057400"/>
          <a:ext cx="7848600" cy="1381760"/>
        </p:xfrm>
        <a:graphic>
          <a:graphicData uri="http://schemas.openxmlformats.org/drawingml/2006/table">
            <a:tbl>
              <a:tblPr firstRow="1" bandRow="1">
                <a:tableStyleId>{5C22544A-7EE6-4342-B048-85BDC9FD1C3A}</a:tableStyleId>
              </a:tblPr>
              <a:tblGrid>
                <a:gridCol w="2286000"/>
                <a:gridCol w="2286000"/>
                <a:gridCol w="3276600"/>
              </a:tblGrid>
              <a:tr h="370840">
                <a:tc>
                  <a:txBody>
                    <a:bodyPr/>
                    <a:lstStyle/>
                    <a:p>
                      <a:endParaRPr lang="en-US" b="0" i="0" dirty="0">
                        <a:latin typeface="Helvetica Neue Light"/>
                        <a:cs typeface="Helvetica Neue Light"/>
                      </a:endParaRPr>
                    </a:p>
                  </a:txBody>
                  <a:tcPr/>
                </a:tc>
                <a:tc>
                  <a:txBody>
                    <a:bodyPr/>
                    <a:lstStyle/>
                    <a:p>
                      <a:r>
                        <a:rPr lang="en-US" b="0" i="0" dirty="0" smtClean="0">
                          <a:latin typeface="Helvetica Neue Light"/>
                          <a:cs typeface="Helvetica Neue Light"/>
                        </a:rPr>
                        <a:t>2011-2013 Percent Point Change</a:t>
                      </a:r>
                      <a:endParaRPr lang="en-US" b="0" i="0" dirty="0">
                        <a:latin typeface="Helvetica Neue Light"/>
                        <a:cs typeface="Helvetica Neue Light"/>
                      </a:endParaRPr>
                    </a:p>
                  </a:txBody>
                  <a:tcPr/>
                </a:tc>
                <a:tc>
                  <a:txBody>
                    <a:bodyPr/>
                    <a:lstStyle/>
                    <a:p>
                      <a:r>
                        <a:rPr lang="en-US" b="0" i="0" dirty="0" smtClean="0">
                          <a:latin typeface="Helvetica Neue Light"/>
                          <a:cs typeface="Helvetica Neue Light"/>
                        </a:rPr>
                        <a:t>Rank 2011-2013 Percent Point Change</a:t>
                      </a:r>
                      <a:endParaRPr lang="en-US" b="0" i="0" dirty="0">
                        <a:latin typeface="Helvetica Neue Light"/>
                        <a:cs typeface="Helvetica Neue Light"/>
                      </a:endParaRPr>
                    </a:p>
                  </a:txBody>
                  <a:tcPr/>
                </a:tc>
              </a:tr>
              <a:tr h="370840">
                <a:tc>
                  <a:txBody>
                    <a:bodyPr/>
                    <a:lstStyle/>
                    <a:p>
                      <a:r>
                        <a:rPr lang="en-US" b="0" i="0" dirty="0" smtClean="0">
                          <a:latin typeface="Helvetica Neue Light"/>
                          <a:cs typeface="Helvetica Neue Light"/>
                        </a:rPr>
                        <a:t>United States</a:t>
                      </a:r>
                      <a:endParaRPr lang="en-US" b="0" i="0" dirty="0">
                        <a:latin typeface="Helvetica Neue Light"/>
                        <a:cs typeface="Helvetica Neue Light"/>
                      </a:endParaRPr>
                    </a:p>
                  </a:txBody>
                  <a:tcPr/>
                </a:tc>
                <a:tc>
                  <a:txBody>
                    <a:bodyPr/>
                    <a:lstStyle/>
                    <a:p>
                      <a:r>
                        <a:rPr lang="en-US" b="0" i="0" dirty="0" smtClean="0">
                          <a:latin typeface="Helvetica Neue Light"/>
                          <a:cs typeface="Helvetica Neue Light"/>
                        </a:rPr>
                        <a:t>-0.4</a:t>
                      </a:r>
                      <a:endParaRPr lang="en-US" b="0" i="0" dirty="0">
                        <a:latin typeface="Helvetica Neue Light"/>
                        <a:cs typeface="Helvetica Neue Light"/>
                      </a:endParaRPr>
                    </a:p>
                  </a:txBody>
                  <a:tcPr/>
                </a:tc>
                <a:tc>
                  <a:txBody>
                    <a:bodyPr/>
                    <a:lstStyle/>
                    <a:p>
                      <a:r>
                        <a:rPr lang="en-US" b="0" i="0" dirty="0" smtClean="0">
                          <a:latin typeface="Helvetica Neue Light"/>
                          <a:cs typeface="Helvetica Neue Light"/>
                        </a:rPr>
                        <a:t>-</a:t>
                      </a:r>
                      <a:endParaRPr lang="en-US" b="0" i="0" dirty="0">
                        <a:latin typeface="Helvetica Neue Light"/>
                        <a:cs typeface="Helvetica Neue Light"/>
                      </a:endParaRPr>
                    </a:p>
                  </a:txBody>
                  <a:tcPr/>
                </a:tc>
              </a:tr>
              <a:tr h="370840">
                <a:tc>
                  <a:txBody>
                    <a:bodyPr/>
                    <a:lstStyle/>
                    <a:p>
                      <a:r>
                        <a:rPr lang="en-US" b="0" i="0" dirty="0" smtClean="0">
                          <a:latin typeface="Helvetica Neue Light"/>
                          <a:cs typeface="Helvetica Neue Light"/>
                        </a:rPr>
                        <a:t>*Florida</a:t>
                      </a:r>
                      <a:endParaRPr lang="en-US" b="0" i="0" dirty="0">
                        <a:latin typeface="Helvetica Neue Light"/>
                        <a:cs typeface="Helvetica Neue Light"/>
                      </a:endParaRPr>
                    </a:p>
                  </a:txBody>
                  <a:tcPr/>
                </a:tc>
                <a:tc>
                  <a:txBody>
                    <a:bodyPr/>
                    <a:lstStyle/>
                    <a:p>
                      <a:r>
                        <a:rPr lang="en-US" b="0" i="0" dirty="0" smtClean="0">
                          <a:latin typeface="Helvetica Neue Light"/>
                          <a:cs typeface="Helvetica Neue Light"/>
                        </a:rPr>
                        <a:t>-0.8</a:t>
                      </a:r>
                      <a:endParaRPr lang="en-US" b="0" i="0" dirty="0">
                        <a:latin typeface="Helvetica Neue Light"/>
                        <a:cs typeface="Helvetica Neue Light"/>
                      </a:endParaRPr>
                    </a:p>
                  </a:txBody>
                  <a:tcPr/>
                </a:tc>
                <a:tc>
                  <a:txBody>
                    <a:bodyPr/>
                    <a:lstStyle/>
                    <a:p>
                      <a:r>
                        <a:rPr lang="en-US" b="0" i="0" dirty="0" smtClean="0">
                          <a:latin typeface="Helvetica Neue Light"/>
                          <a:cs typeface="Helvetica Neue Light"/>
                        </a:rPr>
                        <a:t>12</a:t>
                      </a:r>
                      <a:endParaRPr lang="en-US" b="0" i="0" dirty="0">
                        <a:latin typeface="Helvetica Neue Light"/>
                        <a:cs typeface="Helvetica Neue Light"/>
                      </a:endParaRPr>
                    </a:p>
                  </a:txBody>
                  <a:tcPr/>
                </a:tc>
              </a:tr>
            </a:tbl>
          </a:graphicData>
        </a:graphic>
      </p:graphicFrame>
      <p:sp>
        <p:nvSpPr>
          <p:cNvPr id="6" name="Slide Number Placeholder 5"/>
          <p:cNvSpPr>
            <a:spLocks noGrp="1"/>
          </p:cNvSpPr>
          <p:nvPr>
            <p:ph type="sldNum" sz="quarter" idx="12"/>
          </p:nvPr>
        </p:nvSpPr>
        <p:spPr/>
        <p:txBody>
          <a:bodyPr/>
          <a:lstStyle/>
          <a:p>
            <a:fld id="{ADA2D79C-CD48-4D19-A731-CDEDB40B86D9}" type="slidenum">
              <a:rPr lang="en-US" smtClean="0"/>
              <a:pPr/>
              <a:t>6</a:t>
            </a:fld>
            <a:endParaRPr lang="en-US" dirty="0"/>
          </a:p>
        </p:txBody>
      </p:sp>
      <p:sp>
        <p:nvSpPr>
          <p:cNvPr id="4" name="Rectangle 3"/>
          <p:cNvSpPr/>
          <p:nvPr/>
        </p:nvSpPr>
        <p:spPr>
          <a:xfrm>
            <a:off x="2286000" y="6248400"/>
            <a:ext cx="4572000" cy="276999"/>
          </a:xfrm>
          <a:prstGeom prst="rect">
            <a:avLst/>
          </a:prstGeom>
        </p:spPr>
        <p:txBody>
          <a:bodyPr>
            <a:spAutoFit/>
          </a:bodyPr>
          <a:lstStyle/>
          <a:p>
            <a:pPr lvl="0"/>
            <a:r>
              <a:rPr lang="en-US" sz="1200" dirty="0">
                <a:solidFill>
                  <a:prstClr val="black"/>
                </a:solidFill>
                <a:latin typeface="Helvetica Neue Light"/>
                <a:cs typeface="Helvetica Neue Light"/>
              </a:rPr>
              <a:t>Source: </a:t>
            </a:r>
            <a:r>
              <a:rPr lang="en-US" sz="1200" dirty="0" smtClean="0">
                <a:solidFill>
                  <a:prstClr val="black"/>
                </a:solidFill>
                <a:latin typeface="Helvetica Neue Light"/>
                <a:cs typeface="Helvetica Neue Light"/>
              </a:rPr>
              <a:t>ibid.</a:t>
            </a:r>
            <a:endParaRPr lang="en-US" sz="1200" dirty="0">
              <a:solidFill>
                <a:prstClr val="black"/>
              </a:solidFill>
              <a:latin typeface="Helvetica Neue Light"/>
              <a:cs typeface="Helvetica Neue Light"/>
            </a:endParaRPr>
          </a:p>
        </p:txBody>
      </p:sp>
    </p:spTree>
    <p:extLst>
      <p:ext uri="{BB962C8B-B14F-4D97-AF65-F5344CB8AC3E}">
        <p14:creationId xmlns:p14="http://schemas.microsoft.com/office/powerpoint/2010/main" val="53444789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150"/>
          <p:cNvSpPr>
            <a:spLocks noChangeArrowheads="1"/>
          </p:cNvSpPr>
          <p:nvPr/>
        </p:nvSpPr>
        <p:spPr bwMode="auto">
          <a:xfrm>
            <a:off x="4916488" y="3905250"/>
            <a:ext cx="744537" cy="611188"/>
          </a:xfrm>
          <a:custGeom>
            <a:avLst/>
            <a:gdLst>
              <a:gd name="T0" fmla="*/ 5438 w 745812"/>
              <a:gd name="T1" fmla="*/ 19034 h 611443"/>
              <a:gd name="T2" fmla="*/ 24422 w 745812"/>
              <a:gd name="T3" fmla="*/ 120550 h 611443"/>
              <a:gd name="T4" fmla="*/ 24422 w 745812"/>
              <a:gd name="T5" fmla="*/ 406062 h 611443"/>
              <a:gd name="T6" fmla="*/ 49736 w 745812"/>
              <a:gd name="T7" fmla="*/ 513921 h 611443"/>
              <a:gd name="T8" fmla="*/ 87706 w 745812"/>
              <a:gd name="T9" fmla="*/ 520266 h 611443"/>
              <a:gd name="T10" fmla="*/ 94034 w 745812"/>
              <a:gd name="T11" fmla="*/ 545644 h 611443"/>
              <a:gd name="T12" fmla="*/ 100362 w 745812"/>
              <a:gd name="T13" fmla="*/ 583712 h 611443"/>
              <a:gd name="T14" fmla="*/ 119347 w 745812"/>
              <a:gd name="T15" fmla="*/ 596402 h 611443"/>
              <a:gd name="T16" fmla="*/ 188958 w 745812"/>
              <a:gd name="T17" fmla="*/ 602747 h 611443"/>
              <a:gd name="T18" fmla="*/ 309197 w 745812"/>
              <a:gd name="T19" fmla="*/ 609092 h 611443"/>
              <a:gd name="T20" fmla="*/ 537015 w 745812"/>
              <a:gd name="T21" fmla="*/ 602747 h 611443"/>
              <a:gd name="T22" fmla="*/ 543344 w 745812"/>
              <a:gd name="T23" fmla="*/ 583712 h 611443"/>
              <a:gd name="T24" fmla="*/ 537015 w 745812"/>
              <a:gd name="T25" fmla="*/ 507576 h 611443"/>
              <a:gd name="T26" fmla="*/ 549672 w 745812"/>
              <a:gd name="T27" fmla="*/ 431440 h 611443"/>
              <a:gd name="T28" fmla="*/ 574985 w 745812"/>
              <a:gd name="T29" fmla="*/ 393372 h 611443"/>
              <a:gd name="T30" fmla="*/ 600298 w 745812"/>
              <a:gd name="T31" fmla="*/ 355304 h 611443"/>
              <a:gd name="T32" fmla="*/ 612955 w 745812"/>
              <a:gd name="T33" fmla="*/ 336270 h 611443"/>
              <a:gd name="T34" fmla="*/ 625612 w 745812"/>
              <a:gd name="T35" fmla="*/ 285512 h 611443"/>
              <a:gd name="T36" fmla="*/ 631940 w 745812"/>
              <a:gd name="T37" fmla="*/ 266478 h 611443"/>
              <a:gd name="T38" fmla="*/ 650924 w 745812"/>
              <a:gd name="T39" fmla="*/ 253788 h 611443"/>
              <a:gd name="T40" fmla="*/ 663582 w 745812"/>
              <a:gd name="T41" fmla="*/ 215720 h 611443"/>
              <a:gd name="T42" fmla="*/ 682566 w 745812"/>
              <a:gd name="T43" fmla="*/ 158618 h 611443"/>
              <a:gd name="T44" fmla="*/ 720536 w 745812"/>
              <a:gd name="T45" fmla="*/ 133238 h 611443"/>
              <a:gd name="T46" fmla="*/ 739521 w 745812"/>
              <a:gd name="T47" fmla="*/ 95170 h 611443"/>
              <a:gd name="T48" fmla="*/ 720536 w 745812"/>
              <a:gd name="T49" fmla="*/ 88826 h 611443"/>
              <a:gd name="T50" fmla="*/ 625612 w 745812"/>
              <a:gd name="T51" fmla="*/ 82482 h 611443"/>
              <a:gd name="T52" fmla="*/ 644596 w 745812"/>
              <a:gd name="T53" fmla="*/ 50758 h 611443"/>
              <a:gd name="T54" fmla="*/ 638268 w 745812"/>
              <a:gd name="T55" fmla="*/ 12690 h 611443"/>
              <a:gd name="T56" fmla="*/ 600298 w 745812"/>
              <a:gd name="T57" fmla="*/ 0 h 611443"/>
              <a:gd name="T58" fmla="*/ 5438 w 745812"/>
              <a:gd name="T59" fmla="*/ 19034 h 61144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45812"/>
              <a:gd name="T91" fmla="*/ 0 h 611443"/>
              <a:gd name="T92" fmla="*/ 745812 w 745812"/>
              <a:gd name="T93" fmla="*/ 611443 h 61144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45812" h="611443">
                <a:moveTo>
                  <a:pt x="5456" y="19050"/>
                </a:moveTo>
                <a:cubicBezTo>
                  <a:pt x="20681" y="95175"/>
                  <a:pt x="14607" y="61258"/>
                  <a:pt x="24506" y="120650"/>
                </a:cubicBezTo>
                <a:cubicBezTo>
                  <a:pt x="38991" y="308949"/>
                  <a:pt x="24506" y="81859"/>
                  <a:pt x="24506" y="406400"/>
                </a:cubicBezTo>
                <a:cubicBezTo>
                  <a:pt x="24506" y="484313"/>
                  <a:pt x="0" y="503260"/>
                  <a:pt x="49906" y="514350"/>
                </a:cubicBezTo>
                <a:cubicBezTo>
                  <a:pt x="62475" y="517143"/>
                  <a:pt x="75306" y="518583"/>
                  <a:pt x="88006" y="520700"/>
                </a:cubicBezTo>
                <a:cubicBezTo>
                  <a:pt x="90123" y="529167"/>
                  <a:pt x="92644" y="537542"/>
                  <a:pt x="94356" y="546100"/>
                </a:cubicBezTo>
                <a:cubicBezTo>
                  <a:pt x="96881" y="558725"/>
                  <a:pt x="94948" y="572684"/>
                  <a:pt x="100706" y="584200"/>
                </a:cubicBezTo>
                <a:cubicBezTo>
                  <a:pt x="104119" y="591026"/>
                  <a:pt x="112294" y="595301"/>
                  <a:pt x="119756" y="596900"/>
                </a:cubicBezTo>
                <a:cubicBezTo>
                  <a:pt x="142616" y="601799"/>
                  <a:pt x="166278" y="601695"/>
                  <a:pt x="189606" y="603250"/>
                </a:cubicBezTo>
                <a:cubicBezTo>
                  <a:pt x="229789" y="605929"/>
                  <a:pt x="270039" y="607483"/>
                  <a:pt x="310256" y="609600"/>
                </a:cubicBezTo>
                <a:cubicBezTo>
                  <a:pt x="386456" y="607483"/>
                  <a:pt x="463068" y="611443"/>
                  <a:pt x="538856" y="603250"/>
                </a:cubicBezTo>
                <a:cubicBezTo>
                  <a:pt x="545511" y="602531"/>
                  <a:pt x="545206" y="590893"/>
                  <a:pt x="545206" y="584200"/>
                </a:cubicBezTo>
                <a:cubicBezTo>
                  <a:pt x="545206" y="558712"/>
                  <a:pt x="540973" y="533400"/>
                  <a:pt x="538856" y="508000"/>
                </a:cubicBezTo>
                <a:cubicBezTo>
                  <a:pt x="540022" y="497508"/>
                  <a:pt x="541213" y="450417"/>
                  <a:pt x="551556" y="431800"/>
                </a:cubicBezTo>
                <a:cubicBezTo>
                  <a:pt x="558969" y="418457"/>
                  <a:pt x="568489" y="406400"/>
                  <a:pt x="576956" y="393700"/>
                </a:cubicBezTo>
                <a:lnTo>
                  <a:pt x="602356" y="355600"/>
                </a:lnTo>
                <a:cubicBezTo>
                  <a:pt x="606589" y="349250"/>
                  <a:pt x="612643" y="343790"/>
                  <a:pt x="615056" y="336550"/>
                </a:cubicBezTo>
                <a:cubicBezTo>
                  <a:pt x="629571" y="293004"/>
                  <a:pt x="612431" y="347052"/>
                  <a:pt x="627756" y="285750"/>
                </a:cubicBezTo>
                <a:cubicBezTo>
                  <a:pt x="629379" y="279256"/>
                  <a:pt x="629925" y="271927"/>
                  <a:pt x="634106" y="266700"/>
                </a:cubicBezTo>
                <a:cubicBezTo>
                  <a:pt x="638874" y="260741"/>
                  <a:pt x="646806" y="258233"/>
                  <a:pt x="653156" y="254000"/>
                </a:cubicBezTo>
                <a:cubicBezTo>
                  <a:pt x="657389" y="241300"/>
                  <a:pt x="663655" y="229105"/>
                  <a:pt x="665856" y="215900"/>
                </a:cubicBezTo>
                <a:cubicBezTo>
                  <a:pt x="669378" y="194765"/>
                  <a:pt x="667484" y="173994"/>
                  <a:pt x="684906" y="158750"/>
                </a:cubicBezTo>
                <a:cubicBezTo>
                  <a:pt x="696393" y="148699"/>
                  <a:pt x="723006" y="133350"/>
                  <a:pt x="723006" y="133350"/>
                </a:cubicBezTo>
                <a:cubicBezTo>
                  <a:pt x="725145" y="130142"/>
                  <a:pt x="745812" y="102761"/>
                  <a:pt x="742056" y="95250"/>
                </a:cubicBezTo>
                <a:cubicBezTo>
                  <a:pt x="739063" y="89263"/>
                  <a:pt x="729659" y="89639"/>
                  <a:pt x="723006" y="88900"/>
                </a:cubicBezTo>
                <a:cubicBezTo>
                  <a:pt x="691380" y="85386"/>
                  <a:pt x="659506" y="84667"/>
                  <a:pt x="627756" y="82550"/>
                </a:cubicBezTo>
                <a:cubicBezTo>
                  <a:pt x="635999" y="57820"/>
                  <a:pt x="629373" y="68233"/>
                  <a:pt x="646806" y="50800"/>
                </a:cubicBezTo>
                <a:cubicBezTo>
                  <a:pt x="644689" y="38100"/>
                  <a:pt x="648934" y="22390"/>
                  <a:pt x="640456" y="12700"/>
                </a:cubicBezTo>
                <a:cubicBezTo>
                  <a:pt x="631641" y="2625"/>
                  <a:pt x="602356" y="0"/>
                  <a:pt x="602356" y="0"/>
                </a:cubicBezTo>
                <a:lnTo>
                  <a:pt x="5456" y="19050"/>
                </a:lnTo>
                <a:close/>
              </a:path>
            </a:pathLst>
          </a:custGeom>
          <a:ln>
            <a:headEnd/>
            <a:tailEnd/>
          </a:ln>
        </p:spPr>
        <p:style>
          <a:lnRef idx="2">
            <a:schemeClr val="dk1"/>
          </a:lnRef>
          <a:fillRef idx="1">
            <a:schemeClr val="lt1"/>
          </a:fillRef>
          <a:effectRef idx="0">
            <a:schemeClr val="dk1"/>
          </a:effectRef>
          <a:fontRef idx="minor">
            <a:schemeClr val="dk1"/>
          </a:fontRef>
        </p:style>
        <p:txBody>
          <a:bodyPr/>
          <a:lstStyle/>
          <a:p>
            <a:endParaRPr lang="en-US" sz="11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Helvetica Neue"/>
              <a:cs typeface="Helvetica Neue"/>
            </a:endParaRPr>
          </a:p>
        </p:txBody>
      </p:sp>
      <p:sp>
        <p:nvSpPr>
          <p:cNvPr id="8" name="Freeform 30"/>
          <p:cNvSpPr>
            <a:spLocks/>
          </p:cNvSpPr>
          <p:nvPr/>
        </p:nvSpPr>
        <p:spPr bwMode="auto">
          <a:xfrm>
            <a:off x="5029200" y="4495800"/>
            <a:ext cx="836613" cy="652463"/>
          </a:xfrm>
          <a:custGeom>
            <a:avLst/>
            <a:gdLst>
              <a:gd name="T0" fmla="*/ 0 w 626"/>
              <a:gd name="T1" fmla="*/ 2147483647 h 528"/>
              <a:gd name="T2" fmla="*/ 2147483647 w 626"/>
              <a:gd name="T3" fmla="*/ 2147483647 h 528"/>
              <a:gd name="T4" fmla="*/ 2147483647 w 626"/>
              <a:gd name="T5" fmla="*/ 2147483647 h 528"/>
              <a:gd name="T6" fmla="*/ 2147483647 w 626"/>
              <a:gd name="T7" fmla="*/ 2147483647 h 528"/>
              <a:gd name="T8" fmla="*/ 2147483647 w 626"/>
              <a:gd name="T9" fmla="*/ 2147483647 h 528"/>
              <a:gd name="T10" fmla="*/ 2147483647 w 626"/>
              <a:gd name="T11" fmla="*/ 2147483647 h 528"/>
              <a:gd name="T12" fmla="*/ 2147483647 w 626"/>
              <a:gd name="T13" fmla="*/ 2147483647 h 528"/>
              <a:gd name="T14" fmla="*/ 2147483647 w 626"/>
              <a:gd name="T15" fmla="*/ 2147483647 h 528"/>
              <a:gd name="T16" fmla="*/ 2147483647 w 626"/>
              <a:gd name="T17" fmla="*/ 2147483647 h 528"/>
              <a:gd name="T18" fmla="*/ 2147483647 w 626"/>
              <a:gd name="T19" fmla="*/ 2147483647 h 528"/>
              <a:gd name="T20" fmla="*/ 2147483647 w 626"/>
              <a:gd name="T21" fmla="*/ 2147483647 h 528"/>
              <a:gd name="T22" fmla="*/ 2147483647 w 626"/>
              <a:gd name="T23" fmla="*/ 2147483647 h 528"/>
              <a:gd name="T24" fmla="*/ 2147483647 w 626"/>
              <a:gd name="T25" fmla="*/ 2147483647 h 528"/>
              <a:gd name="T26" fmla="*/ 2147483647 w 626"/>
              <a:gd name="T27" fmla="*/ 2147483647 h 528"/>
              <a:gd name="T28" fmla="*/ 2147483647 w 626"/>
              <a:gd name="T29" fmla="*/ 2147483647 h 528"/>
              <a:gd name="T30" fmla="*/ 2147483647 w 626"/>
              <a:gd name="T31" fmla="*/ 2147483647 h 528"/>
              <a:gd name="T32" fmla="*/ 2147483647 w 626"/>
              <a:gd name="T33" fmla="*/ 2147483647 h 528"/>
              <a:gd name="T34" fmla="*/ 2147483647 w 626"/>
              <a:gd name="T35" fmla="*/ 2147483647 h 528"/>
              <a:gd name="T36" fmla="*/ 2147483647 w 626"/>
              <a:gd name="T37" fmla="*/ 2147483647 h 528"/>
              <a:gd name="T38" fmla="*/ 2147483647 w 626"/>
              <a:gd name="T39" fmla="*/ 2147483647 h 528"/>
              <a:gd name="T40" fmla="*/ 2147483647 w 626"/>
              <a:gd name="T41" fmla="*/ 2147483647 h 528"/>
              <a:gd name="T42" fmla="*/ 2147483647 w 626"/>
              <a:gd name="T43" fmla="*/ 2147483647 h 528"/>
              <a:gd name="T44" fmla="*/ 2147483647 w 626"/>
              <a:gd name="T45" fmla="*/ 2147483647 h 528"/>
              <a:gd name="T46" fmla="*/ 2147483647 w 626"/>
              <a:gd name="T47" fmla="*/ 2147483647 h 528"/>
              <a:gd name="T48" fmla="*/ 2147483647 w 626"/>
              <a:gd name="T49" fmla="*/ 2147483647 h 528"/>
              <a:gd name="T50" fmla="*/ 2147483647 w 626"/>
              <a:gd name="T51" fmla="*/ 2147483647 h 528"/>
              <a:gd name="T52" fmla="*/ 2147483647 w 626"/>
              <a:gd name="T53" fmla="*/ 2147483647 h 528"/>
              <a:gd name="T54" fmla="*/ 2147483647 w 626"/>
              <a:gd name="T55" fmla="*/ 2147483647 h 528"/>
              <a:gd name="T56" fmla="*/ 2147483647 w 626"/>
              <a:gd name="T57" fmla="*/ 2147483647 h 528"/>
              <a:gd name="T58" fmla="*/ 2147483647 w 626"/>
              <a:gd name="T59" fmla="*/ 2147483647 h 528"/>
              <a:gd name="T60" fmla="*/ 2147483647 w 626"/>
              <a:gd name="T61" fmla="*/ 2147483647 h 528"/>
              <a:gd name="T62" fmla="*/ 2147483647 w 626"/>
              <a:gd name="T63" fmla="*/ 2147483647 h 528"/>
              <a:gd name="T64" fmla="*/ 2147483647 w 626"/>
              <a:gd name="T65" fmla="*/ 2147483647 h 528"/>
              <a:gd name="T66" fmla="*/ 2147483647 w 626"/>
              <a:gd name="T67" fmla="*/ 2147483647 h 528"/>
              <a:gd name="T68" fmla="*/ 2147483647 w 626"/>
              <a:gd name="T69" fmla="*/ 2147483647 h 528"/>
              <a:gd name="T70" fmla="*/ 2147483647 w 626"/>
              <a:gd name="T71" fmla="*/ 2147483647 h 528"/>
              <a:gd name="T72" fmla="*/ 2147483647 w 626"/>
              <a:gd name="T73" fmla="*/ 2147483647 h 528"/>
              <a:gd name="T74" fmla="*/ 2147483647 w 626"/>
              <a:gd name="T75" fmla="*/ 0 h 528"/>
              <a:gd name="T76" fmla="*/ 0 w 626"/>
              <a:gd name="T77" fmla="*/ 2147483647 h 528"/>
              <a:gd name="T78" fmla="*/ 0 w 626"/>
              <a:gd name="T79" fmla="*/ 2147483647 h 528"/>
              <a:gd name="T80" fmla="*/ 0 w 626"/>
              <a:gd name="T81" fmla="*/ 2147483647 h 5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26"/>
              <a:gd name="T124" fmla="*/ 0 h 528"/>
              <a:gd name="T125" fmla="*/ 626 w 626"/>
              <a:gd name="T126" fmla="*/ 528 h 5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26" h="528">
                <a:moveTo>
                  <a:pt x="0" y="4"/>
                </a:moveTo>
                <a:lnTo>
                  <a:pt x="8" y="146"/>
                </a:lnTo>
                <a:lnTo>
                  <a:pt x="65" y="251"/>
                </a:lnTo>
                <a:lnTo>
                  <a:pt x="44" y="333"/>
                </a:lnTo>
                <a:lnTo>
                  <a:pt x="48" y="401"/>
                </a:lnTo>
                <a:lnTo>
                  <a:pt x="21" y="435"/>
                </a:lnTo>
                <a:lnTo>
                  <a:pt x="32" y="447"/>
                </a:lnTo>
                <a:lnTo>
                  <a:pt x="114" y="435"/>
                </a:lnTo>
                <a:lnTo>
                  <a:pt x="219" y="464"/>
                </a:lnTo>
                <a:lnTo>
                  <a:pt x="251" y="437"/>
                </a:lnTo>
                <a:lnTo>
                  <a:pt x="352" y="479"/>
                </a:lnTo>
                <a:lnTo>
                  <a:pt x="361" y="502"/>
                </a:lnTo>
                <a:lnTo>
                  <a:pt x="399" y="519"/>
                </a:lnTo>
                <a:lnTo>
                  <a:pt x="418" y="498"/>
                </a:lnTo>
                <a:lnTo>
                  <a:pt x="468" y="517"/>
                </a:lnTo>
                <a:lnTo>
                  <a:pt x="498" y="502"/>
                </a:lnTo>
                <a:lnTo>
                  <a:pt x="492" y="471"/>
                </a:lnTo>
                <a:lnTo>
                  <a:pt x="574" y="498"/>
                </a:lnTo>
                <a:lnTo>
                  <a:pt x="570" y="528"/>
                </a:lnTo>
                <a:lnTo>
                  <a:pt x="626" y="488"/>
                </a:lnTo>
                <a:lnTo>
                  <a:pt x="576" y="483"/>
                </a:lnTo>
                <a:lnTo>
                  <a:pt x="538" y="445"/>
                </a:lnTo>
                <a:lnTo>
                  <a:pt x="586" y="395"/>
                </a:lnTo>
                <a:lnTo>
                  <a:pt x="586" y="367"/>
                </a:lnTo>
                <a:lnTo>
                  <a:pt x="534" y="409"/>
                </a:lnTo>
                <a:lnTo>
                  <a:pt x="510" y="395"/>
                </a:lnTo>
                <a:lnTo>
                  <a:pt x="530" y="371"/>
                </a:lnTo>
                <a:lnTo>
                  <a:pt x="473" y="388"/>
                </a:lnTo>
                <a:lnTo>
                  <a:pt x="437" y="372"/>
                </a:lnTo>
                <a:lnTo>
                  <a:pt x="447" y="348"/>
                </a:lnTo>
                <a:lnTo>
                  <a:pt x="544" y="367"/>
                </a:lnTo>
                <a:lnTo>
                  <a:pt x="506" y="304"/>
                </a:lnTo>
                <a:lnTo>
                  <a:pt x="511" y="258"/>
                </a:lnTo>
                <a:lnTo>
                  <a:pt x="291" y="268"/>
                </a:lnTo>
                <a:lnTo>
                  <a:pt x="318" y="169"/>
                </a:lnTo>
                <a:lnTo>
                  <a:pt x="356" y="118"/>
                </a:lnTo>
                <a:lnTo>
                  <a:pt x="342" y="104"/>
                </a:lnTo>
                <a:lnTo>
                  <a:pt x="329" y="0"/>
                </a:lnTo>
                <a:lnTo>
                  <a:pt x="0" y="4"/>
                </a:lnTo>
                <a:close/>
              </a:path>
            </a:pathLst>
          </a:custGeom>
          <a:ln>
            <a:headEnd/>
            <a:tailEnd/>
          </a:ln>
        </p:spPr>
        <p:style>
          <a:lnRef idx="2">
            <a:schemeClr val="dk1"/>
          </a:lnRef>
          <a:fillRef idx="1">
            <a:schemeClr val="lt1"/>
          </a:fillRef>
          <a:effectRef idx="0">
            <a:schemeClr val="dk1"/>
          </a:effectRef>
          <a:fontRef idx="minor">
            <a:schemeClr val="dk1"/>
          </a:fontRef>
        </p:style>
        <p:txBody>
          <a:bodyPr wrap="none" anchor="ctr"/>
          <a:lstStyle/>
          <a:p>
            <a:endParaRPr lang="en-US" sz="1100" dirty="0">
              <a:latin typeface="Helvetica Neue"/>
              <a:cs typeface="Helvetica Neue"/>
            </a:endParaRPr>
          </a:p>
        </p:txBody>
      </p:sp>
      <p:sp>
        <p:nvSpPr>
          <p:cNvPr id="9" name="Freeform 39"/>
          <p:cNvSpPr>
            <a:spLocks/>
          </p:cNvSpPr>
          <p:nvPr/>
        </p:nvSpPr>
        <p:spPr bwMode="auto">
          <a:xfrm>
            <a:off x="5402263" y="4146550"/>
            <a:ext cx="517525" cy="804863"/>
          </a:xfrm>
          <a:custGeom>
            <a:avLst/>
            <a:gdLst>
              <a:gd name="T0" fmla="*/ 2147483647 w 388"/>
              <a:gd name="T1" fmla="*/ 2147483647 h 654"/>
              <a:gd name="T2" fmla="*/ 2147483647 w 388"/>
              <a:gd name="T3" fmla="*/ 2147483647 h 654"/>
              <a:gd name="T4" fmla="*/ 2147483647 w 388"/>
              <a:gd name="T5" fmla="*/ 2147483647 h 654"/>
              <a:gd name="T6" fmla="*/ 2147483647 w 388"/>
              <a:gd name="T7" fmla="*/ 2147483647 h 654"/>
              <a:gd name="T8" fmla="*/ 2147483647 w 388"/>
              <a:gd name="T9" fmla="*/ 2147483647 h 654"/>
              <a:gd name="T10" fmla="*/ 2147483647 w 388"/>
              <a:gd name="T11" fmla="*/ 2147483647 h 654"/>
              <a:gd name="T12" fmla="*/ 2147483647 w 388"/>
              <a:gd name="T13" fmla="*/ 2147483647 h 654"/>
              <a:gd name="T14" fmla="*/ 2147483647 w 388"/>
              <a:gd name="T15" fmla="*/ 2147483647 h 654"/>
              <a:gd name="T16" fmla="*/ 2147483647 w 388"/>
              <a:gd name="T17" fmla="*/ 2147483647 h 654"/>
              <a:gd name="T18" fmla="*/ 2147483647 w 388"/>
              <a:gd name="T19" fmla="*/ 0 h 654"/>
              <a:gd name="T20" fmla="*/ 2147483647 w 388"/>
              <a:gd name="T21" fmla="*/ 2147483647 h 654"/>
              <a:gd name="T22" fmla="*/ 2147483647 w 388"/>
              <a:gd name="T23" fmla="*/ 2147483647 h 654"/>
              <a:gd name="T24" fmla="*/ 2147483647 w 388"/>
              <a:gd name="T25" fmla="*/ 2147483647 h 654"/>
              <a:gd name="T26" fmla="*/ 2147483647 w 388"/>
              <a:gd name="T27" fmla="*/ 2147483647 h 654"/>
              <a:gd name="T28" fmla="*/ 2147483647 w 388"/>
              <a:gd name="T29" fmla="*/ 2147483647 h 654"/>
              <a:gd name="T30" fmla="*/ 2147483647 w 388"/>
              <a:gd name="T31" fmla="*/ 2147483647 h 654"/>
              <a:gd name="T32" fmla="*/ 2147483647 w 388"/>
              <a:gd name="T33" fmla="*/ 2147483647 h 654"/>
              <a:gd name="T34" fmla="*/ 2147483647 w 388"/>
              <a:gd name="T35" fmla="*/ 2147483647 h 654"/>
              <a:gd name="T36" fmla="*/ 0 w 388"/>
              <a:gd name="T37" fmla="*/ 2147483647 h 654"/>
              <a:gd name="T38" fmla="*/ 2147483647 w 388"/>
              <a:gd name="T39" fmla="*/ 2147483647 h 654"/>
              <a:gd name="T40" fmla="*/ 2147483647 w 388"/>
              <a:gd name="T41" fmla="*/ 2147483647 h 6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8"/>
              <a:gd name="T64" fmla="*/ 0 h 654"/>
              <a:gd name="T65" fmla="*/ 388 w 388"/>
              <a:gd name="T66" fmla="*/ 654 h 6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8" h="654">
                <a:moveTo>
                  <a:pt x="27" y="456"/>
                </a:moveTo>
                <a:lnTo>
                  <a:pt x="65" y="405"/>
                </a:lnTo>
                <a:lnTo>
                  <a:pt x="51" y="391"/>
                </a:lnTo>
                <a:lnTo>
                  <a:pt x="38" y="287"/>
                </a:lnTo>
                <a:lnTo>
                  <a:pt x="30" y="215"/>
                </a:lnTo>
                <a:lnTo>
                  <a:pt x="59" y="135"/>
                </a:lnTo>
                <a:lnTo>
                  <a:pt x="101" y="78"/>
                </a:lnTo>
                <a:lnTo>
                  <a:pt x="97" y="63"/>
                </a:lnTo>
                <a:lnTo>
                  <a:pt x="127" y="13"/>
                </a:lnTo>
                <a:lnTo>
                  <a:pt x="361" y="0"/>
                </a:lnTo>
                <a:lnTo>
                  <a:pt x="373" y="11"/>
                </a:lnTo>
                <a:lnTo>
                  <a:pt x="361" y="418"/>
                </a:lnTo>
                <a:lnTo>
                  <a:pt x="388" y="614"/>
                </a:lnTo>
                <a:lnTo>
                  <a:pt x="378" y="623"/>
                </a:lnTo>
                <a:lnTo>
                  <a:pt x="327" y="612"/>
                </a:lnTo>
                <a:lnTo>
                  <a:pt x="253" y="654"/>
                </a:lnTo>
                <a:lnTo>
                  <a:pt x="215" y="591"/>
                </a:lnTo>
                <a:lnTo>
                  <a:pt x="220" y="545"/>
                </a:lnTo>
                <a:lnTo>
                  <a:pt x="0" y="555"/>
                </a:lnTo>
                <a:lnTo>
                  <a:pt x="27" y="456"/>
                </a:lnTo>
                <a:close/>
              </a:path>
            </a:pathLst>
          </a:custGeom>
          <a:solidFill>
            <a:srgbClr val="FFFFFF"/>
          </a:solidFill>
          <a:ln w="25400">
            <a:solidFill>
              <a:schemeClr val="tx1"/>
            </a:solidFill>
            <a:round/>
            <a:headEnd/>
            <a:tailEnd/>
          </a:ln>
        </p:spPr>
        <p:txBody>
          <a:bodyPr/>
          <a:lstStyle/>
          <a:p>
            <a:endParaRPr lang="en-US" sz="1100" dirty="0">
              <a:latin typeface="Helvetica Neue"/>
              <a:cs typeface="Helvetica Neue"/>
            </a:endParaRPr>
          </a:p>
        </p:txBody>
      </p:sp>
      <p:sp>
        <p:nvSpPr>
          <p:cNvPr id="10" name="Freeform 40"/>
          <p:cNvSpPr>
            <a:spLocks/>
          </p:cNvSpPr>
          <p:nvPr/>
        </p:nvSpPr>
        <p:spPr bwMode="auto">
          <a:xfrm>
            <a:off x="5884863" y="4113213"/>
            <a:ext cx="555625" cy="812800"/>
          </a:xfrm>
          <a:custGeom>
            <a:avLst/>
            <a:gdLst>
              <a:gd name="T0" fmla="*/ 2147483647 w 417"/>
              <a:gd name="T1" fmla="*/ 2147483647 h 662"/>
              <a:gd name="T2" fmla="*/ 0 w 417"/>
              <a:gd name="T3" fmla="*/ 2147483647 h 662"/>
              <a:gd name="T4" fmla="*/ 2147483647 w 417"/>
              <a:gd name="T5" fmla="*/ 2147483647 h 662"/>
              <a:gd name="T6" fmla="*/ 2147483647 w 417"/>
              <a:gd name="T7" fmla="*/ 2147483647 h 662"/>
              <a:gd name="T8" fmla="*/ 2147483647 w 417"/>
              <a:gd name="T9" fmla="*/ 2147483647 h 662"/>
              <a:gd name="T10" fmla="*/ 2147483647 w 417"/>
              <a:gd name="T11" fmla="*/ 2147483647 h 662"/>
              <a:gd name="T12" fmla="*/ 2147483647 w 417"/>
              <a:gd name="T13" fmla="*/ 2147483647 h 662"/>
              <a:gd name="T14" fmla="*/ 2147483647 w 417"/>
              <a:gd name="T15" fmla="*/ 2147483647 h 662"/>
              <a:gd name="T16" fmla="*/ 2147483647 w 417"/>
              <a:gd name="T17" fmla="*/ 2147483647 h 662"/>
              <a:gd name="T18" fmla="*/ 2147483647 w 417"/>
              <a:gd name="T19" fmla="*/ 2147483647 h 662"/>
              <a:gd name="T20" fmla="*/ 2147483647 w 417"/>
              <a:gd name="T21" fmla="*/ 2147483647 h 662"/>
              <a:gd name="T22" fmla="*/ 2147483647 w 417"/>
              <a:gd name="T23" fmla="*/ 2147483647 h 662"/>
              <a:gd name="T24" fmla="*/ 2147483647 w 417"/>
              <a:gd name="T25" fmla="*/ 2147483647 h 662"/>
              <a:gd name="T26" fmla="*/ 2147483647 w 417"/>
              <a:gd name="T27" fmla="*/ 2147483647 h 662"/>
              <a:gd name="T28" fmla="*/ 2147483647 w 417"/>
              <a:gd name="T29" fmla="*/ 2147483647 h 662"/>
              <a:gd name="T30" fmla="*/ 2147483647 w 417"/>
              <a:gd name="T31" fmla="*/ 2147483647 h 662"/>
              <a:gd name="T32" fmla="*/ 2147483647 w 417"/>
              <a:gd name="T33" fmla="*/ 2147483647 h 662"/>
              <a:gd name="T34" fmla="*/ 2147483647 w 417"/>
              <a:gd name="T35" fmla="*/ 0 h 662"/>
              <a:gd name="T36" fmla="*/ 0 w 417"/>
              <a:gd name="T37" fmla="*/ 2147483647 h 662"/>
              <a:gd name="T38" fmla="*/ 2147483647 w 417"/>
              <a:gd name="T39" fmla="*/ 2147483647 h 662"/>
              <a:gd name="T40" fmla="*/ 2147483647 w 417"/>
              <a:gd name="T41" fmla="*/ 2147483647 h 6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17"/>
              <a:gd name="T64" fmla="*/ 0 h 662"/>
              <a:gd name="T65" fmla="*/ 417 w 417"/>
              <a:gd name="T66" fmla="*/ 662 h 6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17" h="662">
                <a:moveTo>
                  <a:pt x="12" y="38"/>
                </a:moveTo>
                <a:lnTo>
                  <a:pt x="0" y="445"/>
                </a:lnTo>
                <a:lnTo>
                  <a:pt x="27" y="641"/>
                </a:lnTo>
                <a:lnTo>
                  <a:pt x="55" y="648"/>
                </a:lnTo>
                <a:lnTo>
                  <a:pt x="80" y="633"/>
                </a:lnTo>
                <a:lnTo>
                  <a:pt x="97" y="648"/>
                </a:lnTo>
                <a:lnTo>
                  <a:pt x="72" y="662"/>
                </a:lnTo>
                <a:lnTo>
                  <a:pt x="131" y="647"/>
                </a:lnTo>
                <a:lnTo>
                  <a:pt x="143" y="628"/>
                </a:lnTo>
                <a:lnTo>
                  <a:pt x="135" y="618"/>
                </a:lnTo>
                <a:lnTo>
                  <a:pt x="139" y="601"/>
                </a:lnTo>
                <a:lnTo>
                  <a:pt x="110" y="576"/>
                </a:lnTo>
                <a:lnTo>
                  <a:pt x="112" y="553"/>
                </a:lnTo>
                <a:lnTo>
                  <a:pt x="417" y="527"/>
                </a:lnTo>
                <a:lnTo>
                  <a:pt x="390" y="424"/>
                </a:lnTo>
                <a:lnTo>
                  <a:pt x="407" y="361"/>
                </a:lnTo>
                <a:lnTo>
                  <a:pt x="367" y="280"/>
                </a:lnTo>
                <a:lnTo>
                  <a:pt x="289" y="0"/>
                </a:lnTo>
                <a:lnTo>
                  <a:pt x="0" y="27"/>
                </a:lnTo>
                <a:lnTo>
                  <a:pt x="12" y="38"/>
                </a:lnTo>
                <a:close/>
              </a:path>
            </a:pathLst>
          </a:custGeom>
          <a:ln>
            <a:headEnd/>
            <a:tailEnd/>
          </a:ln>
        </p:spPr>
        <p:style>
          <a:lnRef idx="2">
            <a:schemeClr val="dk1"/>
          </a:lnRef>
          <a:fillRef idx="1">
            <a:schemeClr val="lt1"/>
          </a:fillRef>
          <a:effectRef idx="0">
            <a:schemeClr val="dk1"/>
          </a:effectRef>
          <a:fontRef idx="minor">
            <a:schemeClr val="dk1"/>
          </a:fontRef>
        </p:style>
        <p:txBody>
          <a:bodyPr/>
          <a:lstStyle/>
          <a:p>
            <a:endParaRPr lang="en-US" sz="1100" dirty="0">
              <a:latin typeface="Helvetica Neue"/>
              <a:cs typeface="Helvetica Neue"/>
            </a:endParaRPr>
          </a:p>
        </p:txBody>
      </p:sp>
      <p:sp>
        <p:nvSpPr>
          <p:cNvPr id="11" name="Freeform 41"/>
          <p:cNvSpPr>
            <a:spLocks/>
          </p:cNvSpPr>
          <p:nvPr/>
        </p:nvSpPr>
        <p:spPr bwMode="auto">
          <a:xfrm>
            <a:off x="6272213" y="4071938"/>
            <a:ext cx="782637" cy="741362"/>
          </a:xfrm>
          <a:custGeom>
            <a:avLst/>
            <a:gdLst>
              <a:gd name="T0" fmla="*/ 2147483647 w 588"/>
              <a:gd name="T1" fmla="*/ 2147483647 h 601"/>
              <a:gd name="T2" fmla="*/ 2147483647 w 588"/>
              <a:gd name="T3" fmla="*/ 2147483647 h 601"/>
              <a:gd name="T4" fmla="*/ 2147483647 w 588"/>
              <a:gd name="T5" fmla="*/ 2147483647 h 601"/>
              <a:gd name="T6" fmla="*/ 2147483647 w 588"/>
              <a:gd name="T7" fmla="*/ 2147483647 h 601"/>
              <a:gd name="T8" fmla="*/ 2147483647 w 588"/>
              <a:gd name="T9" fmla="*/ 2147483647 h 601"/>
              <a:gd name="T10" fmla="*/ 2147483647 w 588"/>
              <a:gd name="T11" fmla="*/ 2147483647 h 601"/>
              <a:gd name="T12" fmla="*/ 2147483647 w 588"/>
              <a:gd name="T13" fmla="*/ 2147483647 h 601"/>
              <a:gd name="T14" fmla="*/ 2147483647 w 588"/>
              <a:gd name="T15" fmla="*/ 2147483647 h 601"/>
              <a:gd name="T16" fmla="*/ 2147483647 w 588"/>
              <a:gd name="T17" fmla="*/ 2147483647 h 601"/>
              <a:gd name="T18" fmla="*/ 2147483647 w 588"/>
              <a:gd name="T19" fmla="*/ 2147483647 h 601"/>
              <a:gd name="T20" fmla="*/ 2147483647 w 588"/>
              <a:gd name="T21" fmla="*/ 2147483647 h 601"/>
              <a:gd name="T22" fmla="*/ 2147483647 w 588"/>
              <a:gd name="T23" fmla="*/ 2147483647 h 601"/>
              <a:gd name="T24" fmla="*/ 2147483647 w 588"/>
              <a:gd name="T25" fmla="*/ 2147483647 h 601"/>
              <a:gd name="T26" fmla="*/ 2147483647 w 588"/>
              <a:gd name="T27" fmla="*/ 2147483647 h 601"/>
              <a:gd name="T28" fmla="*/ 2147483647 w 588"/>
              <a:gd name="T29" fmla="*/ 2147483647 h 601"/>
              <a:gd name="T30" fmla="*/ 2147483647 w 588"/>
              <a:gd name="T31" fmla="*/ 2147483647 h 601"/>
              <a:gd name="T32" fmla="*/ 2147483647 w 588"/>
              <a:gd name="T33" fmla="*/ 2147483647 h 601"/>
              <a:gd name="T34" fmla="*/ 2147483647 w 588"/>
              <a:gd name="T35" fmla="*/ 2147483647 h 601"/>
              <a:gd name="T36" fmla="*/ 2147483647 w 588"/>
              <a:gd name="T37" fmla="*/ 2147483647 h 601"/>
              <a:gd name="T38" fmla="*/ 2147483647 w 588"/>
              <a:gd name="T39" fmla="*/ 0 h 601"/>
              <a:gd name="T40" fmla="*/ 2147483647 w 588"/>
              <a:gd name="T41" fmla="*/ 2147483647 h 601"/>
              <a:gd name="T42" fmla="*/ 0 w 588"/>
              <a:gd name="T43" fmla="*/ 2147483647 h 601"/>
              <a:gd name="T44" fmla="*/ 2147483647 w 588"/>
              <a:gd name="T45" fmla="*/ 2147483647 h 601"/>
              <a:gd name="T46" fmla="*/ 2147483647 w 588"/>
              <a:gd name="T47" fmla="*/ 2147483647 h 60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88"/>
              <a:gd name="T73" fmla="*/ 0 h 601"/>
              <a:gd name="T74" fmla="*/ 588 w 588"/>
              <a:gd name="T75" fmla="*/ 601 h 60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88" h="601">
                <a:moveTo>
                  <a:pt x="78" y="312"/>
                </a:moveTo>
                <a:lnTo>
                  <a:pt x="118" y="393"/>
                </a:lnTo>
                <a:lnTo>
                  <a:pt x="101" y="456"/>
                </a:lnTo>
                <a:lnTo>
                  <a:pt x="128" y="559"/>
                </a:lnTo>
                <a:lnTo>
                  <a:pt x="148" y="595"/>
                </a:lnTo>
                <a:lnTo>
                  <a:pt x="464" y="576"/>
                </a:lnTo>
                <a:lnTo>
                  <a:pt x="468" y="599"/>
                </a:lnTo>
                <a:lnTo>
                  <a:pt x="487" y="601"/>
                </a:lnTo>
                <a:lnTo>
                  <a:pt x="479" y="551"/>
                </a:lnTo>
                <a:lnTo>
                  <a:pt x="493" y="538"/>
                </a:lnTo>
                <a:lnTo>
                  <a:pt x="538" y="545"/>
                </a:lnTo>
                <a:lnTo>
                  <a:pt x="546" y="511"/>
                </a:lnTo>
                <a:lnTo>
                  <a:pt x="540" y="464"/>
                </a:lnTo>
                <a:lnTo>
                  <a:pt x="559" y="450"/>
                </a:lnTo>
                <a:lnTo>
                  <a:pt x="588" y="359"/>
                </a:lnTo>
                <a:lnTo>
                  <a:pt x="567" y="355"/>
                </a:lnTo>
                <a:lnTo>
                  <a:pt x="491" y="238"/>
                </a:lnTo>
                <a:lnTo>
                  <a:pt x="327" y="89"/>
                </a:lnTo>
                <a:lnTo>
                  <a:pt x="255" y="44"/>
                </a:lnTo>
                <a:lnTo>
                  <a:pt x="278" y="0"/>
                </a:lnTo>
                <a:lnTo>
                  <a:pt x="145" y="17"/>
                </a:lnTo>
                <a:lnTo>
                  <a:pt x="0" y="32"/>
                </a:lnTo>
                <a:lnTo>
                  <a:pt x="78" y="312"/>
                </a:lnTo>
                <a:close/>
              </a:path>
            </a:pathLst>
          </a:custGeom>
          <a:ln>
            <a:headEnd/>
            <a:tailEnd/>
          </a:ln>
        </p:spPr>
        <p:style>
          <a:lnRef idx="2">
            <a:schemeClr val="dk1"/>
          </a:lnRef>
          <a:fillRef idx="1">
            <a:schemeClr val="lt1"/>
          </a:fillRef>
          <a:effectRef idx="0">
            <a:schemeClr val="dk1"/>
          </a:effectRef>
          <a:fontRef idx="minor">
            <a:schemeClr val="dk1"/>
          </a:fontRef>
        </p:style>
        <p:txBody>
          <a:bodyPr/>
          <a:lstStyle/>
          <a:p>
            <a:endParaRPr lang="en-US" sz="1100" dirty="0">
              <a:latin typeface="Helvetica Neue"/>
              <a:cs typeface="Helvetica Neue"/>
            </a:endParaRPr>
          </a:p>
        </p:txBody>
      </p:sp>
      <p:grpSp>
        <p:nvGrpSpPr>
          <p:cNvPr id="12" name="Group 65"/>
          <p:cNvGrpSpPr>
            <a:grpSpLocks/>
          </p:cNvGrpSpPr>
          <p:nvPr/>
        </p:nvGrpSpPr>
        <p:grpSpPr bwMode="auto">
          <a:xfrm>
            <a:off x="6032500" y="4733925"/>
            <a:ext cx="1323975" cy="981075"/>
            <a:chOff x="3800" y="2694"/>
            <a:chExt cx="834" cy="618"/>
          </a:xfrm>
          <a:solidFill>
            <a:srgbClr val="1E3160"/>
          </a:solidFill>
        </p:grpSpPr>
        <p:sp>
          <p:nvSpPr>
            <p:cNvPr id="13" name="Freeform 66"/>
            <p:cNvSpPr>
              <a:spLocks/>
            </p:cNvSpPr>
            <p:nvPr/>
          </p:nvSpPr>
          <p:spPr bwMode="auto">
            <a:xfrm>
              <a:off x="3800" y="2694"/>
              <a:ext cx="834" cy="565"/>
            </a:xfrm>
            <a:custGeom>
              <a:avLst/>
              <a:gdLst>
                <a:gd name="T0" fmla="*/ 0 w 993"/>
                <a:gd name="T1" fmla="*/ 7 h 730"/>
                <a:gd name="T2" fmla="*/ 6 w 993"/>
                <a:gd name="T3" fmla="*/ 9 h 730"/>
                <a:gd name="T4" fmla="*/ 6 w 993"/>
                <a:gd name="T5" fmla="*/ 12 h 730"/>
                <a:gd name="T6" fmla="*/ 7 w 993"/>
                <a:gd name="T7" fmla="*/ 12 h 730"/>
                <a:gd name="T8" fmla="*/ 5 w 993"/>
                <a:gd name="T9" fmla="*/ 14 h 730"/>
                <a:gd name="T10" fmla="*/ 29 w 993"/>
                <a:gd name="T11" fmla="*/ 10 h 730"/>
                <a:gd name="T12" fmla="*/ 60 w 993"/>
                <a:gd name="T13" fmla="*/ 20 h 730"/>
                <a:gd name="T14" fmla="*/ 85 w 993"/>
                <a:gd name="T15" fmla="*/ 13 h 730"/>
                <a:gd name="T16" fmla="*/ 99 w 993"/>
                <a:gd name="T17" fmla="*/ 15 h 730"/>
                <a:gd name="T18" fmla="*/ 118 w 993"/>
                <a:gd name="T19" fmla="*/ 23 h 730"/>
                <a:gd name="T20" fmla="*/ 124 w 993"/>
                <a:gd name="T21" fmla="*/ 23 h 730"/>
                <a:gd name="T22" fmla="*/ 130 w 993"/>
                <a:gd name="T23" fmla="*/ 29 h 730"/>
                <a:gd name="T24" fmla="*/ 129 w 993"/>
                <a:gd name="T25" fmla="*/ 41 h 730"/>
                <a:gd name="T26" fmla="*/ 134 w 993"/>
                <a:gd name="T27" fmla="*/ 42 h 730"/>
                <a:gd name="T28" fmla="*/ 134 w 993"/>
                <a:gd name="T29" fmla="*/ 40 h 730"/>
                <a:gd name="T30" fmla="*/ 139 w 993"/>
                <a:gd name="T31" fmla="*/ 40 h 730"/>
                <a:gd name="T32" fmla="*/ 134 w 993"/>
                <a:gd name="T33" fmla="*/ 46 h 730"/>
                <a:gd name="T34" fmla="*/ 150 w 993"/>
                <a:gd name="T35" fmla="*/ 53 h 730"/>
                <a:gd name="T36" fmla="*/ 153 w 993"/>
                <a:gd name="T37" fmla="*/ 51 h 730"/>
                <a:gd name="T38" fmla="*/ 154 w 993"/>
                <a:gd name="T39" fmla="*/ 57 h 730"/>
                <a:gd name="T40" fmla="*/ 159 w 993"/>
                <a:gd name="T41" fmla="*/ 57 h 730"/>
                <a:gd name="T42" fmla="*/ 165 w 993"/>
                <a:gd name="T43" fmla="*/ 63 h 730"/>
                <a:gd name="T44" fmla="*/ 170 w 993"/>
                <a:gd name="T45" fmla="*/ 63 h 730"/>
                <a:gd name="T46" fmla="*/ 182 w 993"/>
                <a:gd name="T47" fmla="*/ 70 h 730"/>
                <a:gd name="T48" fmla="*/ 187 w 993"/>
                <a:gd name="T49" fmla="*/ 70 h 730"/>
                <a:gd name="T50" fmla="*/ 187 w 993"/>
                <a:gd name="T51" fmla="*/ 70 h 730"/>
                <a:gd name="T52" fmla="*/ 183 w 993"/>
                <a:gd name="T53" fmla="*/ 73 h 730"/>
                <a:gd name="T54" fmla="*/ 194 w 993"/>
                <a:gd name="T55" fmla="*/ 72 h 730"/>
                <a:gd name="T56" fmla="*/ 201 w 993"/>
                <a:gd name="T57" fmla="*/ 70 h 730"/>
                <a:gd name="T58" fmla="*/ 205 w 993"/>
                <a:gd name="T59" fmla="*/ 62 h 730"/>
                <a:gd name="T60" fmla="*/ 207 w 993"/>
                <a:gd name="T61" fmla="*/ 62 h 730"/>
                <a:gd name="T62" fmla="*/ 205 w 993"/>
                <a:gd name="T63" fmla="*/ 51 h 730"/>
                <a:gd name="T64" fmla="*/ 202 w 993"/>
                <a:gd name="T65" fmla="*/ 47 h 730"/>
                <a:gd name="T66" fmla="*/ 179 w 993"/>
                <a:gd name="T67" fmla="*/ 30 h 730"/>
                <a:gd name="T68" fmla="*/ 163 w 993"/>
                <a:gd name="T69" fmla="*/ 15 h 730"/>
                <a:gd name="T70" fmla="*/ 152 w 993"/>
                <a:gd name="T71" fmla="*/ 2 h 730"/>
                <a:gd name="T72" fmla="*/ 149 w 993"/>
                <a:gd name="T73" fmla="*/ 2 h 730"/>
                <a:gd name="T74" fmla="*/ 139 w 993"/>
                <a:gd name="T75" fmla="*/ 0 h 730"/>
                <a:gd name="T76" fmla="*/ 137 w 993"/>
                <a:gd name="T77" fmla="*/ 2 h 730"/>
                <a:gd name="T78" fmla="*/ 139 w 993"/>
                <a:gd name="T79" fmla="*/ 6 h 730"/>
                <a:gd name="T80" fmla="*/ 134 w 993"/>
                <a:gd name="T81" fmla="*/ 6 h 730"/>
                <a:gd name="T82" fmla="*/ 134 w 993"/>
                <a:gd name="T83" fmla="*/ 4 h 730"/>
                <a:gd name="T84" fmla="*/ 68 w 993"/>
                <a:gd name="T85" fmla="*/ 5 h 730"/>
                <a:gd name="T86" fmla="*/ 64 w 993"/>
                <a:gd name="T87" fmla="*/ 2 h 730"/>
                <a:gd name="T88" fmla="*/ 2 w 993"/>
                <a:gd name="T89" fmla="*/ 5 h 730"/>
                <a:gd name="T90" fmla="*/ 0 w 993"/>
                <a:gd name="T91" fmla="*/ 7 h 730"/>
                <a:gd name="T92" fmla="*/ 0 w 993"/>
                <a:gd name="T93" fmla="*/ 7 h 7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93"/>
                <a:gd name="T142" fmla="*/ 0 h 730"/>
                <a:gd name="T143" fmla="*/ 993 w 993"/>
                <a:gd name="T144" fmla="*/ 730 h 7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93" h="730">
                  <a:moveTo>
                    <a:pt x="0" y="70"/>
                  </a:moveTo>
                  <a:lnTo>
                    <a:pt x="29" y="95"/>
                  </a:lnTo>
                  <a:lnTo>
                    <a:pt x="25" y="112"/>
                  </a:lnTo>
                  <a:lnTo>
                    <a:pt x="33" y="122"/>
                  </a:lnTo>
                  <a:lnTo>
                    <a:pt x="21" y="141"/>
                  </a:lnTo>
                  <a:lnTo>
                    <a:pt x="137" y="101"/>
                  </a:lnTo>
                  <a:lnTo>
                    <a:pt x="286" y="194"/>
                  </a:lnTo>
                  <a:lnTo>
                    <a:pt x="407" y="129"/>
                  </a:lnTo>
                  <a:lnTo>
                    <a:pt x="478" y="144"/>
                  </a:lnTo>
                  <a:lnTo>
                    <a:pt x="567" y="232"/>
                  </a:lnTo>
                  <a:lnTo>
                    <a:pt x="597" y="232"/>
                  </a:lnTo>
                  <a:lnTo>
                    <a:pt x="628" y="293"/>
                  </a:lnTo>
                  <a:lnTo>
                    <a:pt x="620" y="409"/>
                  </a:lnTo>
                  <a:lnTo>
                    <a:pt x="641" y="422"/>
                  </a:lnTo>
                  <a:lnTo>
                    <a:pt x="645" y="401"/>
                  </a:lnTo>
                  <a:lnTo>
                    <a:pt x="673" y="401"/>
                  </a:lnTo>
                  <a:lnTo>
                    <a:pt x="645" y="456"/>
                  </a:lnTo>
                  <a:lnTo>
                    <a:pt x="721" y="532"/>
                  </a:lnTo>
                  <a:lnTo>
                    <a:pt x="732" y="509"/>
                  </a:lnTo>
                  <a:lnTo>
                    <a:pt x="738" y="564"/>
                  </a:lnTo>
                  <a:lnTo>
                    <a:pt x="763" y="576"/>
                  </a:lnTo>
                  <a:lnTo>
                    <a:pt x="789" y="640"/>
                  </a:lnTo>
                  <a:lnTo>
                    <a:pt x="814" y="640"/>
                  </a:lnTo>
                  <a:lnTo>
                    <a:pt x="873" y="701"/>
                  </a:lnTo>
                  <a:lnTo>
                    <a:pt x="905" y="705"/>
                  </a:lnTo>
                  <a:lnTo>
                    <a:pt x="905" y="715"/>
                  </a:lnTo>
                  <a:lnTo>
                    <a:pt x="883" y="730"/>
                  </a:lnTo>
                  <a:lnTo>
                    <a:pt x="934" y="724"/>
                  </a:lnTo>
                  <a:lnTo>
                    <a:pt x="966" y="709"/>
                  </a:lnTo>
                  <a:lnTo>
                    <a:pt x="983" y="625"/>
                  </a:lnTo>
                  <a:lnTo>
                    <a:pt x="993" y="629"/>
                  </a:lnTo>
                  <a:lnTo>
                    <a:pt x="983" y="511"/>
                  </a:lnTo>
                  <a:lnTo>
                    <a:pt x="972" y="477"/>
                  </a:lnTo>
                  <a:lnTo>
                    <a:pt x="865" y="306"/>
                  </a:lnTo>
                  <a:lnTo>
                    <a:pt x="782" y="144"/>
                  </a:lnTo>
                  <a:lnTo>
                    <a:pt x="730" y="11"/>
                  </a:lnTo>
                  <a:lnTo>
                    <a:pt x="717" y="7"/>
                  </a:lnTo>
                  <a:lnTo>
                    <a:pt x="672" y="0"/>
                  </a:lnTo>
                  <a:lnTo>
                    <a:pt x="658" y="13"/>
                  </a:lnTo>
                  <a:lnTo>
                    <a:pt x="666" y="63"/>
                  </a:lnTo>
                  <a:lnTo>
                    <a:pt x="647" y="61"/>
                  </a:lnTo>
                  <a:lnTo>
                    <a:pt x="643" y="38"/>
                  </a:lnTo>
                  <a:lnTo>
                    <a:pt x="327" y="57"/>
                  </a:lnTo>
                  <a:lnTo>
                    <a:pt x="307" y="21"/>
                  </a:lnTo>
                  <a:lnTo>
                    <a:pt x="2" y="47"/>
                  </a:lnTo>
                  <a:lnTo>
                    <a:pt x="0" y="70"/>
                  </a:lnTo>
                  <a:close/>
                </a:path>
              </a:pathLst>
            </a:custGeom>
            <a:ln>
              <a:headEnd/>
              <a:tailEnd/>
            </a:ln>
            <a:extLst/>
          </p:spPr>
          <p:style>
            <a:lnRef idx="2">
              <a:schemeClr val="dk1"/>
            </a:lnRef>
            <a:fillRef idx="1">
              <a:schemeClr val="lt1"/>
            </a:fillRef>
            <a:effectRef idx="0">
              <a:schemeClr val="dk1"/>
            </a:effectRef>
            <a:fontRef idx="minor">
              <a:schemeClr val="dk1"/>
            </a:fontRef>
          </p:style>
          <p:txBody>
            <a:bodyPr/>
            <a:lstStyle/>
            <a:p>
              <a:endParaRPr lang="en-US" sz="1100" dirty="0">
                <a:latin typeface="Helvetica Neue"/>
                <a:cs typeface="Helvetica Neue"/>
              </a:endParaRPr>
            </a:p>
          </p:txBody>
        </p:sp>
        <p:sp>
          <p:nvSpPr>
            <p:cNvPr id="14" name="Freeform 67"/>
            <p:cNvSpPr>
              <a:spLocks/>
            </p:cNvSpPr>
            <p:nvPr/>
          </p:nvSpPr>
          <p:spPr bwMode="auto">
            <a:xfrm>
              <a:off x="4541" y="3276"/>
              <a:ext cx="59" cy="36"/>
            </a:xfrm>
            <a:custGeom>
              <a:avLst/>
              <a:gdLst>
                <a:gd name="T0" fmla="*/ 3 w 68"/>
                <a:gd name="T1" fmla="*/ 6 h 45"/>
                <a:gd name="T2" fmla="*/ 19 w 68"/>
                <a:gd name="T3" fmla="*/ 0 h 45"/>
                <a:gd name="T4" fmla="*/ 0 w 68"/>
                <a:gd name="T5" fmla="*/ 6 h 45"/>
                <a:gd name="T6" fmla="*/ 3 w 68"/>
                <a:gd name="T7" fmla="*/ 6 h 45"/>
                <a:gd name="T8" fmla="*/ 3 w 68"/>
                <a:gd name="T9" fmla="*/ 6 h 45"/>
                <a:gd name="T10" fmla="*/ 0 60000 65536"/>
                <a:gd name="T11" fmla="*/ 0 60000 65536"/>
                <a:gd name="T12" fmla="*/ 0 60000 65536"/>
                <a:gd name="T13" fmla="*/ 0 60000 65536"/>
                <a:gd name="T14" fmla="*/ 0 60000 65536"/>
                <a:gd name="T15" fmla="*/ 0 w 68"/>
                <a:gd name="T16" fmla="*/ 0 h 45"/>
                <a:gd name="T17" fmla="*/ 68 w 68"/>
                <a:gd name="T18" fmla="*/ 45 h 45"/>
              </a:gdLst>
              <a:ahLst/>
              <a:cxnLst>
                <a:cxn ang="T10">
                  <a:pos x="T0" y="T1"/>
                </a:cxn>
                <a:cxn ang="T11">
                  <a:pos x="T2" y="T3"/>
                </a:cxn>
                <a:cxn ang="T12">
                  <a:pos x="T4" y="T5"/>
                </a:cxn>
                <a:cxn ang="T13">
                  <a:pos x="T6" y="T7"/>
                </a:cxn>
                <a:cxn ang="T14">
                  <a:pos x="T8" y="T9"/>
                </a:cxn>
              </a:cxnLst>
              <a:rect l="T15" t="T16" r="T17" b="T18"/>
              <a:pathLst>
                <a:path w="68" h="45">
                  <a:moveTo>
                    <a:pt x="5" y="45"/>
                  </a:moveTo>
                  <a:lnTo>
                    <a:pt x="68" y="0"/>
                  </a:lnTo>
                  <a:lnTo>
                    <a:pt x="0" y="40"/>
                  </a:lnTo>
                  <a:lnTo>
                    <a:pt x="5" y="45"/>
                  </a:lnTo>
                  <a:close/>
                </a:path>
              </a:pathLst>
            </a:custGeom>
            <a:ln>
              <a:headEnd/>
              <a:tailEnd/>
            </a:ln>
            <a:extLst/>
          </p:spPr>
          <p:style>
            <a:lnRef idx="2">
              <a:schemeClr val="dk1"/>
            </a:lnRef>
            <a:fillRef idx="1">
              <a:schemeClr val="lt1"/>
            </a:fillRef>
            <a:effectRef idx="0">
              <a:schemeClr val="dk1"/>
            </a:effectRef>
            <a:fontRef idx="minor">
              <a:schemeClr val="dk1"/>
            </a:fontRef>
          </p:style>
          <p:txBody>
            <a:bodyPr/>
            <a:lstStyle/>
            <a:p>
              <a:endParaRPr lang="en-US" sz="1100" dirty="0">
                <a:latin typeface="Helvetica Neue"/>
                <a:cs typeface="Helvetica Neue"/>
              </a:endParaRPr>
            </a:p>
          </p:txBody>
        </p:sp>
        <p:sp>
          <p:nvSpPr>
            <p:cNvPr id="15" name="Freeform 68"/>
            <p:cNvSpPr>
              <a:spLocks/>
            </p:cNvSpPr>
            <p:nvPr/>
          </p:nvSpPr>
          <p:spPr bwMode="auto">
            <a:xfrm>
              <a:off x="4600" y="3244"/>
              <a:ext cx="17" cy="31"/>
            </a:xfrm>
            <a:custGeom>
              <a:avLst/>
              <a:gdLst>
                <a:gd name="T0" fmla="*/ 4 w 19"/>
                <a:gd name="T1" fmla="*/ 4 h 40"/>
                <a:gd name="T2" fmla="*/ 4 w 19"/>
                <a:gd name="T3" fmla="*/ 3 h 40"/>
                <a:gd name="T4" fmla="*/ 7 w 19"/>
                <a:gd name="T5" fmla="*/ 0 h 40"/>
                <a:gd name="T6" fmla="*/ 4 w 19"/>
                <a:gd name="T7" fmla="*/ 2 h 40"/>
                <a:gd name="T8" fmla="*/ 0 w 19"/>
                <a:gd name="T9" fmla="*/ 4 h 40"/>
                <a:gd name="T10" fmla="*/ 4 w 19"/>
                <a:gd name="T11" fmla="*/ 4 h 40"/>
                <a:gd name="T12" fmla="*/ 4 w 19"/>
                <a:gd name="T13" fmla="*/ 4 h 40"/>
                <a:gd name="T14" fmla="*/ 0 60000 65536"/>
                <a:gd name="T15" fmla="*/ 0 60000 65536"/>
                <a:gd name="T16" fmla="*/ 0 60000 65536"/>
                <a:gd name="T17" fmla="*/ 0 60000 65536"/>
                <a:gd name="T18" fmla="*/ 0 60000 65536"/>
                <a:gd name="T19" fmla="*/ 0 60000 65536"/>
                <a:gd name="T20" fmla="*/ 0 60000 65536"/>
                <a:gd name="T21" fmla="*/ 0 w 19"/>
                <a:gd name="T22" fmla="*/ 0 h 40"/>
                <a:gd name="T23" fmla="*/ 19 w 19"/>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40">
                  <a:moveTo>
                    <a:pt x="6" y="40"/>
                  </a:moveTo>
                  <a:lnTo>
                    <a:pt x="13" y="28"/>
                  </a:lnTo>
                  <a:lnTo>
                    <a:pt x="19" y="0"/>
                  </a:lnTo>
                  <a:lnTo>
                    <a:pt x="9" y="26"/>
                  </a:lnTo>
                  <a:lnTo>
                    <a:pt x="0" y="36"/>
                  </a:lnTo>
                  <a:lnTo>
                    <a:pt x="6" y="40"/>
                  </a:lnTo>
                  <a:close/>
                </a:path>
              </a:pathLst>
            </a:custGeom>
            <a:ln>
              <a:headEnd/>
              <a:tailEnd/>
            </a:ln>
            <a:extLst/>
          </p:spPr>
          <p:style>
            <a:lnRef idx="2">
              <a:schemeClr val="dk1"/>
            </a:lnRef>
            <a:fillRef idx="1">
              <a:schemeClr val="lt1"/>
            </a:fillRef>
            <a:effectRef idx="0">
              <a:schemeClr val="dk1"/>
            </a:effectRef>
            <a:fontRef idx="minor">
              <a:schemeClr val="dk1"/>
            </a:fontRef>
          </p:style>
          <p:txBody>
            <a:bodyPr/>
            <a:lstStyle/>
            <a:p>
              <a:endParaRPr lang="en-US" sz="1100" dirty="0">
                <a:latin typeface="Helvetica Neue"/>
                <a:cs typeface="Helvetica Neue"/>
              </a:endParaRPr>
            </a:p>
          </p:txBody>
        </p:sp>
        <p:sp>
          <p:nvSpPr>
            <p:cNvPr id="16" name="Freeform 69"/>
            <p:cNvSpPr>
              <a:spLocks/>
            </p:cNvSpPr>
            <p:nvPr/>
          </p:nvSpPr>
          <p:spPr bwMode="auto">
            <a:xfrm>
              <a:off x="4576" y="3223"/>
              <a:ext cx="17" cy="30"/>
            </a:xfrm>
            <a:custGeom>
              <a:avLst/>
              <a:gdLst>
                <a:gd name="T0" fmla="*/ 4 w 19"/>
                <a:gd name="T1" fmla="*/ 5 h 38"/>
                <a:gd name="T2" fmla="*/ 6 w 19"/>
                <a:gd name="T3" fmla="*/ 4 h 38"/>
                <a:gd name="T4" fmla="*/ 7 w 19"/>
                <a:gd name="T5" fmla="*/ 0 h 38"/>
                <a:gd name="T6" fmla="*/ 4 w 19"/>
                <a:gd name="T7" fmla="*/ 3 h 38"/>
                <a:gd name="T8" fmla="*/ 0 w 19"/>
                <a:gd name="T9" fmla="*/ 4 h 38"/>
                <a:gd name="T10" fmla="*/ 4 w 19"/>
                <a:gd name="T11" fmla="*/ 5 h 38"/>
                <a:gd name="T12" fmla="*/ 4 w 19"/>
                <a:gd name="T13" fmla="*/ 5 h 38"/>
                <a:gd name="T14" fmla="*/ 0 60000 65536"/>
                <a:gd name="T15" fmla="*/ 0 60000 65536"/>
                <a:gd name="T16" fmla="*/ 0 60000 65536"/>
                <a:gd name="T17" fmla="*/ 0 60000 65536"/>
                <a:gd name="T18" fmla="*/ 0 60000 65536"/>
                <a:gd name="T19" fmla="*/ 0 60000 65536"/>
                <a:gd name="T20" fmla="*/ 0 60000 65536"/>
                <a:gd name="T21" fmla="*/ 0 w 19"/>
                <a:gd name="T22" fmla="*/ 0 h 38"/>
                <a:gd name="T23" fmla="*/ 19 w 1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8">
                  <a:moveTo>
                    <a:pt x="6" y="38"/>
                  </a:moveTo>
                  <a:lnTo>
                    <a:pt x="16" y="29"/>
                  </a:lnTo>
                  <a:lnTo>
                    <a:pt x="19" y="0"/>
                  </a:lnTo>
                  <a:lnTo>
                    <a:pt x="10" y="27"/>
                  </a:lnTo>
                  <a:lnTo>
                    <a:pt x="0" y="34"/>
                  </a:lnTo>
                  <a:lnTo>
                    <a:pt x="6" y="38"/>
                  </a:lnTo>
                  <a:close/>
                </a:path>
              </a:pathLst>
            </a:custGeom>
            <a:ln>
              <a:headEnd/>
              <a:tailEnd/>
            </a:ln>
            <a:extLst/>
          </p:spPr>
          <p:style>
            <a:lnRef idx="2">
              <a:schemeClr val="dk1"/>
            </a:lnRef>
            <a:fillRef idx="1">
              <a:schemeClr val="lt1"/>
            </a:fillRef>
            <a:effectRef idx="0">
              <a:schemeClr val="dk1"/>
            </a:effectRef>
            <a:fontRef idx="minor">
              <a:schemeClr val="dk1"/>
            </a:fontRef>
          </p:style>
          <p:txBody>
            <a:bodyPr/>
            <a:lstStyle/>
            <a:p>
              <a:endParaRPr lang="en-US" sz="1100" dirty="0">
                <a:latin typeface="Helvetica Neue"/>
                <a:cs typeface="Helvetica Neue"/>
              </a:endParaRPr>
            </a:p>
          </p:txBody>
        </p:sp>
      </p:grpSp>
      <p:sp>
        <p:nvSpPr>
          <p:cNvPr id="17" name="Freeform 49"/>
          <p:cNvSpPr>
            <a:spLocks/>
          </p:cNvSpPr>
          <p:nvPr/>
        </p:nvSpPr>
        <p:spPr bwMode="auto">
          <a:xfrm>
            <a:off x="6610350" y="4008438"/>
            <a:ext cx="742950" cy="506412"/>
          </a:xfrm>
          <a:custGeom>
            <a:avLst/>
            <a:gdLst>
              <a:gd name="T0" fmla="*/ 2147483647 w 555"/>
              <a:gd name="T1" fmla="*/ 2147483647 h 412"/>
              <a:gd name="T2" fmla="*/ 2147483647 w 555"/>
              <a:gd name="T3" fmla="*/ 2147483647 h 412"/>
              <a:gd name="T4" fmla="*/ 2147483647 w 555"/>
              <a:gd name="T5" fmla="*/ 0 h 412"/>
              <a:gd name="T6" fmla="*/ 2147483647 w 555"/>
              <a:gd name="T7" fmla="*/ 2147483647 h 412"/>
              <a:gd name="T8" fmla="*/ 2147483647 w 555"/>
              <a:gd name="T9" fmla="*/ 2147483647 h 412"/>
              <a:gd name="T10" fmla="*/ 2147483647 w 555"/>
              <a:gd name="T11" fmla="*/ 2147483647 h 412"/>
              <a:gd name="T12" fmla="*/ 2147483647 w 555"/>
              <a:gd name="T13" fmla="*/ 2147483647 h 412"/>
              <a:gd name="T14" fmla="*/ 2147483647 w 555"/>
              <a:gd name="T15" fmla="*/ 2147483647 h 412"/>
              <a:gd name="T16" fmla="*/ 2147483647 w 555"/>
              <a:gd name="T17" fmla="*/ 2147483647 h 412"/>
              <a:gd name="T18" fmla="*/ 2147483647 w 555"/>
              <a:gd name="T19" fmla="*/ 2147483647 h 412"/>
              <a:gd name="T20" fmla="*/ 2147483647 w 555"/>
              <a:gd name="T21" fmla="*/ 2147483647 h 412"/>
              <a:gd name="T22" fmla="*/ 2147483647 w 555"/>
              <a:gd name="T23" fmla="*/ 2147483647 h 412"/>
              <a:gd name="T24" fmla="*/ 2147483647 w 555"/>
              <a:gd name="T25" fmla="*/ 2147483647 h 412"/>
              <a:gd name="T26" fmla="*/ 2147483647 w 555"/>
              <a:gd name="T27" fmla="*/ 2147483647 h 412"/>
              <a:gd name="T28" fmla="*/ 2147483647 w 555"/>
              <a:gd name="T29" fmla="*/ 2147483647 h 412"/>
              <a:gd name="T30" fmla="*/ 2147483647 w 555"/>
              <a:gd name="T31" fmla="*/ 2147483647 h 412"/>
              <a:gd name="T32" fmla="*/ 2147483647 w 555"/>
              <a:gd name="T33" fmla="*/ 2147483647 h 412"/>
              <a:gd name="T34" fmla="*/ 0 w 555"/>
              <a:gd name="T35" fmla="*/ 2147483647 h 412"/>
              <a:gd name="T36" fmla="*/ 2147483647 w 555"/>
              <a:gd name="T37" fmla="*/ 2147483647 h 412"/>
              <a:gd name="T38" fmla="*/ 2147483647 w 555"/>
              <a:gd name="T39" fmla="*/ 2147483647 h 4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55"/>
              <a:gd name="T61" fmla="*/ 0 h 412"/>
              <a:gd name="T62" fmla="*/ 555 w 555"/>
              <a:gd name="T63" fmla="*/ 412 h 41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55" h="412">
                <a:moveTo>
                  <a:pt x="23" y="53"/>
                </a:moveTo>
                <a:lnTo>
                  <a:pt x="103" y="15"/>
                </a:lnTo>
                <a:lnTo>
                  <a:pt x="251" y="0"/>
                </a:lnTo>
                <a:lnTo>
                  <a:pt x="312" y="38"/>
                </a:lnTo>
                <a:lnTo>
                  <a:pt x="409" y="24"/>
                </a:lnTo>
                <a:lnTo>
                  <a:pt x="555" y="127"/>
                </a:lnTo>
                <a:lnTo>
                  <a:pt x="490" y="205"/>
                </a:lnTo>
                <a:lnTo>
                  <a:pt x="494" y="239"/>
                </a:lnTo>
                <a:lnTo>
                  <a:pt x="382" y="340"/>
                </a:lnTo>
                <a:lnTo>
                  <a:pt x="365" y="344"/>
                </a:lnTo>
                <a:lnTo>
                  <a:pt x="355" y="374"/>
                </a:lnTo>
                <a:lnTo>
                  <a:pt x="333" y="357"/>
                </a:lnTo>
                <a:lnTo>
                  <a:pt x="354" y="384"/>
                </a:lnTo>
                <a:lnTo>
                  <a:pt x="333" y="412"/>
                </a:lnTo>
                <a:lnTo>
                  <a:pt x="312" y="408"/>
                </a:lnTo>
                <a:lnTo>
                  <a:pt x="236" y="291"/>
                </a:lnTo>
                <a:lnTo>
                  <a:pt x="72" y="142"/>
                </a:lnTo>
                <a:lnTo>
                  <a:pt x="0" y="97"/>
                </a:lnTo>
                <a:lnTo>
                  <a:pt x="23" y="53"/>
                </a:lnTo>
                <a:close/>
              </a:path>
            </a:pathLst>
          </a:custGeom>
          <a:solidFill>
            <a:srgbClr val="FFFFFF"/>
          </a:solidFill>
          <a:ln w="25400">
            <a:solidFill>
              <a:schemeClr val="tx1"/>
            </a:solidFill>
            <a:round/>
            <a:headEnd/>
            <a:tailEnd/>
          </a:ln>
        </p:spPr>
        <p:txBody>
          <a:bodyPr/>
          <a:lstStyle/>
          <a:p>
            <a:endParaRPr lang="en-US" sz="1100" dirty="0">
              <a:latin typeface="Helvetica Neue"/>
              <a:cs typeface="Helvetica Neue"/>
            </a:endParaRPr>
          </a:p>
        </p:txBody>
      </p:sp>
      <p:sp>
        <p:nvSpPr>
          <p:cNvPr id="18" name="Freeform 48"/>
          <p:cNvSpPr>
            <a:spLocks/>
          </p:cNvSpPr>
          <p:nvPr/>
        </p:nvSpPr>
        <p:spPr bwMode="auto">
          <a:xfrm>
            <a:off x="6464300" y="3663950"/>
            <a:ext cx="1243013" cy="501650"/>
          </a:xfrm>
          <a:custGeom>
            <a:avLst/>
            <a:gdLst>
              <a:gd name="T0" fmla="*/ 0 w 931"/>
              <a:gd name="T1" fmla="*/ 2147483647 h 407"/>
              <a:gd name="T2" fmla="*/ 2147483647 w 931"/>
              <a:gd name="T3" fmla="*/ 2147483647 h 407"/>
              <a:gd name="T4" fmla="*/ 2147483647 w 931"/>
              <a:gd name="T5" fmla="*/ 2147483647 h 407"/>
              <a:gd name="T6" fmla="*/ 2147483647 w 931"/>
              <a:gd name="T7" fmla="*/ 2147483647 h 407"/>
              <a:gd name="T8" fmla="*/ 2147483647 w 931"/>
              <a:gd name="T9" fmla="*/ 2147483647 h 407"/>
              <a:gd name="T10" fmla="*/ 2147483647 w 931"/>
              <a:gd name="T11" fmla="*/ 2147483647 h 407"/>
              <a:gd name="T12" fmla="*/ 2147483647 w 931"/>
              <a:gd name="T13" fmla="*/ 2147483647 h 407"/>
              <a:gd name="T14" fmla="*/ 2147483647 w 931"/>
              <a:gd name="T15" fmla="*/ 2147483647 h 407"/>
              <a:gd name="T16" fmla="*/ 2147483647 w 931"/>
              <a:gd name="T17" fmla="*/ 2147483647 h 407"/>
              <a:gd name="T18" fmla="*/ 2147483647 w 931"/>
              <a:gd name="T19" fmla="*/ 2147483647 h 407"/>
              <a:gd name="T20" fmla="*/ 2147483647 w 931"/>
              <a:gd name="T21" fmla="*/ 2147483647 h 407"/>
              <a:gd name="T22" fmla="*/ 2147483647 w 931"/>
              <a:gd name="T23" fmla="*/ 2147483647 h 407"/>
              <a:gd name="T24" fmla="*/ 2147483647 w 931"/>
              <a:gd name="T25" fmla="*/ 2147483647 h 407"/>
              <a:gd name="T26" fmla="*/ 2147483647 w 931"/>
              <a:gd name="T27" fmla="*/ 2147483647 h 407"/>
              <a:gd name="T28" fmla="*/ 2147483647 w 931"/>
              <a:gd name="T29" fmla="*/ 2147483647 h 407"/>
              <a:gd name="T30" fmla="*/ 2147483647 w 931"/>
              <a:gd name="T31" fmla="*/ 2147483647 h 407"/>
              <a:gd name="T32" fmla="*/ 2147483647 w 931"/>
              <a:gd name="T33" fmla="*/ 2147483647 h 407"/>
              <a:gd name="T34" fmla="*/ 2147483647 w 931"/>
              <a:gd name="T35" fmla="*/ 2147483647 h 407"/>
              <a:gd name="T36" fmla="*/ 2147483647 w 931"/>
              <a:gd name="T37" fmla="*/ 2147483647 h 407"/>
              <a:gd name="T38" fmla="*/ 2147483647 w 931"/>
              <a:gd name="T39" fmla="*/ 2147483647 h 407"/>
              <a:gd name="T40" fmla="*/ 2147483647 w 931"/>
              <a:gd name="T41" fmla="*/ 2147483647 h 407"/>
              <a:gd name="T42" fmla="*/ 2147483647 w 931"/>
              <a:gd name="T43" fmla="*/ 2147483647 h 407"/>
              <a:gd name="T44" fmla="*/ 2147483647 w 931"/>
              <a:gd name="T45" fmla="*/ 2147483647 h 407"/>
              <a:gd name="T46" fmla="*/ 2147483647 w 931"/>
              <a:gd name="T47" fmla="*/ 2147483647 h 407"/>
              <a:gd name="T48" fmla="*/ 2147483647 w 931"/>
              <a:gd name="T49" fmla="*/ 2147483647 h 407"/>
              <a:gd name="T50" fmla="*/ 2147483647 w 931"/>
              <a:gd name="T51" fmla="*/ 2147483647 h 407"/>
              <a:gd name="T52" fmla="*/ 2147483647 w 931"/>
              <a:gd name="T53" fmla="*/ 2147483647 h 407"/>
              <a:gd name="T54" fmla="*/ 2147483647 w 931"/>
              <a:gd name="T55" fmla="*/ 0 h 407"/>
              <a:gd name="T56" fmla="*/ 2147483647 w 931"/>
              <a:gd name="T57" fmla="*/ 2147483647 h 407"/>
              <a:gd name="T58" fmla="*/ 2147483647 w 931"/>
              <a:gd name="T59" fmla="*/ 2147483647 h 407"/>
              <a:gd name="T60" fmla="*/ 2147483647 w 931"/>
              <a:gd name="T61" fmla="*/ 2147483647 h 407"/>
              <a:gd name="T62" fmla="*/ 2147483647 w 931"/>
              <a:gd name="T63" fmla="*/ 2147483647 h 407"/>
              <a:gd name="T64" fmla="*/ 2147483647 w 931"/>
              <a:gd name="T65" fmla="*/ 2147483647 h 407"/>
              <a:gd name="T66" fmla="*/ 2147483647 w 931"/>
              <a:gd name="T67" fmla="*/ 2147483647 h 407"/>
              <a:gd name="T68" fmla="*/ 2147483647 w 931"/>
              <a:gd name="T69" fmla="*/ 2147483647 h 407"/>
              <a:gd name="T70" fmla="*/ 0 w 931"/>
              <a:gd name="T71" fmla="*/ 2147483647 h 407"/>
              <a:gd name="T72" fmla="*/ 0 w 931"/>
              <a:gd name="T73" fmla="*/ 2147483647 h 407"/>
              <a:gd name="T74" fmla="*/ 0 w 931"/>
              <a:gd name="T75" fmla="*/ 2147483647 h 4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31"/>
              <a:gd name="T115" fmla="*/ 0 h 407"/>
              <a:gd name="T116" fmla="*/ 931 w 931"/>
              <a:gd name="T117" fmla="*/ 407 h 40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31" h="407">
                <a:moveTo>
                  <a:pt x="0" y="350"/>
                </a:moveTo>
                <a:lnTo>
                  <a:pt x="133" y="333"/>
                </a:lnTo>
                <a:lnTo>
                  <a:pt x="213" y="295"/>
                </a:lnTo>
                <a:lnTo>
                  <a:pt x="361" y="280"/>
                </a:lnTo>
                <a:lnTo>
                  <a:pt x="422" y="318"/>
                </a:lnTo>
                <a:lnTo>
                  <a:pt x="519" y="304"/>
                </a:lnTo>
                <a:lnTo>
                  <a:pt x="665" y="407"/>
                </a:lnTo>
                <a:lnTo>
                  <a:pt x="722" y="394"/>
                </a:lnTo>
                <a:lnTo>
                  <a:pt x="804" y="276"/>
                </a:lnTo>
                <a:lnTo>
                  <a:pt x="870" y="251"/>
                </a:lnTo>
                <a:lnTo>
                  <a:pt x="889" y="217"/>
                </a:lnTo>
                <a:lnTo>
                  <a:pt x="819" y="228"/>
                </a:lnTo>
                <a:lnTo>
                  <a:pt x="800" y="206"/>
                </a:lnTo>
                <a:lnTo>
                  <a:pt x="844" y="194"/>
                </a:lnTo>
                <a:lnTo>
                  <a:pt x="842" y="179"/>
                </a:lnTo>
                <a:lnTo>
                  <a:pt x="794" y="162"/>
                </a:lnTo>
                <a:lnTo>
                  <a:pt x="857" y="139"/>
                </a:lnTo>
                <a:lnTo>
                  <a:pt x="853" y="164"/>
                </a:lnTo>
                <a:lnTo>
                  <a:pt x="893" y="164"/>
                </a:lnTo>
                <a:lnTo>
                  <a:pt x="916" y="120"/>
                </a:lnTo>
                <a:lnTo>
                  <a:pt x="931" y="118"/>
                </a:lnTo>
                <a:lnTo>
                  <a:pt x="922" y="82"/>
                </a:lnTo>
                <a:lnTo>
                  <a:pt x="893" y="118"/>
                </a:lnTo>
                <a:lnTo>
                  <a:pt x="865" y="36"/>
                </a:lnTo>
                <a:lnTo>
                  <a:pt x="884" y="33"/>
                </a:lnTo>
                <a:lnTo>
                  <a:pt x="910" y="55"/>
                </a:lnTo>
                <a:lnTo>
                  <a:pt x="891" y="17"/>
                </a:lnTo>
                <a:lnTo>
                  <a:pt x="870" y="0"/>
                </a:lnTo>
                <a:lnTo>
                  <a:pt x="538" y="63"/>
                </a:lnTo>
                <a:lnTo>
                  <a:pt x="264" y="97"/>
                </a:lnTo>
                <a:lnTo>
                  <a:pt x="226" y="171"/>
                </a:lnTo>
                <a:lnTo>
                  <a:pt x="165" y="185"/>
                </a:lnTo>
                <a:lnTo>
                  <a:pt x="138" y="221"/>
                </a:lnTo>
                <a:lnTo>
                  <a:pt x="32" y="284"/>
                </a:lnTo>
                <a:lnTo>
                  <a:pt x="26" y="306"/>
                </a:lnTo>
                <a:lnTo>
                  <a:pt x="0" y="320"/>
                </a:lnTo>
                <a:lnTo>
                  <a:pt x="0" y="350"/>
                </a:lnTo>
                <a:close/>
              </a:path>
            </a:pathLst>
          </a:custGeom>
          <a:ln>
            <a:headEnd/>
            <a:tailEnd/>
          </a:ln>
        </p:spPr>
        <p:style>
          <a:lnRef idx="2">
            <a:schemeClr val="dk1"/>
          </a:lnRef>
          <a:fillRef idx="1">
            <a:schemeClr val="lt1"/>
          </a:fillRef>
          <a:effectRef idx="0">
            <a:schemeClr val="dk1"/>
          </a:effectRef>
          <a:fontRef idx="minor">
            <a:schemeClr val="dk1"/>
          </a:fontRef>
        </p:style>
        <p:txBody>
          <a:bodyPr/>
          <a:lstStyle/>
          <a:p>
            <a:endParaRPr lang="en-US" sz="1100" dirty="0">
              <a:latin typeface="Helvetica Neue"/>
              <a:cs typeface="Helvetica Neue"/>
            </a:endParaRPr>
          </a:p>
        </p:txBody>
      </p:sp>
      <p:sp>
        <p:nvSpPr>
          <p:cNvPr id="19" name="Freeform 38"/>
          <p:cNvSpPr>
            <a:spLocks/>
          </p:cNvSpPr>
          <p:nvPr/>
        </p:nvSpPr>
        <p:spPr bwMode="auto">
          <a:xfrm>
            <a:off x="5572125" y="3784600"/>
            <a:ext cx="1244600" cy="377825"/>
          </a:xfrm>
          <a:custGeom>
            <a:avLst/>
            <a:gdLst>
              <a:gd name="T0" fmla="*/ 2147483647 w 932"/>
              <a:gd name="T1" fmla="*/ 2147483647 h 308"/>
              <a:gd name="T2" fmla="*/ 2147483647 w 932"/>
              <a:gd name="T3" fmla="*/ 2147483647 h 308"/>
              <a:gd name="T4" fmla="*/ 2147483647 w 932"/>
              <a:gd name="T5" fmla="*/ 2147483647 h 308"/>
              <a:gd name="T6" fmla="*/ 2147483647 w 932"/>
              <a:gd name="T7" fmla="*/ 2147483647 h 308"/>
              <a:gd name="T8" fmla="*/ 2147483647 w 932"/>
              <a:gd name="T9" fmla="*/ 2147483647 h 308"/>
              <a:gd name="T10" fmla="*/ 2147483647 w 932"/>
              <a:gd name="T11" fmla="*/ 2147483647 h 308"/>
              <a:gd name="T12" fmla="*/ 2147483647 w 932"/>
              <a:gd name="T13" fmla="*/ 2147483647 h 308"/>
              <a:gd name="T14" fmla="*/ 2147483647 w 932"/>
              <a:gd name="T15" fmla="*/ 2147483647 h 308"/>
              <a:gd name="T16" fmla="*/ 2147483647 w 932"/>
              <a:gd name="T17" fmla="*/ 2147483647 h 308"/>
              <a:gd name="T18" fmla="*/ 2147483647 w 932"/>
              <a:gd name="T19" fmla="*/ 2147483647 h 308"/>
              <a:gd name="T20" fmla="*/ 2147483647 w 932"/>
              <a:gd name="T21" fmla="*/ 2147483647 h 308"/>
              <a:gd name="T22" fmla="*/ 2147483647 w 932"/>
              <a:gd name="T23" fmla="*/ 2147483647 h 308"/>
              <a:gd name="T24" fmla="*/ 2147483647 w 932"/>
              <a:gd name="T25" fmla="*/ 0 h 308"/>
              <a:gd name="T26" fmla="*/ 2147483647 w 932"/>
              <a:gd name="T27" fmla="*/ 2147483647 h 308"/>
              <a:gd name="T28" fmla="*/ 2147483647 w 932"/>
              <a:gd name="T29" fmla="*/ 2147483647 h 308"/>
              <a:gd name="T30" fmla="*/ 2147483647 w 932"/>
              <a:gd name="T31" fmla="*/ 2147483647 h 308"/>
              <a:gd name="T32" fmla="*/ 2147483647 w 932"/>
              <a:gd name="T33" fmla="*/ 2147483647 h 308"/>
              <a:gd name="T34" fmla="*/ 2147483647 w 932"/>
              <a:gd name="T35" fmla="*/ 2147483647 h 308"/>
              <a:gd name="T36" fmla="*/ 2147483647 w 932"/>
              <a:gd name="T37" fmla="*/ 2147483647 h 308"/>
              <a:gd name="T38" fmla="*/ 2147483647 w 932"/>
              <a:gd name="T39" fmla="*/ 2147483647 h 308"/>
              <a:gd name="T40" fmla="*/ 2147483647 w 932"/>
              <a:gd name="T41" fmla="*/ 2147483647 h 308"/>
              <a:gd name="T42" fmla="*/ 2147483647 w 932"/>
              <a:gd name="T43" fmla="*/ 2147483647 h 308"/>
              <a:gd name="T44" fmla="*/ 0 w 932"/>
              <a:gd name="T45" fmla="*/ 2147483647 h 308"/>
              <a:gd name="T46" fmla="*/ 2147483647 w 932"/>
              <a:gd name="T47" fmla="*/ 2147483647 h 308"/>
              <a:gd name="T48" fmla="*/ 2147483647 w 932"/>
              <a:gd name="T49" fmla="*/ 2147483647 h 30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32"/>
              <a:gd name="T76" fmla="*/ 0 h 308"/>
              <a:gd name="T77" fmla="*/ 932 w 932"/>
              <a:gd name="T78" fmla="*/ 308 h 30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32" h="308">
                <a:moveTo>
                  <a:pt x="17" y="253"/>
                </a:moveTo>
                <a:lnTo>
                  <a:pt x="12" y="249"/>
                </a:lnTo>
                <a:lnTo>
                  <a:pt x="38" y="228"/>
                </a:lnTo>
                <a:lnTo>
                  <a:pt x="63" y="181"/>
                </a:lnTo>
                <a:lnTo>
                  <a:pt x="55" y="169"/>
                </a:lnTo>
                <a:lnTo>
                  <a:pt x="69" y="147"/>
                </a:lnTo>
                <a:lnTo>
                  <a:pt x="69" y="120"/>
                </a:lnTo>
                <a:lnTo>
                  <a:pt x="86" y="101"/>
                </a:lnTo>
                <a:lnTo>
                  <a:pt x="232" y="90"/>
                </a:lnTo>
                <a:lnTo>
                  <a:pt x="230" y="67"/>
                </a:lnTo>
                <a:lnTo>
                  <a:pt x="278" y="69"/>
                </a:lnTo>
                <a:lnTo>
                  <a:pt x="715" y="29"/>
                </a:lnTo>
                <a:lnTo>
                  <a:pt x="932" y="0"/>
                </a:lnTo>
                <a:lnTo>
                  <a:pt x="894" y="74"/>
                </a:lnTo>
                <a:lnTo>
                  <a:pt x="833" y="88"/>
                </a:lnTo>
                <a:lnTo>
                  <a:pt x="806" y="124"/>
                </a:lnTo>
                <a:lnTo>
                  <a:pt x="700" y="187"/>
                </a:lnTo>
                <a:lnTo>
                  <a:pt x="694" y="209"/>
                </a:lnTo>
                <a:lnTo>
                  <a:pt x="668" y="223"/>
                </a:lnTo>
                <a:lnTo>
                  <a:pt x="668" y="253"/>
                </a:lnTo>
                <a:lnTo>
                  <a:pt x="523" y="268"/>
                </a:lnTo>
                <a:lnTo>
                  <a:pt x="234" y="295"/>
                </a:lnTo>
                <a:lnTo>
                  <a:pt x="0" y="308"/>
                </a:lnTo>
                <a:lnTo>
                  <a:pt x="17" y="253"/>
                </a:lnTo>
                <a:close/>
              </a:path>
            </a:pathLst>
          </a:custGeom>
          <a:ln>
            <a:headEnd/>
            <a:tailEnd/>
          </a:ln>
        </p:spPr>
        <p:style>
          <a:lnRef idx="2">
            <a:schemeClr val="dk1"/>
          </a:lnRef>
          <a:fillRef idx="1">
            <a:schemeClr val="lt1"/>
          </a:fillRef>
          <a:effectRef idx="0">
            <a:schemeClr val="dk1"/>
          </a:effectRef>
          <a:fontRef idx="minor">
            <a:schemeClr val="dk1"/>
          </a:fontRef>
        </p:style>
        <p:txBody>
          <a:bodyPr/>
          <a:lstStyle/>
          <a:p>
            <a:endParaRPr lang="en-US" sz="1100" dirty="0">
              <a:latin typeface="Helvetica Neue"/>
              <a:cs typeface="Helvetica Neue"/>
            </a:endParaRPr>
          </a:p>
        </p:txBody>
      </p:sp>
      <p:sp>
        <p:nvSpPr>
          <p:cNvPr id="20" name="Rectangle 19"/>
          <p:cNvSpPr/>
          <p:nvPr/>
        </p:nvSpPr>
        <p:spPr>
          <a:xfrm>
            <a:off x="5029200" y="4038600"/>
            <a:ext cx="505523" cy="369332"/>
          </a:xfrm>
          <a:prstGeom prst="rect">
            <a:avLst/>
          </a:prstGeom>
        </p:spPr>
        <p:txBody>
          <a:bodyPr wrap="none">
            <a:spAutoFit/>
          </a:bodyPr>
          <a:lstStyle/>
          <a:p>
            <a:r>
              <a:rPr lang="en-US" dirty="0" smtClean="0">
                <a:solidFill>
                  <a:srgbClr val="000000"/>
                </a:solidFill>
                <a:latin typeface="Helvetica Neue"/>
                <a:cs typeface="Helvetica Neue"/>
              </a:rPr>
              <a:t>5.5</a:t>
            </a:r>
            <a:endParaRPr lang="en-US" dirty="0"/>
          </a:p>
        </p:txBody>
      </p:sp>
      <p:sp>
        <p:nvSpPr>
          <p:cNvPr id="21" name="Rectangle 20"/>
          <p:cNvSpPr/>
          <p:nvPr/>
        </p:nvSpPr>
        <p:spPr>
          <a:xfrm>
            <a:off x="5029200" y="4572000"/>
            <a:ext cx="505523" cy="369332"/>
          </a:xfrm>
          <a:prstGeom prst="rect">
            <a:avLst/>
          </a:prstGeom>
        </p:spPr>
        <p:txBody>
          <a:bodyPr wrap="none">
            <a:spAutoFit/>
          </a:bodyPr>
          <a:lstStyle/>
          <a:p>
            <a:r>
              <a:rPr lang="en-US" dirty="0">
                <a:latin typeface="Helvetica Neue"/>
                <a:cs typeface="Helvetica Neue"/>
              </a:rPr>
              <a:t>5.7</a:t>
            </a:r>
            <a:endParaRPr lang="en-US" dirty="0"/>
          </a:p>
        </p:txBody>
      </p:sp>
      <p:sp>
        <p:nvSpPr>
          <p:cNvPr id="22" name="Rectangle 21"/>
          <p:cNvSpPr/>
          <p:nvPr/>
        </p:nvSpPr>
        <p:spPr>
          <a:xfrm>
            <a:off x="5410200" y="4419600"/>
            <a:ext cx="505523" cy="369332"/>
          </a:xfrm>
          <a:prstGeom prst="rect">
            <a:avLst/>
          </a:prstGeom>
        </p:spPr>
        <p:txBody>
          <a:bodyPr wrap="none">
            <a:spAutoFit/>
          </a:bodyPr>
          <a:lstStyle/>
          <a:p>
            <a:r>
              <a:rPr lang="en-US" dirty="0">
                <a:latin typeface="Helvetica Neue"/>
                <a:cs typeface="Helvetica Neue"/>
              </a:rPr>
              <a:t>7.6</a:t>
            </a:r>
            <a:endParaRPr lang="en-US" dirty="0"/>
          </a:p>
        </p:txBody>
      </p:sp>
      <p:sp>
        <p:nvSpPr>
          <p:cNvPr id="23" name="Rectangle 22"/>
          <p:cNvSpPr/>
          <p:nvPr/>
        </p:nvSpPr>
        <p:spPr>
          <a:xfrm>
            <a:off x="5867400" y="4267200"/>
            <a:ext cx="505523" cy="369332"/>
          </a:xfrm>
          <a:prstGeom prst="rect">
            <a:avLst/>
          </a:prstGeom>
        </p:spPr>
        <p:txBody>
          <a:bodyPr wrap="none">
            <a:spAutoFit/>
          </a:bodyPr>
          <a:lstStyle/>
          <a:p>
            <a:r>
              <a:rPr lang="en-US" dirty="0" smtClean="0">
                <a:latin typeface="Helvetica Neue"/>
                <a:cs typeface="Helvetica Neue"/>
              </a:rPr>
              <a:t>4.3</a:t>
            </a:r>
            <a:endParaRPr lang="en-US" dirty="0"/>
          </a:p>
        </p:txBody>
      </p:sp>
      <p:sp>
        <p:nvSpPr>
          <p:cNvPr id="24" name="Rectangle 23"/>
          <p:cNvSpPr/>
          <p:nvPr/>
        </p:nvSpPr>
        <p:spPr>
          <a:xfrm>
            <a:off x="6400800" y="4343400"/>
            <a:ext cx="505523" cy="369332"/>
          </a:xfrm>
          <a:prstGeom prst="rect">
            <a:avLst/>
          </a:prstGeom>
        </p:spPr>
        <p:txBody>
          <a:bodyPr wrap="none">
            <a:spAutoFit/>
          </a:bodyPr>
          <a:lstStyle/>
          <a:p>
            <a:r>
              <a:rPr lang="en-US" dirty="0">
                <a:latin typeface="Helvetica Neue"/>
                <a:cs typeface="Helvetica Neue"/>
              </a:rPr>
              <a:t>9.6</a:t>
            </a:r>
          </a:p>
        </p:txBody>
      </p:sp>
      <p:sp>
        <p:nvSpPr>
          <p:cNvPr id="26" name="Rectangle 25"/>
          <p:cNvSpPr/>
          <p:nvPr/>
        </p:nvSpPr>
        <p:spPr>
          <a:xfrm>
            <a:off x="6733477" y="3974068"/>
            <a:ext cx="505523" cy="369332"/>
          </a:xfrm>
          <a:prstGeom prst="rect">
            <a:avLst/>
          </a:prstGeom>
        </p:spPr>
        <p:txBody>
          <a:bodyPr wrap="none">
            <a:spAutoFit/>
          </a:bodyPr>
          <a:lstStyle/>
          <a:p>
            <a:r>
              <a:rPr lang="en-US" dirty="0">
                <a:solidFill>
                  <a:srgbClr val="000000"/>
                </a:solidFill>
                <a:latin typeface="Helvetica Neue"/>
                <a:cs typeface="Helvetica Neue"/>
              </a:rPr>
              <a:t>6.7</a:t>
            </a:r>
          </a:p>
        </p:txBody>
      </p:sp>
      <p:sp>
        <p:nvSpPr>
          <p:cNvPr id="27" name="Rectangle 26"/>
          <p:cNvSpPr/>
          <p:nvPr/>
        </p:nvSpPr>
        <p:spPr>
          <a:xfrm>
            <a:off x="7010400" y="3733800"/>
            <a:ext cx="505523" cy="369332"/>
          </a:xfrm>
          <a:prstGeom prst="rect">
            <a:avLst/>
          </a:prstGeom>
        </p:spPr>
        <p:txBody>
          <a:bodyPr wrap="none">
            <a:spAutoFit/>
          </a:bodyPr>
          <a:lstStyle/>
          <a:p>
            <a:r>
              <a:rPr lang="en-US" dirty="0">
                <a:latin typeface="Helvetica Neue"/>
                <a:cs typeface="Helvetica Neue"/>
              </a:rPr>
              <a:t>6.3</a:t>
            </a:r>
            <a:endParaRPr lang="en-US" dirty="0"/>
          </a:p>
        </p:txBody>
      </p:sp>
      <p:sp>
        <p:nvSpPr>
          <p:cNvPr id="28" name="Rectangle 27"/>
          <p:cNvSpPr/>
          <p:nvPr/>
        </p:nvSpPr>
        <p:spPr>
          <a:xfrm>
            <a:off x="5943600" y="3810000"/>
            <a:ext cx="505523" cy="369332"/>
          </a:xfrm>
          <a:prstGeom prst="rect">
            <a:avLst/>
          </a:prstGeom>
        </p:spPr>
        <p:txBody>
          <a:bodyPr wrap="none">
            <a:spAutoFit/>
          </a:bodyPr>
          <a:lstStyle/>
          <a:p>
            <a:r>
              <a:rPr lang="en-US" dirty="0">
                <a:latin typeface="Helvetica Neue"/>
                <a:cs typeface="Helvetica Neue"/>
              </a:rPr>
              <a:t>5.7</a:t>
            </a:r>
            <a:endParaRPr lang="en-US" dirty="0"/>
          </a:p>
        </p:txBody>
      </p:sp>
      <p:sp>
        <p:nvSpPr>
          <p:cNvPr id="32" name="Rectangle 31"/>
          <p:cNvSpPr/>
          <p:nvPr/>
        </p:nvSpPr>
        <p:spPr>
          <a:xfrm>
            <a:off x="7315200" y="4736068"/>
            <a:ext cx="633866" cy="369332"/>
          </a:xfrm>
          <a:prstGeom prst="rect">
            <a:avLst/>
          </a:prstGeom>
        </p:spPr>
        <p:txBody>
          <a:bodyPr wrap="none">
            <a:spAutoFit/>
          </a:bodyPr>
          <a:lstStyle/>
          <a:p>
            <a:r>
              <a:rPr lang="en-US" dirty="0">
                <a:solidFill>
                  <a:srgbClr val="000000"/>
                </a:solidFill>
                <a:latin typeface="Helvetica Neue"/>
                <a:cs typeface="Helvetica Neue"/>
              </a:rPr>
              <a:t>11.1</a:t>
            </a:r>
          </a:p>
        </p:txBody>
      </p:sp>
      <p:cxnSp>
        <p:nvCxnSpPr>
          <p:cNvPr id="34" name="Straight Connector 33"/>
          <p:cNvCxnSpPr/>
          <p:nvPr/>
        </p:nvCxnSpPr>
        <p:spPr>
          <a:xfrm flipV="1">
            <a:off x="7086600" y="4953000"/>
            <a:ext cx="304800" cy="152400"/>
          </a:xfrm>
          <a:prstGeom prst="line">
            <a:avLst/>
          </a:prstGeom>
        </p:spPr>
        <p:style>
          <a:lnRef idx="2">
            <a:schemeClr val="dk1"/>
          </a:lnRef>
          <a:fillRef idx="0">
            <a:schemeClr val="dk1"/>
          </a:fillRef>
          <a:effectRef idx="1">
            <a:schemeClr val="dk1"/>
          </a:effectRef>
          <a:fontRef idx="minor">
            <a:schemeClr val="tx1"/>
          </a:fontRef>
        </p:style>
      </p:cxnSp>
      <p:pic>
        <p:nvPicPr>
          <p:cNvPr id="35" name="Picture 34" descr="Screen Shot 2014-11-24 at 10.46.3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295400"/>
            <a:ext cx="6858000" cy="4608576"/>
          </a:xfrm>
          <a:prstGeom prst="rect">
            <a:avLst/>
          </a:prstGeom>
        </p:spPr>
      </p:pic>
      <p:sp>
        <p:nvSpPr>
          <p:cNvPr id="36" name="Rectangle 35"/>
          <p:cNvSpPr/>
          <p:nvPr/>
        </p:nvSpPr>
        <p:spPr>
          <a:xfrm>
            <a:off x="457200" y="609600"/>
            <a:ext cx="8305800" cy="954107"/>
          </a:xfrm>
          <a:prstGeom prst="rect">
            <a:avLst/>
          </a:prstGeom>
        </p:spPr>
        <p:txBody>
          <a:bodyPr wrap="square">
            <a:spAutoFit/>
          </a:bodyPr>
          <a:lstStyle/>
          <a:p>
            <a:pPr algn="ctr"/>
            <a:r>
              <a:rPr lang="en-US" sz="2800" dirty="0" smtClean="0">
                <a:latin typeface="Helvetica Neue Light"/>
                <a:cs typeface="Helvetica Neue Light"/>
              </a:rPr>
              <a:t>Florida has the highest uninsured rate for kids in the South</a:t>
            </a:r>
            <a:endParaRPr lang="en-US" sz="2800" dirty="0">
              <a:latin typeface="Helvetica Neue Light"/>
              <a:cs typeface="Helvetica Neue Light"/>
            </a:endParaRPr>
          </a:p>
        </p:txBody>
      </p:sp>
      <p:sp>
        <p:nvSpPr>
          <p:cNvPr id="4" name="Slide Number Placeholder 3"/>
          <p:cNvSpPr>
            <a:spLocks noGrp="1"/>
          </p:cNvSpPr>
          <p:nvPr>
            <p:ph type="sldNum" sz="quarter" idx="12"/>
          </p:nvPr>
        </p:nvSpPr>
        <p:spPr/>
        <p:txBody>
          <a:bodyPr/>
          <a:lstStyle/>
          <a:p>
            <a:fld id="{ADA2D79C-CD48-4D19-A731-CDEDB40B86D9}" type="slidenum">
              <a:rPr lang="en-US" smtClean="0"/>
              <a:pPr/>
              <a:t>7</a:t>
            </a:fld>
            <a:endParaRPr lang="en-US" dirty="0"/>
          </a:p>
        </p:txBody>
      </p:sp>
      <p:sp>
        <p:nvSpPr>
          <p:cNvPr id="2" name="Rectangle 1"/>
          <p:cNvSpPr/>
          <p:nvPr/>
        </p:nvSpPr>
        <p:spPr>
          <a:xfrm>
            <a:off x="2438400" y="6248400"/>
            <a:ext cx="4572000" cy="400110"/>
          </a:xfrm>
          <a:prstGeom prst="rect">
            <a:avLst/>
          </a:prstGeom>
        </p:spPr>
        <p:txBody>
          <a:bodyPr>
            <a:spAutoFit/>
          </a:bodyPr>
          <a:lstStyle/>
          <a:p>
            <a:pPr lvl="0"/>
            <a:r>
              <a:rPr lang="en-US" sz="1000" dirty="0">
                <a:solidFill>
                  <a:prstClr val="black"/>
                </a:solidFill>
                <a:latin typeface="Helvetica Neue Light"/>
                <a:cs typeface="Helvetica Neue Light"/>
              </a:rPr>
              <a:t>Source: “Children’s Health Coverage in Florida: Fewer Uninsured But Challenges Lie Ahead”, Florida Philanthropic Network, November 2014. </a:t>
            </a:r>
            <a:endParaRPr lang="en-US" sz="1000" dirty="0">
              <a:solidFill>
                <a:prstClr val="black"/>
              </a:solidFill>
              <a:latin typeface="Helvetica Neue Light"/>
              <a:cs typeface="Helvetica Neue Light"/>
            </a:endParaRPr>
          </a:p>
        </p:txBody>
      </p:sp>
    </p:spTree>
    <p:extLst>
      <p:ext uri="{BB962C8B-B14F-4D97-AF65-F5344CB8AC3E}">
        <p14:creationId xmlns:p14="http://schemas.microsoft.com/office/powerpoint/2010/main" val="30387222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smtClean="0"/>
              <a:t>Most Uninsured Children are Already Eligible for Medicaid or CHIP</a:t>
            </a:r>
            <a:endParaRPr lang="en-US" sz="3200" dirty="0"/>
          </a:p>
        </p:txBody>
      </p:sp>
      <p:graphicFrame>
        <p:nvGraphicFramePr>
          <p:cNvPr id="6" name="Content Placeholder 9"/>
          <p:cNvGraphicFramePr>
            <a:graphicFrameLocks noGrp="1"/>
          </p:cNvGraphicFramePr>
          <p:nvPr>
            <p:extLst>
              <p:ext uri="{D42A27DB-BD31-4B8C-83A1-F6EECF244321}">
                <p14:modId xmlns:p14="http://schemas.microsoft.com/office/powerpoint/2010/main" val="1197026724"/>
              </p:ext>
            </p:extLst>
          </p:nvPr>
        </p:nvGraphicFramePr>
        <p:xfrm>
          <a:off x="1676400" y="1066800"/>
          <a:ext cx="5791200" cy="53340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2209800" y="6172200"/>
            <a:ext cx="6616678" cy="461665"/>
          </a:xfrm>
          <a:prstGeom prst="rect">
            <a:avLst/>
          </a:prstGeom>
          <a:noFill/>
        </p:spPr>
        <p:txBody>
          <a:bodyPr wrap="square" rtlCol="0">
            <a:spAutoFit/>
          </a:bodyPr>
          <a:lstStyle/>
          <a:p>
            <a:r>
              <a:rPr lang="en-US" sz="1200" dirty="0" smtClean="0">
                <a:latin typeface="Helvetica Neue Light"/>
                <a:cs typeface="Helvetica Neue Light"/>
              </a:rPr>
              <a:t>Source: “Medicaid/CHIP Participation Rates Among Children: An Update,” Urban Institute (September 2013). </a:t>
            </a:r>
            <a:endParaRPr lang="en-US" sz="1200" dirty="0">
              <a:latin typeface="Helvetica Neue Light"/>
              <a:cs typeface="Helvetica Neue Light"/>
            </a:endParaRPr>
          </a:p>
        </p:txBody>
      </p:sp>
      <p:sp>
        <p:nvSpPr>
          <p:cNvPr id="4" name="Slide Number Placeholder 3"/>
          <p:cNvSpPr>
            <a:spLocks noGrp="1"/>
          </p:cNvSpPr>
          <p:nvPr>
            <p:ph type="sldNum" sz="quarter" idx="12"/>
          </p:nvPr>
        </p:nvSpPr>
        <p:spPr/>
        <p:txBody>
          <a:bodyPr/>
          <a:lstStyle/>
          <a:p>
            <a:fld id="{ADA2D79C-CD48-4D19-A731-CDEDB40B86D9}" type="slidenum">
              <a:rPr lang="en-US" smtClean="0"/>
              <a:pPr/>
              <a:t>8</a:t>
            </a:fld>
            <a:endParaRPr lang="en-US" dirty="0"/>
          </a:p>
        </p:txBody>
      </p:sp>
    </p:spTree>
    <p:extLst>
      <p:ext uri="{BB962C8B-B14F-4D97-AF65-F5344CB8AC3E}">
        <p14:creationId xmlns:p14="http://schemas.microsoft.com/office/powerpoint/2010/main" val="98363916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457200"/>
            <a:ext cx="8458200" cy="1676400"/>
          </a:xfrm>
        </p:spPr>
        <p:txBody>
          <a:bodyPr>
            <a:noAutofit/>
          </a:bodyPr>
          <a:lstStyle/>
          <a:p>
            <a:r>
              <a:rPr lang="en-US" sz="3200" dirty="0" smtClean="0"/>
              <a:t>Florida vs. Neighboring States: Rate of Children’s Participation in Medicaid in 2012</a:t>
            </a:r>
            <a:endParaRPr lang="en-US" sz="3200" dirty="0"/>
          </a:p>
        </p:txBody>
      </p:sp>
      <p:graphicFrame>
        <p:nvGraphicFramePr>
          <p:cNvPr id="2" name="Table 1"/>
          <p:cNvGraphicFramePr>
            <a:graphicFrameLocks noGrp="1"/>
          </p:cNvGraphicFramePr>
          <p:nvPr>
            <p:extLst>
              <p:ext uri="{D42A27DB-BD31-4B8C-83A1-F6EECF244321}">
                <p14:modId xmlns:p14="http://schemas.microsoft.com/office/powerpoint/2010/main" val="3635384707"/>
              </p:ext>
            </p:extLst>
          </p:nvPr>
        </p:nvGraphicFramePr>
        <p:xfrm>
          <a:off x="838200" y="2362200"/>
          <a:ext cx="7391400" cy="2225040"/>
        </p:xfrm>
        <a:graphic>
          <a:graphicData uri="http://schemas.openxmlformats.org/drawingml/2006/table">
            <a:tbl>
              <a:tblPr firstRow="1" bandRow="1">
                <a:tableStyleId>{5C22544A-7EE6-4342-B048-85BDC9FD1C3A}</a:tableStyleId>
              </a:tblPr>
              <a:tblGrid>
                <a:gridCol w="3695700"/>
                <a:gridCol w="3695700"/>
              </a:tblGrid>
              <a:tr h="370840">
                <a:tc>
                  <a:txBody>
                    <a:bodyPr/>
                    <a:lstStyle/>
                    <a:p>
                      <a:r>
                        <a:rPr lang="en-US" b="0" i="0" dirty="0" smtClean="0">
                          <a:latin typeface="Helvetica Neue Light"/>
                          <a:cs typeface="Helvetica Neue Light"/>
                        </a:rPr>
                        <a:t>Florida</a:t>
                      </a:r>
                      <a:endParaRPr lang="en-US" b="0" i="0" dirty="0">
                        <a:latin typeface="Helvetica Neue Light"/>
                        <a:cs typeface="Helvetica Neue Light"/>
                      </a:endParaRPr>
                    </a:p>
                  </a:txBody>
                  <a:tcPr/>
                </a:tc>
                <a:tc>
                  <a:txBody>
                    <a:bodyPr/>
                    <a:lstStyle/>
                    <a:p>
                      <a:r>
                        <a:rPr lang="en-US" b="0" i="0" dirty="0" smtClean="0">
                          <a:latin typeface="Helvetica Neue Light"/>
                          <a:cs typeface="Helvetica Neue Light"/>
                        </a:rPr>
                        <a:t>85.5%</a:t>
                      </a:r>
                      <a:endParaRPr lang="en-US" b="0" i="0" dirty="0">
                        <a:latin typeface="Helvetica Neue Light"/>
                        <a:cs typeface="Helvetica Neue Light"/>
                      </a:endParaRPr>
                    </a:p>
                  </a:txBody>
                  <a:tcPr/>
                </a:tc>
              </a:tr>
              <a:tr h="370840">
                <a:tc>
                  <a:txBody>
                    <a:bodyPr/>
                    <a:lstStyle/>
                    <a:p>
                      <a:r>
                        <a:rPr lang="en-US" b="0" i="0" dirty="0" smtClean="0">
                          <a:latin typeface="Helvetica Neue Light"/>
                          <a:cs typeface="Helvetica Neue Light"/>
                        </a:rPr>
                        <a:t>Alabama</a:t>
                      </a:r>
                      <a:endParaRPr lang="en-US" b="0" i="0" dirty="0">
                        <a:latin typeface="Helvetica Neue Light"/>
                        <a:cs typeface="Helvetica Neue Light"/>
                      </a:endParaRPr>
                    </a:p>
                  </a:txBody>
                  <a:tcPr/>
                </a:tc>
                <a:tc>
                  <a:txBody>
                    <a:bodyPr/>
                    <a:lstStyle/>
                    <a:p>
                      <a:r>
                        <a:rPr lang="en-US" b="0" i="0" dirty="0" smtClean="0">
                          <a:latin typeface="Helvetica Neue Light"/>
                          <a:cs typeface="Helvetica Neue Light"/>
                        </a:rPr>
                        <a:t>92.6%</a:t>
                      </a:r>
                      <a:endParaRPr lang="en-US" b="0" i="0" dirty="0">
                        <a:latin typeface="Helvetica Neue Light"/>
                        <a:cs typeface="Helvetica Neue Light"/>
                      </a:endParaRPr>
                    </a:p>
                  </a:txBody>
                  <a:tcPr/>
                </a:tc>
              </a:tr>
              <a:tr h="370840">
                <a:tc>
                  <a:txBody>
                    <a:bodyPr/>
                    <a:lstStyle/>
                    <a:p>
                      <a:r>
                        <a:rPr lang="en-US" b="0" i="0" dirty="0" smtClean="0">
                          <a:latin typeface="Helvetica Neue Light"/>
                          <a:cs typeface="Helvetica Neue Light"/>
                        </a:rPr>
                        <a:t>Georgia</a:t>
                      </a:r>
                      <a:endParaRPr lang="en-US" b="0" i="0" dirty="0">
                        <a:latin typeface="Helvetica Neue Light"/>
                        <a:cs typeface="Helvetica Neue Light"/>
                      </a:endParaRPr>
                    </a:p>
                  </a:txBody>
                  <a:tcPr/>
                </a:tc>
                <a:tc>
                  <a:txBody>
                    <a:bodyPr/>
                    <a:lstStyle/>
                    <a:p>
                      <a:r>
                        <a:rPr lang="en-US" b="0" i="0" dirty="0" smtClean="0">
                          <a:latin typeface="Helvetica Neue Light"/>
                          <a:cs typeface="Helvetica Neue Light"/>
                        </a:rPr>
                        <a:t>85.8%</a:t>
                      </a:r>
                      <a:endParaRPr lang="en-US" b="0" i="0" dirty="0">
                        <a:latin typeface="Helvetica Neue Light"/>
                        <a:cs typeface="Helvetica Neue Light"/>
                      </a:endParaRPr>
                    </a:p>
                  </a:txBody>
                  <a:tcPr/>
                </a:tc>
              </a:tr>
              <a:tr h="370840">
                <a:tc>
                  <a:txBody>
                    <a:bodyPr/>
                    <a:lstStyle/>
                    <a:p>
                      <a:r>
                        <a:rPr lang="en-US" b="0" i="0" dirty="0" smtClean="0">
                          <a:latin typeface="Helvetica Neue Light"/>
                          <a:cs typeface="Helvetica Neue Light"/>
                        </a:rPr>
                        <a:t>Louisiana</a:t>
                      </a:r>
                      <a:endParaRPr lang="en-US" b="0" i="0" dirty="0">
                        <a:latin typeface="Helvetica Neue Light"/>
                        <a:cs typeface="Helvetica Neue Light"/>
                      </a:endParaRPr>
                    </a:p>
                  </a:txBody>
                  <a:tcPr/>
                </a:tc>
                <a:tc>
                  <a:txBody>
                    <a:bodyPr/>
                    <a:lstStyle/>
                    <a:p>
                      <a:r>
                        <a:rPr lang="en-US" b="0" i="0" dirty="0" smtClean="0">
                          <a:latin typeface="Helvetica Neue Light"/>
                          <a:cs typeface="Helvetica Neue Light"/>
                        </a:rPr>
                        <a:t>92.5%</a:t>
                      </a:r>
                      <a:endParaRPr lang="en-US" b="0" i="0" dirty="0">
                        <a:latin typeface="Helvetica Neue Light"/>
                        <a:cs typeface="Helvetica Neue Light"/>
                      </a:endParaRPr>
                    </a:p>
                  </a:txBody>
                  <a:tcPr/>
                </a:tc>
              </a:tr>
              <a:tr h="370840">
                <a:tc>
                  <a:txBody>
                    <a:bodyPr/>
                    <a:lstStyle/>
                    <a:p>
                      <a:r>
                        <a:rPr lang="en-US" b="0" i="0" dirty="0" smtClean="0">
                          <a:latin typeface="Helvetica Neue Light"/>
                          <a:cs typeface="Helvetica Neue Light"/>
                        </a:rPr>
                        <a:t>South Carolina</a:t>
                      </a:r>
                      <a:endParaRPr lang="en-US" b="0" i="0" dirty="0">
                        <a:latin typeface="Helvetica Neue Light"/>
                        <a:cs typeface="Helvetica Neue Light"/>
                      </a:endParaRPr>
                    </a:p>
                  </a:txBody>
                  <a:tcPr/>
                </a:tc>
                <a:tc>
                  <a:txBody>
                    <a:bodyPr/>
                    <a:lstStyle/>
                    <a:p>
                      <a:r>
                        <a:rPr lang="en-US" b="0" i="0" dirty="0" smtClean="0">
                          <a:latin typeface="Helvetica Neue Light"/>
                          <a:cs typeface="Helvetica Neue Light"/>
                        </a:rPr>
                        <a:t>87.5%</a:t>
                      </a:r>
                      <a:endParaRPr lang="en-US" b="0" i="0" dirty="0">
                        <a:latin typeface="Helvetica Neue Light"/>
                        <a:cs typeface="Helvetica Neue Light"/>
                      </a:endParaRPr>
                    </a:p>
                  </a:txBody>
                  <a:tcPr/>
                </a:tc>
              </a:tr>
              <a:tr h="370840">
                <a:tc>
                  <a:txBody>
                    <a:bodyPr/>
                    <a:lstStyle/>
                    <a:p>
                      <a:r>
                        <a:rPr lang="en-US" b="0" i="0" dirty="0" smtClean="0">
                          <a:latin typeface="Helvetica Neue Light"/>
                          <a:cs typeface="Helvetica Neue Light"/>
                        </a:rPr>
                        <a:t>Texas</a:t>
                      </a:r>
                      <a:endParaRPr lang="en-US" b="0" i="0" dirty="0">
                        <a:latin typeface="Helvetica Neue Light"/>
                        <a:cs typeface="Helvetica Neue Light"/>
                      </a:endParaRPr>
                    </a:p>
                  </a:txBody>
                  <a:tcPr/>
                </a:tc>
                <a:tc>
                  <a:txBody>
                    <a:bodyPr/>
                    <a:lstStyle/>
                    <a:p>
                      <a:r>
                        <a:rPr lang="en-US" b="0" i="0" dirty="0" smtClean="0">
                          <a:latin typeface="Helvetica Neue Light"/>
                          <a:cs typeface="Helvetica Neue Light"/>
                        </a:rPr>
                        <a:t>84.3%</a:t>
                      </a:r>
                      <a:endParaRPr lang="en-US" b="0" i="0" dirty="0">
                        <a:latin typeface="Helvetica Neue Light"/>
                        <a:cs typeface="Helvetica Neue Light"/>
                      </a:endParaRPr>
                    </a:p>
                  </a:txBody>
                  <a:tcPr/>
                </a:tc>
              </a:tr>
            </a:tbl>
          </a:graphicData>
        </a:graphic>
      </p:graphicFrame>
      <p:sp>
        <p:nvSpPr>
          <p:cNvPr id="3" name="Slide Number Placeholder 2"/>
          <p:cNvSpPr>
            <a:spLocks noGrp="1"/>
          </p:cNvSpPr>
          <p:nvPr>
            <p:ph type="sldNum" sz="quarter" idx="12"/>
          </p:nvPr>
        </p:nvSpPr>
        <p:spPr/>
        <p:txBody>
          <a:bodyPr/>
          <a:lstStyle/>
          <a:p>
            <a:fld id="{ADA2D79C-CD48-4D19-A731-CDEDB40B86D9}" type="slidenum">
              <a:rPr lang="en-US" smtClean="0"/>
              <a:pPr/>
              <a:t>9</a:t>
            </a:fld>
            <a:endParaRPr lang="en-US" dirty="0"/>
          </a:p>
        </p:txBody>
      </p:sp>
      <p:sp>
        <p:nvSpPr>
          <p:cNvPr id="6" name="Rectangle 5"/>
          <p:cNvSpPr/>
          <p:nvPr/>
        </p:nvSpPr>
        <p:spPr>
          <a:xfrm>
            <a:off x="2286000" y="6172200"/>
            <a:ext cx="4572000" cy="276999"/>
          </a:xfrm>
          <a:prstGeom prst="rect">
            <a:avLst/>
          </a:prstGeom>
        </p:spPr>
        <p:txBody>
          <a:bodyPr>
            <a:spAutoFit/>
          </a:bodyPr>
          <a:lstStyle/>
          <a:p>
            <a:pPr lvl="0"/>
            <a:r>
              <a:rPr lang="en-US" sz="1200" dirty="0">
                <a:solidFill>
                  <a:prstClr val="black"/>
                </a:solidFill>
                <a:latin typeface="Helvetica Neue Light"/>
                <a:cs typeface="Helvetica Neue Light"/>
              </a:rPr>
              <a:t>Source: </a:t>
            </a:r>
            <a:r>
              <a:rPr lang="en-US" sz="1200" dirty="0" smtClean="0">
                <a:solidFill>
                  <a:prstClr val="black"/>
                </a:solidFill>
                <a:latin typeface="Helvetica Neue Light"/>
                <a:cs typeface="Helvetica Neue Light"/>
              </a:rPr>
              <a:t>ibid. </a:t>
            </a:r>
            <a:endParaRPr lang="en-US" sz="1200" dirty="0">
              <a:solidFill>
                <a:prstClr val="black"/>
              </a:solidFill>
              <a:latin typeface="Helvetica Neue Light"/>
              <a:cs typeface="Helvetica Neue Light"/>
            </a:endParaRPr>
          </a:p>
        </p:txBody>
      </p:sp>
    </p:spTree>
    <p:extLst>
      <p:ext uri="{BB962C8B-B14F-4D97-AF65-F5344CB8AC3E}">
        <p14:creationId xmlns:p14="http://schemas.microsoft.com/office/powerpoint/2010/main" val="216135853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4645</TotalTime>
  <Words>1854</Words>
  <Application>Microsoft Macintosh PowerPoint</Application>
  <PresentationFormat>On-screen Show (4:3)</PresentationFormat>
  <Paragraphs>334</Paragraphs>
  <Slides>38</Slides>
  <Notes>8</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Health Coverage for Florida’s Children</vt:lpstr>
      <vt:lpstr>How is Florida doing in Covering Kids?</vt:lpstr>
      <vt:lpstr>PowerPoint Presentation</vt:lpstr>
      <vt:lpstr>8.5% of Uninsured Children Live In Florida </vt:lpstr>
      <vt:lpstr>Florida Ranks 47th for Uninsured Kids Rate</vt:lpstr>
      <vt:lpstr>Florida Has Been Improving Slowly</vt:lpstr>
      <vt:lpstr>PowerPoint Presentation</vt:lpstr>
      <vt:lpstr>Most Uninsured Children are Already Eligible for Medicaid or CHIP</vt:lpstr>
      <vt:lpstr>Florida vs. Neighboring States: Rate of Children’s Participation in Medicaid in 2012</vt:lpstr>
      <vt:lpstr>Who Are Florida’s Uninsured Children?</vt:lpstr>
      <vt:lpstr>PowerPoint Presentation</vt:lpstr>
      <vt:lpstr>Florida’s Public Coverage in Urban and Rural Areas</vt:lpstr>
      <vt:lpstr>PowerPoint Presentation</vt:lpstr>
      <vt:lpstr>Age of Uninsured Child,  Florida 2013</vt:lpstr>
      <vt:lpstr>PowerPoint Presentation</vt:lpstr>
      <vt:lpstr>PowerPoint Presentation</vt:lpstr>
      <vt:lpstr>PowerPoint Presentation</vt:lpstr>
      <vt:lpstr>How has Implementation of the ACA Affected Children in Florida?</vt:lpstr>
      <vt:lpstr>How are We Doing on Insuring Children and Adults?</vt:lpstr>
      <vt:lpstr>PowerPoint Presentation</vt:lpstr>
      <vt:lpstr>Moving “Stairstep” Kids to Medicaid</vt:lpstr>
      <vt:lpstr>States that Charged Premiums at 101% FPL, 2013</vt:lpstr>
      <vt:lpstr>PowerPoint Presentation</vt:lpstr>
      <vt:lpstr>Growth in Child Enrollment in Medicaid/CHIP,  March – August 2014 </vt:lpstr>
      <vt:lpstr>What Issues Looking Forward Will Affect the Number of Uninsured Children?</vt:lpstr>
      <vt:lpstr>Florida Policy choices </vt:lpstr>
      <vt:lpstr>Medicaid expansion to cover parents</vt:lpstr>
      <vt:lpstr>Cover lawfully residing children</vt:lpstr>
      <vt:lpstr>Lower Premiums</vt:lpstr>
      <vt:lpstr>Eliminate waiting periods for Healthy Kids</vt:lpstr>
      <vt:lpstr>the future of CHIP: What will congress do? </vt:lpstr>
      <vt:lpstr>CHIP 101</vt:lpstr>
      <vt:lpstr>PowerPoint Presentation</vt:lpstr>
      <vt:lpstr>How do CHIP Benefits Compare to Exchange?</vt:lpstr>
      <vt:lpstr>What Happens to CHIP Kids if Funding Runs Out in 2015?</vt:lpstr>
      <vt:lpstr>What Happens to CHIP Kids in Florida if Funding Runs Out in 2015?</vt:lpstr>
      <vt:lpstr>PowerPoint Presentation</vt:lpstr>
      <vt:lpstr>For More Information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CCF User</dc:creator>
  <cp:lastModifiedBy>Sarah Koslov</cp:lastModifiedBy>
  <cp:revision>63</cp:revision>
  <cp:lastPrinted>2014-11-28T16:37:10Z</cp:lastPrinted>
  <dcterms:created xsi:type="dcterms:W3CDTF">2012-06-29T16:57:29Z</dcterms:created>
  <dcterms:modified xsi:type="dcterms:W3CDTF">2014-12-04T18:05:46Z</dcterms:modified>
</cp:coreProperties>
</file>