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57" r:id="rId3"/>
    <p:sldId id="261" r:id="rId4"/>
    <p:sldId id="259" r:id="rId5"/>
    <p:sldId id="264" r:id="rId6"/>
    <p:sldId id="265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644544431946"/>
          <c:y val="3.2666206854369634E-2"/>
          <c:w val="0.52752599403335454"/>
          <c:h val="0.89687350987414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Labor force participation, all mothers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1975</c:v>
                </c:pt>
                <c:pt idx="1">
                  <c:v>1990</c:v>
                </c:pt>
                <c:pt idx="2">
                  <c:v>2012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47.4</c:v>
                </c:pt>
                <c:pt idx="1">
                  <c:v>66.7</c:v>
                </c:pt>
                <c:pt idx="2">
                  <c:v>70.900000000000006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Labor force participation, mothers of child under 3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1975</c:v>
                </c:pt>
                <c:pt idx="1">
                  <c:v>1990</c:v>
                </c:pt>
                <c:pt idx="2">
                  <c:v>2012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34.299999999999997</c:v>
                </c:pt>
                <c:pt idx="1">
                  <c:v>53.6</c:v>
                </c:pt>
                <c:pt idx="2">
                  <c:v>60.7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92288"/>
        <c:axId val="70166400"/>
      </c:barChart>
      <c:catAx>
        <c:axId val="7009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166400"/>
        <c:crosses val="autoZero"/>
        <c:auto val="1"/>
        <c:lblAlgn val="ctr"/>
        <c:lblOffset val="100"/>
        <c:noMultiLvlLbl val="0"/>
      </c:catAx>
      <c:valAx>
        <c:axId val="7016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092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1178E-2332-4E99-B1D9-3DC700D9FA0E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91DA9-CA9C-4481-A90A-E8D94785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1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89AD2-47B2-4B3F-B911-6D8423F51AE9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89AD2-47B2-4B3F-B911-6D8423F51AE9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49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4D4A1-7315-421B-9A8A-515C8F77CDBE}" type="slidenum">
              <a:rPr lang="en-US" smtClean="0">
                <a:solidFill>
                  <a:srgbClr val="701400"/>
                </a:solidFill>
              </a:rPr>
              <a:pPr/>
              <a:t>‹#›</a:t>
            </a:fld>
            <a:endParaRPr lang="en-US">
              <a:solidFill>
                <a:srgbClr val="7014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3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889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4D4A1-7315-421B-9A8A-515C8F77CDBE}" type="slidenum">
              <a:rPr lang="en-US" smtClean="0">
                <a:solidFill>
                  <a:srgbClr val="701400"/>
                </a:solidFill>
              </a:rPr>
              <a:pPr/>
              <a:t>‹#›</a:t>
            </a:fld>
            <a:endParaRPr lang="en-US">
              <a:solidFill>
                <a:srgbClr val="701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8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4D4A1-7315-421B-9A8A-515C8F77CDBE}" type="slidenum">
              <a:rPr lang="en-US" smtClean="0">
                <a:solidFill>
                  <a:srgbClr val="701400"/>
                </a:solidFill>
              </a:rPr>
              <a:pPr/>
              <a:t>‹#›</a:t>
            </a:fld>
            <a:endParaRPr lang="en-US">
              <a:solidFill>
                <a:srgbClr val="7014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6ECE1-6410-477F-96BC-D9F7B5885A08}" type="datetimeFigureOut">
              <a:rPr lang="en-US" smtClean="0">
                <a:solidFill>
                  <a:srgbClr val="560000"/>
                </a:solidFill>
              </a:rPr>
              <a:pPr/>
              <a:t>7/17/2015</a:t>
            </a:fld>
            <a:endParaRPr lang="en-US">
              <a:solidFill>
                <a:srgbClr val="56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56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4D4A1-7315-421B-9A8A-515C8F77CDBE}" type="slidenum">
              <a:rPr lang="en-US" smtClean="0">
                <a:solidFill>
                  <a:srgbClr val="701400"/>
                </a:solidFill>
              </a:rPr>
              <a:pPr/>
              <a:t>‹#›</a:t>
            </a:fld>
            <a:endParaRPr lang="en-US">
              <a:solidFill>
                <a:srgbClr val="7014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371600"/>
            <a:ext cx="301752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9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56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56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560000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560000"/>
                </a:solidFill>
              </a:endParaRPr>
            </a:p>
          </p:txBody>
        </p:sp>
      </p:grpSp>
      <p:sp>
        <p:nvSpPr>
          <p:cNvPr id="8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6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60000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54AF4-20F8-4A75-8B57-493A67021763}" type="slidenum">
              <a:rPr lang="en-US">
                <a:solidFill>
                  <a:srgbClr val="56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6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7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56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6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22673"/>
            <a:ext cx="3352800" cy="17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flipV="1">
            <a:off x="0" y="6812281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D4A1-7315-421B-9A8A-515C8F77CDBE}" type="slidenum">
              <a:rPr lang="en-US" smtClean="0">
                <a:solidFill>
                  <a:srgbClr val="56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6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61125"/>
            <a:ext cx="37338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6461125"/>
            <a:ext cx="32766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  <p:pic>
        <p:nvPicPr>
          <p:cNvPr id="10" name="Picture 9" descr="clasp-primar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38600" y="6072923"/>
            <a:ext cx="1538287" cy="7850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flipV="1">
            <a:off x="0" y="0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6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6492240"/>
            <a:ext cx="124522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000" dirty="0" smtClean="0">
                <a:solidFill>
                  <a:srgbClr val="660000"/>
                </a:solidFill>
                <a:cs typeface="Arial" pitchFamily="34" charset="0"/>
              </a:rPr>
              <a:t>www.clasp.org</a:t>
            </a:r>
          </a:p>
        </p:txBody>
      </p:sp>
    </p:spTree>
    <p:extLst>
      <p:ext uri="{BB962C8B-B14F-4D97-AF65-F5344CB8AC3E}">
        <p14:creationId xmlns:p14="http://schemas.microsoft.com/office/powerpoint/2010/main" val="948045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p.org/resources-and-publications/publication-1/Maternal-Depression-and-Poverty-Brief-1.pdf" TargetMode="External"/><Relationship Id="rId2" Type="http://schemas.openxmlformats.org/officeDocument/2006/relationships/hyperlink" Target="http://www.clasp.org/resources-and-publications/publication-1/2014-03-27-Scrambling-for-Stability-The-Challenges-of-Job-Schedule-Volat-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p.org/resources-and-publications/publication-1/ccdbg-guide-for-states-final.pdf" TargetMode="External"/><Relationship Id="rId2" Type="http://schemas.openxmlformats.org/officeDocument/2006/relationships/hyperlink" Target="http://www.clasp.org/resources-and-publications/publication-1/KeyProvisionsofWIOA-Final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lasp.org/resources-and-publications/publication-1/Job-Hours-and-Schedules.pdf" TargetMode="External"/><Relationship Id="rId5" Type="http://schemas.openxmlformats.org/officeDocument/2006/relationships/hyperlink" Target="http://www.clasp.org/resources-and-publications/publication-1/2014-03-27-Scrambling-for-Stability-The-Challenges-of-Job-Schedule-Volat-.pdf" TargetMode="External"/><Relationship Id="rId4" Type="http://schemas.openxmlformats.org/officeDocument/2006/relationships/hyperlink" Target="http://www.clasp.org/issues/postsecondary/wioa-game-pl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2209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Improving Results for Two </a:t>
            </a:r>
            <a:r>
              <a:rPr lang="en-US" sz="3600" dirty="0" smtClean="0"/>
              <a:t>Generations: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Policies to </a:t>
            </a:r>
            <a:r>
              <a:rPr lang="en-US" sz="3600" dirty="0" smtClean="0"/>
              <a:t>Support</a:t>
            </a:r>
            <a:br>
              <a:rPr lang="en-US" sz="3600" dirty="0" smtClean="0"/>
            </a:br>
            <a:r>
              <a:rPr lang="en-US" sz="3600" dirty="0" smtClean="0"/>
              <a:t>the Success of Parents and Children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40386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CCF Annual Conference</a:t>
            </a:r>
            <a:endParaRPr lang="en-US" sz="3600" b="1" dirty="0" smtClean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July 21,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2015</a:t>
            </a: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Olivia Golden, CLASP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wo-generational strategies matter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Now more than ever….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48821-03E1-4A86-9D20-2B3186661E97}" type="slidenum">
              <a:rPr lang="en-US" smtClean="0">
                <a:solidFill>
                  <a:srgbClr val="560000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n-US" dirty="0" smtClean="0">
              <a:solidFill>
                <a:srgbClr val="56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Face Major Risks: 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Children are the poorest Americans (</a:t>
            </a:r>
            <a:r>
              <a:rPr lang="en-US" sz="3200" dirty="0"/>
              <a:t>20% </a:t>
            </a:r>
            <a:r>
              <a:rPr lang="en-US" sz="3200" dirty="0" smtClean="0"/>
              <a:t>for children vs</a:t>
            </a:r>
            <a:r>
              <a:rPr lang="en-US" sz="3200" dirty="0"/>
              <a:t>. 14</a:t>
            </a:r>
            <a:r>
              <a:rPr lang="en-US" sz="3200" dirty="0" smtClean="0"/>
              <a:t>% for adults).</a:t>
            </a:r>
          </a:p>
          <a:p>
            <a:r>
              <a:rPr lang="en-US" sz="3200" dirty="0" smtClean="0"/>
              <a:t>Children </a:t>
            </a:r>
            <a:r>
              <a:rPr lang="en-US" sz="3200" dirty="0"/>
              <a:t>under age 5 are the poorest </a:t>
            </a:r>
            <a:r>
              <a:rPr lang="en-US" sz="3200" dirty="0" smtClean="0"/>
              <a:t>(22%).  Almost half live in low-income families.</a:t>
            </a:r>
            <a:endParaRPr lang="en-US" sz="3200" dirty="0"/>
          </a:p>
          <a:p>
            <a:r>
              <a:rPr lang="en-US" sz="3200" dirty="0" smtClean="0"/>
              <a:t>Black children (38%) and Hispanic children (30%) are most likely to be poor.</a:t>
            </a:r>
          </a:p>
          <a:p>
            <a:r>
              <a:rPr lang="en-US" sz="3200" dirty="0"/>
              <a:t>Two in five (42%) </a:t>
            </a:r>
            <a:r>
              <a:rPr lang="en-US" sz="3200" dirty="0" smtClean="0"/>
              <a:t>children </a:t>
            </a:r>
            <a:r>
              <a:rPr lang="en-US" sz="3200" dirty="0"/>
              <a:t>and </a:t>
            </a:r>
            <a:r>
              <a:rPr lang="en-US" sz="3200" dirty="0" smtClean="0"/>
              <a:t>young </a:t>
            </a:r>
            <a:r>
              <a:rPr lang="en-US" sz="3200" dirty="0"/>
              <a:t>adults </a:t>
            </a:r>
            <a:r>
              <a:rPr lang="en-US" sz="3200" dirty="0" smtClean="0"/>
              <a:t>live </a:t>
            </a:r>
            <a:r>
              <a:rPr lang="en-US" sz="3200" dirty="0"/>
              <a:t>in low-income families struggling to pay the bills.  </a:t>
            </a:r>
          </a:p>
          <a:p>
            <a:pPr marL="0" indent="0">
              <a:buNone/>
            </a:pP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Has Changed?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520309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Dramatic increase in mothers’ work, especially in the first years of life.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200" dirty="0"/>
              <a:t>Source: http://www.bls.gov/opub/reports/cps/womenlaborforce_2013.pdf</a:t>
            </a:r>
          </a:p>
        </p:txBody>
      </p:sp>
    </p:spTree>
    <p:extLst>
      <p:ext uri="{BB962C8B-B14F-4D97-AF65-F5344CB8AC3E}">
        <p14:creationId xmlns:p14="http://schemas.microsoft.com/office/powerpoint/2010/main" val="30943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 policy opportunities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48821-03E1-4A86-9D20-2B3186661E97}" type="slidenum">
              <a:rPr lang="en-US" smtClean="0">
                <a:solidFill>
                  <a:srgbClr val="560000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srgbClr val="56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Immediate Policy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Helping parents get treatment for health and mental health problems.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Making </a:t>
            </a:r>
            <a:r>
              <a:rPr lang="en-US" dirty="0"/>
              <a:t>child care subsidy policies </a:t>
            </a:r>
            <a:r>
              <a:rPr lang="en-US" dirty="0" smtClean="0"/>
              <a:t>fit family needs </a:t>
            </a:r>
            <a:r>
              <a:rPr lang="en-US" dirty="0"/>
              <a:t>(CCDBG reauthorization</a:t>
            </a:r>
            <a:r>
              <a:rPr lang="en-US" dirty="0" smtClean="0"/>
              <a:t>).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Strengthening education and training pathways (“WIOA”).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Improving </a:t>
            </a:r>
            <a:r>
              <a:rPr lang="en-US" dirty="0"/>
              <a:t>low-wage work </a:t>
            </a:r>
            <a:r>
              <a:rPr lang="en-US" dirty="0" smtClean="0"/>
              <a:t>schedules and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Ensuring a two-generational approach for youth and families of color.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from diagnosis.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</a:t>
            </a:r>
            <a:r>
              <a:rPr lang="en-US" dirty="0" smtClean="0"/>
              <a:t>priorities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vision real through early action.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Stretch</a:t>
            </a:r>
            <a:r>
              <a:rPr lang="en-US" dirty="0" smtClean="0"/>
              <a:t>, don’t break, agency missions.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smtClean="0"/>
              <a:t>over-promising.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culture of learning.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7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Resources from CLASP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300" dirty="0">
                <a:hlinkClick r:id="rId2"/>
              </a:rPr>
              <a:t>Overview of Two-Generational Strategies</a:t>
            </a:r>
            <a:endParaRPr lang="en-US" sz="3300" u="sng" dirty="0">
              <a:hlinkClick r:id="rId2"/>
            </a:endParaRPr>
          </a:p>
          <a:p>
            <a:pPr lvl="1"/>
            <a:r>
              <a:rPr lang="en-US" sz="2600" u="sng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www.clasp.org/resources-and-publications/publication-1/Two-Gen-Brief-FINAL.pdf</a:t>
            </a:r>
          </a:p>
          <a:p>
            <a:pPr lvl="1"/>
            <a:r>
              <a:rPr lang="en-US" sz="2800" dirty="0">
                <a:hlinkClick r:id="rId2"/>
              </a:rPr>
              <a:t>http://www.clasp.org/resources-and-publications/publication-1/IOM-Parenting-Committee-Comments.pdf</a:t>
            </a:r>
          </a:p>
          <a:p>
            <a:r>
              <a:rPr lang="en-US" sz="3300" u="sng" dirty="0" smtClean="0">
                <a:hlinkClick r:id="rId2"/>
              </a:rPr>
              <a:t>Health Care </a:t>
            </a:r>
          </a:p>
          <a:p>
            <a:pPr lvl="1"/>
            <a:r>
              <a:rPr lang="en-US" sz="2600" u="sng" dirty="0" smtClean="0">
                <a:hlinkClick r:id="rId3"/>
              </a:rPr>
              <a:t>http</a:t>
            </a:r>
            <a:r>
              <a:rPr lang="en-US" sz="2600" u="sng" dirty="0">
                <a:hlinkClick r:id="rId3"/>
              </a:rPr>
              <a:t>://www.clasp.org/resources-and-publications/publication-1/Maternal-Depression-and-Poverty-Brief-1.pdf</a:t>
            </a:r>
            <a:endParaRPr lang="en-US" sz="2600" u="sng" dirty="0"/>
          </a:p>
          <a:p>
            <a:pPr lvl="1"/>
            <a:r>
              <a:rPr lang="en-US" sz="2600" u="sng" dirty="0">
                <a:hlinkClick r:id="rId2"/>
              </a:rPr>
              <a:t>http://</a:t>
            </a:r>
            <a:r>
              <a:rPr lang="en-US" sz="2600" u="sng" dirty="0" smtClean="0">
                <a:hlinkClick r:id="rId2"/>
              </a:rPr>
              <a:t>www.clasp.org/issues/work-support-strategies</a:t>
            </a:r>
          </a:p>
          <a:p>
            <a:pPr marL="457200" lvl="1" indent="0">
              <a:buNone/>
            </a:pPr>
            <a:endParaRPr lang="en-US" sz="2900" u="sng" dirty="0">
              <a:hlinkClick r:id="rId2"/>
            </a:endParaRPr>
          </a:p>
          <a:p>
            <a:endParaRPr lang="en-US" sz="3300" u="sng" dirty="0">
              <a:hlinkClick r:id="rId2"/>
            </a:endParaRPr>
          </a:p>
          <a:p>
            <a:endParaRPr lang="en-US" sz="3300" u="sng" dirty="0" smtClean="0"/>
          </a:p>
          <a:p>
            <a:pPr lvl="1"/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Resources from CLASP,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dirty="0" smtClean="0">
                <a:hlinkClick r:id="rId2"/>
              </a:rPr>
              <a:t>Child care and WIOA</a:t>
            </a:r>
          </a:p>
          <a:p>
            <a:pPr lvl="1"/>
            <a:endParaRPr lang="en-US" sz="2900" dirty="0" smtClean="0">
              <a:hlinkClick r:id="rId2"/>
            </a:endParaRPr>
          </a:p>
          <a:p>
            <a:pPr lvl="1"/>
            <a:r>
              <a:rPr lang="en-US" sz="2900" dirty="0">
                <a:hlinkClick r:id="rId3"/>
              </a:rPr>
              <a:t>http://www.clasp.org/resources-and-publications/publication-1/ccdbg-guide-for-states-final.pdf</a:t>
            </a:r>
            <a:r>
              <a:rPr lang="en-US" sz="2900" dirty="0"/>
              <a:t> </a:t>
            </a:r>
          </a:p>
          <a:p>
            <a:pPr lvl="1"/>
            <a:r>
              <a:rPr lang="en-US" sz="2900" dirty="0" smtClean="0">
                <a:hlinkClick r:id="rId2"/>
              </a:rPr>
              <a:t>http</a:t>
            </a:r>
            <a:r>
              <a:rPr lang="en-US" sz="2900" dirty="0">
                <a:hlinkClick r:id="rId2"/>
              </a:rPr>
              <a:t>://www.clasp.org/resources-and-publications/publication-1/KeyProvisionsofWIOA-Final.pdf</a:t>
            </a:r>
            <a:r>
              <a:rPr lang="en-US" sz="2900" dirty="0"/>
              <a:t> </a:t>
            </a:r>
          </a:p>
          <a:p>
            <a:pPr lvl="1"/>
            <a:r>
              <a:rPr lang="en-US" sz="2900" dirty="0" smtClean="0">
                <a:hlinkClick r:id="rId4"/>
              </a:rPr>
              <a:t>http</a:t>
            </a:r>
            <a:r>
              <a:rPr lang="en-US" sz="2900" dirty="0">
                <a:hlinkClick r:id="rId4"/>
              </a:rPr>
              <a:t>://www.clasp.org/issues/postsecondary/wioa-game-plan</a:t>
            </a:r>
            <a:r>
              <a:rPr lang="en-US" sz="2900" dirty="0"/>
              <a:t> </a:t>
            </a:r>
          </a:p>
          <a:p>
            <a:pPr marL="514350" indent="-457200"/>
            <a:endParaRPr lang="en-US" sz="3300" dirty="0">
              <a:hlinkClick r:id="rId5"/>
            </a:endParaRPr>
          </a:p>
          <a:p>
            <a:r>
              <a:rPr lang="en-US" sz="3300" u="sng" dirty="0">
                <a:hlinkClick r:id="rId5"/>
              </a:rPr>
              <a:t>Improving the Quality of Low-Wage Work</a:t>
            </a:r>
          </a:p>
          <a:p>
            <a:pPr lvl="1"/>
            <a:r>
              <a:rPr lang="en-US" sz="2900" u="sng" dirty="0" smtClean="0">
                <a:hlinkClick r:id="rId5"/>
              </a:rPr>
              <a:t>http</a:t>
            </a:r>
            <a:r>
              <a:rPr lang="en-US" sz="2900" u="sng" dirty="0">
                <a:hlinkClick r:id="rId5"/>
              </a:rPr>
              <a:t>://www.clasp.org/resources-and-publications/publication-1/2014-03-27-Scrambling-for-Stability-The-Challenges-of-Job-Schedule-Volat-.pdf</a:t>
            </a:r>
            <a:endParaRPr lang="en-US" sz="2900" u="sng" dirty="0"/>
          </a:p>
          <a:p>
            <a:pPr lvl="1"/>
            <a:r>
              <a:rPr lang="en-US" sz="2900" u="sng" dirty="0">
                <a:hlinkClick r:id="rId6"/>
              </a:rPr>
              <a:t>http://www.clasp.org/resources-and-publications/publication-1/Job-Hours-and-Schedules.pdf</a:t>
            </a:r>
            <a:endParaRPr lang="en-US" sz="29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10088"/>
      </p:ext>
    </p:extLst>
  </p:cSld>
  <p:clrMapOvr>
    <a:masterClrMapping/>
  </p:clrMapOvr>
</p:sld>
</file>

<file path=ppt/theme/theme1.xml><?xml version="1.0" encoding="utf-8"?>
<a:theme xmlns:a="http://schemas.openxmlformats.org/drawingml/2006/main" name="1_CLASPStyleSet">
  <a:themeElements>
    <a:clrScheme name="powerpoint">
      <a:dk1>
        <a:srgbClr val="FFFFFF"/>
      </a:dk1>
      <a:lt1>
        <a:srgbClr val="560000"/>
      </a:lt1>
      <a:dk2>
        <a:srgbClr val="E6E3D9"/>
      </a:dk2>
      <a:lt2>
        <a:srgbClr val="701400"/>
      </a:lt2>
      <a:accent1>
        <a:srgbClr val="701400"/>
      </a:accent1>
      <a:accent2>
        <a:srgbClr val="9B5338"/>
      </a:accent2>
      <a:accent3>
        <a:srgbClr val="CB9C87"/>
      </a:accent3>
      <a:accent4>
        <a:srgbClr val="D0CAB7"/>
      </a:accent4>
      <a:accent5>
        <a:srgbClr val="E6E3D9"/>
      </a:accent5>
      <a:accent6>
        <a:srgbClr val="FFFFFF"/>
      </a:accent6>
      <a:hlink>
        <a:srgbClr val="701400"/>
      </a:hlink>
      <a:folHlink>
        <a:srgbClr val="56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271</Words>
  <Application>Microsoft Office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1_CLASPStyleSet</vt:lpstr>
      <vt:lpstr>  Improving Results for Two Generations:  Policies to Support the Success of Parents and Children</vt:lpstr>
      <vt:lpstr>Why two-generational strategies matter</vt:lpstr>
      <vt:lpstr>Children Face Major Risks:  Poverty</vt:lpstr>
      <vt:lpstr>What Has Changed?</vt:lpstr>
      <vt:lpstr>Top policy opportunities</vt:lpstr>
      <vt:lpstr>Five Immediate Policy Opportunities</vt:lpstr>
      <vt:lpstr>Principles for Success</vt:lpstr>
      <vt:lpstr>Sample Resources from CLASP</vt:lpstr>
      <vt:lpstr>Sample Resources from CLASP,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Golden</dc:creator>
  <cp:lastModifiedBy>Olivia Golden</cp:lastModifiedBy>
  <cp:revision>7</cp:revision>
  <dcterms:created xsi:type="dcterms:W3CDTF">2006-08-16T00:00:00Z</dcterms:created>
  <dcterms:modified xsi:type="dcterms:W3CDTF">2015-07-17T20:43:41Z</dcterms:modified>
</cp:coreProperties>
</file>