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8" r:id="rId2"/>
    <p:sldId id="506" r:id="rId3"/>
    <p:sldId id="288" r:id="rId4"/>
    <p:sldId id="285" r:id="rId5"/>
    <p:sldId id="269" r:id="rId6"/>
    <p:sldId id="265" r:id="rId7"/>
    <p:sldId id="264" r:id="rId8"/>
    <p:sldId id="291" r:id="rId9"/>
    <p:sldId id="498" r:id="rId10"/>
    <p:sldId id="281" r:id="rId11"/>
    <p:sldId id="276" r:id="rId12"/>
    <p:sldId id="278" r:id="rId13"/>
    <p:sldId id="277" r:id="rId14"/>
    <p:sldId id="499" r:id="rId15"/>
    <p:sldId id="295" r:id="rId16"/>
    <p:sldId id="495" r:id="rId17"/>
    <p:sldId id="488" r:id="rId18"/>
    <p:sldId id="489" r:id="rId19"/>
    <p:sldId id="505" r:id="rId20"/>
    <p:sldId id="284" r:id="rId21"/>
    <p:sldId id="500" r:id="rId22"/>
    <p:sldId id="501" r:id="rId23"/>
    <p:sldId id="293" r:id="rId24"/>
    <p:sldId id="491" r:id="rId25"/>
    <p:sldId id="273" r:id="rId26"/>
    <p:sldId id="503" r:id="rId27"/>
    <p:sldId id="504" r:id="rId28"/>
    <p:sldId id="496" r:id="rId29"/>
    <p:sldId id="507" r:id="rId30"/>
    <p:sldId id="497" r:id="rId31"/>
    <p:sldId id="349" r:id="rId32"/>
    <p:sldId id="357" r:id="rId33"/>
    <p:sldId id="358" r:id="rId34"/>
    <p:sldId id="43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lce Gonzal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4" autoAdjust="0"/>
    <p:restoredTop sz="94208"/>
  </p:normalViewPr>
  <p:slideViewPr>
    <p:cSldViewPr>
      <p:cViewPr varScale="1">
        <p:scale>
          <a:sx n="123" d="100"/>
          <a:sy n="123" d="100"/>
        </p:scale>
        <p:origin x="208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arinawagnerman/Documents/Reports/2017_8_Florida_chip/Florida%20slides%20data%20sourc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4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Florida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Sheet2!$C$1:$J$1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Sheet2!$C$2:$J$2</c:f>
              <c:numCache>
                <c:formatCode>0.0%</c:formatCode>
                <c:ptCount val="8"/>
                <c:pt idx="0">
                  <c:v>0.14825654380852901</c:v>
                </c:pt>
                <c:pt idx="1">
                  <c:v>0.12704326323658699</c:v>
                </c:pt>
                <c:pt idx="2">
                  <c:v>0.119166901182007</c:v>
                </c:pt>
                <c:pt idx="3">
                  <c:v>0.109283480947688</c:v>
                </c:pt>
                <c:pt idx="4">
                  <c:v>0.110709767938236</c:v>
                </c:pt>
                <c:pt idx="5">
                  <c:v>9.34189291054459E-2</c:v>
                </c:pt>
                <c:pt idx="6">
                  <c:v>6.9332567222219393E-2</c:v>
                </c:pt>
                <c:pt idx="7">
                  <c:v>6.2E-2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B1-DF4C-9EDE-0254D9E85596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United States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Sheet2!$C$1:$J$1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Sheet2!$C$3:$J$3</c:f>
              <c:numCache>
                <c:formatCode>0.0%</c:formatCode>
                <c:ptCount val="8"/>
                <c:pt idx="0">
                  <c:v>8.5653094010836997E-2</c:v>
                </c:pt>
                <c:pt idx="1">
                  <c:v>7.9959280994052098E-2</c:v>
                </c:pt>
                <c:pt idx="2">
                  <c:v>7.4926361102217301E-2</c:v>
                </c:pt>
                <c:pt idx="3">
                  <c:v>7.15409835049583E-2</c:v>
                </c:pt>
                <c:pt idx="4">
                  <c:v>7.1267701187301205E-2</c:v>
                </c:pt>
                <c:pt idx="5">
                  <c:v>5.9865464550566898E-2</c:v>
                </c:pt>
                <c:pt idx="6">
                  <c:v>4.80867076414144E-2</c:v>
                </c:pt>
                <c:pt idx="7">
                  <c:v>4.4999999999999998E-2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B1-DF4C-9EDE-0254D9E855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178550656"/>
        <c:axId val="-1178548336"/>
      </c:lineChart>
      <c:catAx>
        <c:axId val="-117855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78548336"/>
        <c:crosses val="autoZero"/>
        <c:auto val="1"/>
        <c:lblAlgn val="ctr"/>
        <c:lblOffset val="100"/>
        <c:noMultiLvlLbl val="0"/>
      </c:catAx>
      <c:valAx>
        <c:axId val="-11785483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crossAx val="-117855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Medicaid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bg1"/>
                    </a:solidFill>
                    <a:latin typeface="Helvetica Neue"/>
                    <a:cs typeface="Helvetica Neue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Sheet1!$B$11:$D$11</c:f>
              <c:strCache>
                <c:ptCount val="3"/>
                <c:pt idx="0">
                  <c:v>0-1 years</c:v>
                </c:pt>
                <c:pt idx="1">
                  <c:v>1-5 years</c:v>
                </c:pt>
                <c:pt idx="2">
                  <c:v>6-18 years</c:v>
                </c:pt>
              </c:strCache>
            </c:strRef>
          </c:cat>
          <c:val>
            <c:numRef>
              <c:f>Sheet1!$B$12:$D$12</c:f>
              <c:numCache>
                <c:formatCode>0%</c:formatCode>
                <c:ptCount val="3"/>
                <c:pt idx="0">
                  <c:v>2.11</c:v>
                </c:pt>
                <c:pt idx="1">
                  <c:v>1.45</c:v>
                </c:pt>
                <c:pt idx="2">
                  <c:v>1.38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4-EE4A-8A41-C42D471F834C}"/>
            </c:ext>
          </c:extLst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CHIP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</c:spPr>
          <c:invertIfNegative val="0"/>
          <c:cat>
            <c:strRef>
              <c:f>Sheet1!$B$11:$D$11</c:f>
              <c:strCache>
                <c:ptCount val="3"/>
                <c:pt idx="0">
                  <c:v>0-1 years</c:v>
                </c:pt>
                <c:pt idx="1">
                  <c:v>1-5 years</c:v>
                </c:pt>
                <c:pt idx="2">
                  <c:v>6-18 years</c:v>
                </c:pt>
              </c:strCache>
            </c:strRef>
          </c:cat>
          <c:val>
            <c:numRef>
              <c:f>Sheet1!$B$13:$D$13</c:f>
              <c:numCache>
                <c:formatCode>0%</c:formatCode>
                <c:ptCount val="3"/>
                <c:pt idx="1">
                  <c:v>0.7</c:v>
                </c:pt>
                <c:pt idx="2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D4-EE4A-8A41-C42D471F8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176422240"/>
        <c:axId val="-1176419920"/>
      </c:barChart>
      <c:catAx>
        <c:axId val="-117642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 Neue"/>
                <a:cs typeface="Helvetica Neue"/>
              </a:defRPr>
            </a:pPr>
            <a:endParaRPr lang="en-US"/>
          </a:p>
        </c:txPr>
        <c:crossAx val="-1176419920"/>
        <c:crosses val="autoZero"/>
        <c:auto val="1"/>
        <c:lblAlgn val="ctr"/>
        <c:lblOffset val="100"/>
        <c:noMultiLvlLbl val="0"/>
      </c:catAx>
      <c:valAx>
        <c:axId val="-1176419920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 Neue"/>
                <a:cs typeface="Helvetica Neue"/>
              </a:defRPr>
            </a:pPr>
            <a:endParaRPr lang="en-US"/>
          </a:p>
        </c:txPr>
        <c:crossAx val="-1176422240"/>
        <c:crosses val="autoZero"/>
        <c:crossBetween val="between"/>
        <c:majorUnit val="0.5"/>
      </c:valAx>
    </c:plotArea>
    <c:legend>
      <c:legendPos val="r"/>
      <c:overlay val="0"/>
      <c:txPr>
        <a:bodyPr/>
        <a:lstStyle/>
        <a:p>
          <a:pPr>
            <a:defRPr sz="1050">
              <a:latin typeface="Helvetica Neue"/>
              <a:cs typeface="Helvetica Neue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B094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U.S.</c:v>
                </c:pt>
                <c:pt idx="1">
                  <c:v>California</c:v>
                </c:pt>
                <c:pt idx="2">
                  <c:v>Florida</c:v>
                </c:pt>
                <c:pt idx="3">
                  <c:v>Georgia </c:v>
                </c:pt>
                <c:pt idx="4">
                  <c:v>Texas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5.1999999999999998E-2</c:v>
                </c:pt>
                <c:pt idx="1">
                  <c:v>4.4999999999999998E-2</c:v>
                </c:pt>
                <c:pt idx="2">
                  <c:v>7.3999999999999996E-2</c:v>
                </c:pt>
                <c:pt idx="3">
                  <c:v>5.8000000000000003E-2</c:v>
                </c:pt>
                <c:pt idx="4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10-F942-8C3E-3C4B7C6073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U.S.</c:v>
                </c:pt>
                <c:pt idx="1">
                  <c:v>California</c:v>
                </c:pt>
                <c:pt idx="2">
                  <c:v>Florida</c:v>
                </c:pt>
                <c:pt idx="3">
                  <c:v>Georgia </c:v>
                </c:pt>
                <c:pt idx="4">
                  <c:v>Texas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0.05</c:v>
                </c:pt>
                <c:pt idx="1">
                  <c:v>3.1E-2</c:v>
                </c:pt>
                <c:pt idx="2">
                  <c:v>7.5999999999999998E-2</c:v>
                </c:pt>
                <c:pt idx="3">
                  <c:v>7.5999999999999998E-2</c:v>
                </c:pt>
                <c:pt idx="4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10-F942-8C3E-3C4B7C607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8038928"/>
        <c:axId val="1037818320"/>
      </c:barChart>
      <c:catAx>
        <c:axId val="103803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818320"/>
        <c:crosses val="autoZero"/>
        <c:auto val="1"/>
        <c:lblAlgn val="ctr"/>
        <c:lblOffset val="100"/>
        <c:noMultiLvlLbl val="0"/>
      </c:catAx>
      <c:valAx>
        <c:axId val="103781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03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0.67045</cdr:x>
      <cdr:y>0.19637</cdr:y>
    </cdr:from>
    <cdr:to>
      <cdr:x>0.76136</cdr:x>
      <cdr:y>0.27045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95800" y="808026"/>
          <a:ext cx="609606" cy="30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Helvetica Neue Light"/>
              <a:cs typeface="Helvetica Neue Light"/>
            </a:rPr>
            <a:t>215%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F04C8-2725-D240-B15B-A753AA49CC35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31C42-56FB-C741-B012-D1B54D22A3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65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BF9C7-FC34-3441-90C4-2BBB1C593375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A29F-B2A7-4541-9164-505665141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Scaled to size</a:t>
            </a:r>
          </a:p>
          <a:p>
            <a:r>
              <a:rPr lang="en-US" dirty="0"/>
              <a:t>Updated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3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</a:t>
            </a:r>
            <a:r>
              <a:rPr lang="en-US" baseline="0" dirty="0"/>
              <a:t> SEDS EVER-ENROLLED </a:t>
            </a:r>
            <a:r>
              <a:rPr lang="en-US" baseline="0"/>
              <a:t>for Medicaid and CHIP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36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KR: I changed the website screenshot so it is more current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3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some headlines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4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4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02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71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2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</a:t>
            </a:r>
            <a:r>
              <a:rPr lang="en-US" baseline="0" dirty="0"/>
              <a:t> SEDS EVER-ENROLLED </a:t>
            </a:r>
            <a:r>
              <a:rPr lang="en-US" baseline="0"/>
              <a:t>for Medicaid and CHIP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99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</a:t>
            </a:r>
            <a:r>
              <a:rPr lang="en-US" baseline="0" dirty="0"/>
              <a:t> SEDS EVER-ENROLLED </a:t>
            </a:r>
            <a:r>
              <a:rPr lang="en-US" baseline="0"/>
              <a:t>for Medicaid and CHIP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_bkg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Lucida Bright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95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67200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199"/>
            <a:ext cx="2057400" cy="54102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399"/>
            <a:ext cx="6019800" cy="53340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3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Lorem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Ipsum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Headline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Shpjerewr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>
            <a:lvl1pPr marL="342900" indent="-3429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527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52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Lucida Bright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429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oter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3"/>
          <a:stretch/>
        </p:blipFill>
        <p:spPr>
          <a:xfrm>
            <a:off x="0" y="-20320"/>
            <a:ext cx="9144000" cy="100584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64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5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8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3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05410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0999"/>
            <a:ext cx="5111750" cy="5562601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5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68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Light"/>
          <a:ea typeface="+mj-ea"/>
          <a:cs typeface="Helvetica Neue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cf.georgetown.edu/wp-content/uploads/2017/03/MedicaidSmartInvestment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cf.georgetown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hyperlink" Target="https://ccf.georgetown.edu/2018/04/16/assessing-floridas-medicaid-reform/" TargetMode="External"/><Relationship Id="rId4" Type="http://schemas.openxmlformats.org/officeDocument/2006/relationships/hyperlink" Target="https://ccf.georgetown.edu/state-childrens-health-fact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/>
              <a:t>What does the New Federal CHIP Law Mean for Children’s Health Insurance in Florida?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Lucida Bright"/>
                <a:cs typeface="Lucida Bright"/>
              </a:rPr>
              <a:t>Joan Alker</a:t>
            </a:r>
          </a:p>
          <a:p>
            <a:r>
              <a:rPr lang="en-US" sz="2800" dirty="0">
                <a:latin typeface="Lucida Bright"/>
                <a:cs typeface="Lucida Bright"/>
              </a:rPr>
              <a:t>June 7, 2018</a:t>
            </a:r>
          </a:p>
        </p:txBody>
      </p:sp>
    </p:spTree>
    <p:extLst>
      <p:ext uri="{BB962C8B-B14F-4D97-AF65-F5344CB8AC3E}">
        <p14:creationId xmlns:p14="http://schemas.microsoft.com/office/powerpoint/2010/main" val="45617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604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Helvetica Neue" charset="0"/>
                <a:ea typeface="Helvetica Neue" charset="0"/>
                <a:cs typeface="Helvetica Neue" charset="0"/>
              </a:rPr>
              <a:t>Impact of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Research shows the benefits of Medicaid/CHIP are numerous: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Children with health insurance have better access to care than uninsured children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Health benefits can extend into adulthood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Children who had Medicaid had higher high school graduation rates and college attendance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Both programs help protect families from economic insecurity and bankruptcy stemming from health care costs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Higher wages as adults leads to strong Return On Investment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172200"/>
            <a:ext cx="5791200" cy="365125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Karina Wagnerman, Alisa Chester, and Joan Alker, “Medicaid is a Smart Investment in Children,” (Washington: Georgetown University Center for Children and Families, March 2017), available at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https://ccf.georgetown.edu/wp-content/uploads/2017/03/MedicaidSmartInvestment.pdf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9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60438"/>
          </a:xfrm>
        </p:spPr>
        <p:txBody>
          <a:bodyPr>
            <a:noAutofit/>
          </a:bodyPr>
          <a:lstStyle/>
          <a:p>
            <a:r>
              <a:rPr lang="en-US" sz="4000" b="1" dirty="0"/>
              <a:t>The Children’s Health Insurance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78" y="1956370"/>
            <a:ext cx="4504521" cy="4343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Created in 1997, it provides coverage for children who cannot afford private health insurance but who do not qualify for Medicaid.</a:t>
            </a:r>
          </a:p>
          <a:p>
            <a:r>
              <a:rPr lang="en-US" sz="2400" dirty="0">
                <a:solidFill>
                  <a:schemeClr val="tx1"/>
                </a:solidFill>
              </a:rPr>
              <a:t>Unlike Medicaid, CHIP is a block grant and has to be refunded by Congress periodically.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1930505"/>
            <a:ext cx="26289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0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221"/>
            <a:ext cx="8229600" cy="960438"/>
          </a:xfrm>
        </p:spPr>
        <p:txBody>
          <a:bodyPr>
            <a:noAutofit/>
          </a:bodyPr>
          <a:lstStyle/>
          <a:p>
            <a:r>
              <a:rPr lang="en-US" sz="3600" b="1" dirty="0"/>
              <a:t>Children in Florida Whose Coverage is Financed by CHIP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44440"/>
            <a:ext cx="8229600" cy="349436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CHIP encourages expanded eligibility for additional groups of children; states can establish a separate program like Healthy Kids, expand Medicaid or do both;</a:t>
            </a:r>
          </a:p>
          <a:p>
            <a:r>
              <a:rPr lang="en-US" sz="2400" dirty="0">
                <a:solidFill>
                  <a:schemeClr val="tx1"/>
                </a:solidFill>
              </a:rPr>
              <a:t>Florida uses CHIP funding to enhance the Medicaid match rate for certain groups even though they are in Medicaid: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“Stairstep” children age 6-18 with incomes 100-138% FPL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Lawfully residing immigrant children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 small number of babies ages 0-1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6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6742"/>
            <a:ext cx="8229600" cy="960438"/>
          </a:xfrm>
        </p:spPr>
        <p:txBody>
          <a:bodyPr>
            <a:noAutofit/>
          </a:bodyPr>
          <a:lstStyle/>
          <a:p>
            <a:r>
              <a:rPr lang="en-US" sz="3600" b="1" dirty="0"/>
              <a:t>Florida Has Three Separate CHIP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502365"/>
              </p:ext>
            </p:extLst>
          </p:nvPr>
        </p:nvGraphicFramePr>
        <p:xfrm>
          <a:off x="609600" y="2362200"/>
          <a:ext cx="7924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 Light"/>
                          <a:cs typeface="Helvetica Neue Light"/>
                        </a:rPr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 Light"/>
                          <a:cs typeface="Helvetica Neue Light"/>
                        </a:rPr>
                        <a:t>Age</a:t>
                      </a:r>
                      <a:r>
                        <a:rPr lang="en-US" baseline="0" dirty="0">
                          <a:latin typeface="Helvetica Neue Light"/>
                          <a:cs typeface="Helvetica Neue Light"/>
                        </a:rPr>
                        <a:t> Group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 Light"/>
                          <a:cs typeface="Helvetica Neue Light"/>
                        </a:rPr>
                        <a:t>MediKids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 Light"/>
                          <a:cs typeface="Helvetica Neue Light"/>
                        </a:rPr>
                        <a:t>Children</a:t>
                      </a:r>
                      <a:r>
                        <a:rPr lang="en-US" baseline="0" dirty="0">
                          <a:latin typeface="Helvetica Neue Light"/>
                          <a:cs typeface="Helvetica Neue Light"/>
                        </a:rPr>
                        <a:t> 1-4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 Light"/>
                          <a:cs typeface="Helvetica Neue Light"/>
                        </a:rPr>
                        <a:t>Healthy Kids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 Light"/>
                          <a:cs typeface="Helvetica Neue Light"/>
                        </a:rPr>
                        <a:t>Children 5-18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 Light"/>
                          <a:cs typeface="Helvetica Neue Light"/>
                        </a:rPr>
                        <a:t>Children’s Medical</a:t>
                      </a:r>
                      <a:r>
                        <a:rPr lang="en-US" baseline="0" dirty="0">
                          <a:latin typeface="Helvetica Neue Light"/>
                          <a:cs typeface="Helvetica Neue Light"/>
                        </a:rPr>
                        <a:t> Services Managed Care Plan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 Light"/>
                          <a:cs typeface="Helvetica Neue Light"/>
                        </a:rPr>
                        <a:t>Children</a:t>
                      </a:r>
                      <a:r>
                        <a:rPr lang="en-US" baseline="0" dirty="0">
                          <a:latin typeface="Helvetica Neue Light"/>
                          <a:cs typeface="Helvetica Neue Light"/>
                        </a:rPr>
                        <a:t> with special health care needs ages 1-18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33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DB76-5905-7344-A06E-EC95FDDB7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CHIP v. Medicaid Match Rates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A7733-31AF-4F4F-9031-98F055869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CHIP is a block grant, but under the cap it has a more generous match rate than Medicaid, and it has been well-funded</a:t>
            </a:r>
          </a:p>
          <a:p>
            <a:r>
              <a:rPr lang="en-US" dirty="0">
                <a:solidFill>
                  <a:schemeClr val="tx1"/>
                </a:solidFill>
              </a:rPr>
              <a:t>For example in Federal Fiscal Year 2016 Florida’s Medicaid match rate was 60.67% and CHIP was 95.47%.</a:t>
            </a:r>
          </a:p>
          <a:p>
            <a:r>
              <a:rPr lang="en-US" dirty="0">
                <a:solidFill>
                  <a:schemeClr val="tx1"/>
                </a:solidFill>
              </a:rPr>
              <a:t>CHIP also has a contingency fund if states run out of $ due to enrollment growth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AC817-4D9F-D442-9447-D88F6958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18404-95F1-2A4D-82D7-165CD5477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25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7904B-52A9-A74F-851A-31A536C7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77FC31-4C09-944F-9D7D-D3E5AD19D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7527"/>
            <a:ext cx="9144000" cy="1190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D120F-6024-0A4D-875B-0CF378AD7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80" y="2393085"/>
            <a:ext cx="4946854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AED5D9-C1F0-794E-BCB7-2674B6F9E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" y="1400254"/>
            <a:ext cx="4195316" cy="8864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4F9360-8C21-3B4B-A70F-49705714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79" y="1773343"/>
            <a:ext cx="4267200" cy="559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99C92E-9AED-674A-890A-E317049D95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748856"/>
            <a:ext cx="4026835" cy="8473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EC3F8F-F5EB-AB46-AA6C-9B2E9DFDC7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" y="3642216"/>
            <a:ext cx="3436526" cy="5014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3E9C02-5D72-9C47-ADF8-072A40FBC7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18" y="3651441"/>
            <a:ext cx="4953000" cy="8005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8EE5F3-2195-9546-8575-D8B8B5526F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154"/>
            <a:ext cx="9144000" cy="8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53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FBB35-7853-6D4B-8B71-0FFBC623A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CHIP Legislation 2017-2018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12877-32E1-6D49-8F58-43C52597E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December 8, 2017: First CR (P.L. 115-90) changed redistribution formula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December 22, 2017: Second CR (P.L. 115-96) added partial FFY 2018 allotment and changed redistribution formula again</a:t>
            </a:r>
          </a:p>
          <a:p>
            <a:r>
              <a:rPr lang="en-US" sz="2800" dirty="0">
                <a:solidFill>
                  <a:schemeClr val="tx1"/>
                </a:solidFill>
              </a:rPr>
              <a:t>January 22, 2018: HEALTHY KIDS Act (P.L. 115-120)</a:t>
            </a:r>
          </a:p>
          <a:p>
            <a:r>
              <a:rPr lang="en-US" sz="2800" dirty="0">
                <a:solidFill>
                  <a:schemeClr val="tx1"/>
                </a:solidFill>
              </a:rPr>
              <a:t>February 8, 2018: ACCESS Act (P.L. 115-123)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82A43-EFC0-C342-8904-0E4085B2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AB3FD-FE8E-694D-9411-42E6D8EE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61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3728E-E4B7-E242-B90E-7C60B5F91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10 Years of CHIP 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0EE33-6C75-494D-809B-048C45619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DCA61E"/>
          </a:solidFill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HEALTHY KIDS 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40A65-6215-F141-9953-C6AD819361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National allotments by federal fiscal year:</a:t>
            </a:r>
          </a:p>
          <a:p>
            <a:r>
              <a:rPr lang="en-US" dirty="0">
                <a:solidFill>
                  <a:schemeClr val="tx1"/>
                </a:solidFill>
              </a:rPr>
              <a:t>2018: $21.5B</a:t>
            </a:r>
          </a:p>
          <a:p>
            <a:r>
              <a:rPr lang="en-US" dirty="0">
                <a:solidFill>
                  <a:schemeClr val="tx1"/>
                </a:solidFill>
              </a:rPr>
              <a:t>2019: $22.6B</a:t>
            </a:r>
          </a:p>
          <a:p>
            <a:r>
              <a:rPr lang="en-US" dirty="0">
                <a:solidFill>
                  <a:schemeClr val="tx1"/>
                </a:solidFill>
              </a:rPr>
              <a:t>2020: $23.7B</a:t>
            </a:r>
          </a:p>
          <a:p>
            <a:r>
              <a:rPr lang="en-US" dirty="0">
                <a:solidFill>
                  <a:schemeClr val="tx1"/>
                </a:solidFill>
              </a:rPr>
              <a:t>2021: $24.8B</a:t>
            </a:r>
          </a:p>
          <a:p>
            <a:r>
              <a:rPr lang="en-US" dirty="0">
                <a:solidFill>
                  <a:schemeClr val="tx1"/>
                </a:solidFill>
              </a:rPr>
              <a:t>2022: $25.9B</a:t>
            </a:r>
          </a:p>
          <a:p>
            <a:r>
              <a:rPr lang="en-US" dirty="0">
                <a:solidFill>
                  <a:schemeClr val="tx1"/>
                </a:solidFill>
              </a:rPr>
              <a:t>2023: $25.9B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A1558-CBD2-594C-982F-156181896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DCA61E"/>
          </a:solidFill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ACCESS 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813605-161C-9246-A8D3-0FEF276661B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New approach to CHIP funding:</a:t>
            </a:r>
          </a:p>
          <a:p>
            <a:r>
              <a:rPr lang="en-US" dirty="0">
                <a:solidFill>
                  <a:schemeClr val="tx1"/>
                </a:solidFill>
              </a:rPr>
              <a:t>2024-2026: such sums as necessary</a:t>
            </a:r>
          </a:p>
          <a:p>
            <a:r>
              <a:rPr lang="en-US" dirty="0">
                <a:solidFill>
                  <a:schemeClr val="tx1"/>
                </a:solidFill>
              </a:rPr>
              <a:t>2027: $15.3B plus such sums as necessary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F18BB36-5A40-4A43-AAFB-D06B98BF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0" y="6172200"/>
            <a:ext cx="5791200" cy="549275"/>
          </a:xfrm>
        </p:spPr>
        <p:txBody>
          <a:bodyPr/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See HEALTHY KIDS Act (Division C in P.L. 115-120) and ACCESS Act (Division E in P.L. 115-123).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EC6CBB-074B-C840-BD16-4B936729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95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38F77-62C7-1B43-BE3A-73F34B857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60438"/>
          </a:xfrm>
        </p:spPr>
        <p:txBody>
          <a:bodyPr/>
          <a:lstStyle/>
          <a:p>
            <a:r>
              <a:rPr lang="en-US" b="1" dirty="0"/>
              <a:t>Other CHIP-Related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2A66B-D0B9-754C-945B-225EE1320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4831"/>
            <a:ext cx="8229600" cy="4343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Child Enrollment Contingency Fund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§ 2104(n) through FFY 2027</a:t>
            </a:r>
          </a:p>
          <a:p>
            <a:r>
              <a:rPr lang="en-US" sz="2800" dirty="0">
                <a:solidFill>
                  <a:schemeClr val="tx1"/>
                </a:solidFill>
              </a:rPr>
              <a:t>Express Lane Eligibility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§1902(e)(13)(I) through FFY 2027</a:t>
            </a:r>
          </a:p>
          <a:p>
            <a:r>
              <a:rPr lang="en-US" sz="2800" dirty="0">
                <a:solidFill>
                  <a:schemeClr val="tx1"/>
                </a:solidFill>
              </a:rPr>
              <a:t>Childhood Obesity Demonstration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§1139A(e)(8) through FFY 2023 with an additional $30 million over the period 2018-2023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62311-06AB-D042-B3E3-E56E1EBD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4FB5D-7A05-EB41-8925-30E21DC8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12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3178-5515-0444-826B-130EF6403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8921"/>
            <a:ext cx="8229600" cy="960438"/>
          </a:xfrm>
        </p:spPr>
        <p:txBody>
          <a:bodyPr/>
          <a:lstStyle/>
          <a:p>
            <a:r>
              <a:rPr lang="en-US" b="1" dirty="0"/>
              <a:t>Key Features of New CHIP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820E4-D48D-7C4F-862A-594C68436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209800"/>
            <a:ext cx="8229600" cy="251459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Funding levels including CHIP bump</a:t>
            </a:r>
          </a:p>
          <a:p>
            <a:r>
              <a:rPr lang="en-US" dirty="0">
                <a:solidFill>
                  <a:schemeClr val="tx1"/>
                </a:solidFill>
              </a:rPr>
              <a:t>“Maintenance of effort” provisions</a:t>
            </a:r>
          </a:p>
          <a:p>
            <a:r>
              <a:rPr lang="en-US" dirty="0">
                <a:solidFill>
                  <a:schemeClr val="tx1"/>
                </a:solidFill>
              </a:rPr>
              <a:t>New child health quality reporting measures required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06D89-3046-3644-AD09-5F0E41E0D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B7782-BA16-4E4E-8036-5CF8C94F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2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0C50-571B-9A4E-A7B8-F0812000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5284"/>
            <a:ext cx="8229600" cy="960438"/>
          </a:xfrm>
        </p:spPr>
        <p:txBody>
          <a:bodyPr>
            <a:noAutofit/>
          </a:bodyPr>
          <a:lstStyle/>
          <a:p>
            <a:r>
              <a:rPr lang="en-US" sz="3600" b="1" dirty="0"/>
              <a:t>A big thank you to Florida Health Funders!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997B-4A53-854C-A2E1-DB5339E18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Alleghany Franciscan Ministries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Florida Blue Foundation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Foundation for a Healthy St. Petersburg</a:t>
            </a:r>
          </a:p>
          <a:p>
            <a:r>
              <a:rPr lang="en-US" sz="2800" dirty="0">
                <a:solidFill>
                  <a:schemeClr val="tx1"/>
                </a:solidFill>
              </a:rPr>
              <a:t>Gulf Coast Community Foundation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Jessie Ball duPont Fund</a:t>
            </a:r>
          </a:p>
          <a:p>
            <a:r>
              <a:rPr lang="en-US" sz="2800" dirty="0">
                <a:solidFill>
                  <a:schemeClr val="tx1"/>
                </a:solidFill>
              </a:rPr>
              <a:t>Quantum Foundation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Space Coast Health Foundation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Winter Park Health Foundation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99D60-D8A8-3D47-8DE4-651554145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3AA2D-B0C8-6B40-9803-EF519535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03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Helvetica Neue" charset="0"/>
                <a:ea typeface="Helvetica Neue" charset="0"/>
                <a:cs typeface="Helvetica Neue" charset="0"/>
              </a:rPr>
              <a:t>The CHIP Bump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Affordable Care Act provided for a 23 percentage point increase in the federal match for CHIP for four years through Federal Fiscal Year 2019 </a:t>
            </a:r>
          </a:p>
          <a:p>
            <a:r>
              <a:rPr lang="en-US" sz="2400" dirty="0">
                <a:solidFill>
                  <a:schemeClr val="tx1"/>
                </a:solidFill>
              </a:rPr>
              <a:t>For Florida, this brought the federal match rate to approximately </a:t>
            </a:r>
            <a:r>
              <a:rPr lang="en-US" sz="2400" b="1" dirty="0">
                <a:solidFill>
                  <a:schemeClr val="tx1"/>
                </a:solidFill>
              </a:rPr>
              <a:t>95-96%</a:t>
            </a:r>
            <a:r>
              <a:rPr lang="en-US" sz="2400" dirty="0">
                <a:solidFill>
                  <a:schemeClr val="tx1"/>
                </a:solidFill>
              </a:rPr>
              <a:t> in FFY 2016 – FFY2019.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Florida’s previous CHIP match was about 72%.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6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E3EC-8278-744E-A750-6C05B3CDE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CHIP Bump is Tapering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094DD-653A-F447-9AD6-BD2BCAC72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3527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recent CHIP extension tapered the match rate down in FFY 2020 with a reduction of 11.5% in the federal match (i.e. halfway in between the enhanced and the regular CHIP match rate)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federal match rate goes back to the regular CHIP match in FFY 2021. States will have to contribute additional state dollars.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BD3B2-A42B-224F-B340-31C0FB86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EE587-D0C9-0844-93CC-24D519A76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5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C4BB-DCF2-B740-8E3C-A209AC6E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9924"/>
            <a:ext cx="8229600" cy="960438"/>
          </a:xfrm>
        </p:spPr>
        <p:txBody>
          <a:bodyPr>
            <a:normAutofit/>
          </a:bodyPr>
          <a:lstStyle/>
          <a:p>
            <a:r>
              <a:rPr lang="en-US" sz="4000" b="1" dirty="0"/>
              <a:t>This Tapering Was Not Expected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015F2-93F5-8C46-B875-47134144E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4440"/>
            <a:ext cx="8229600" cy="364676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“tapering” was not expected by most states including Florida; budget assumptions were made on the basis of existing law which had 4 years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As a result, Florida has more time to prepare for the bump to go away AND state budget estimates for federal $ received for SFY19-20 (3 quarters) and SFY20-21 (1 quarter) have been too low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Rough CCF estimate is that the state will receive $75 million in additional federal funds 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3C92F-1C56-6549-8728-500480D75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9AE53-9188-1946-A55C-5A421611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09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44928"/>
            <a:ext cx="8229600" cy="960438"/>
          </a:xfrm>
        </p:spPr>
        <p:txBody>
          <a:bodyPr>
            <a:normAutofit/>
          </a:bodyPr>
          <a:lstStyle/>
          <a:p>
            <a:r>
              <a:rPr lang="en-US" sz="4000" b="1" dirty="0"/>
              <a:t>Federal CHIP Match Rates in Florida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9800" y="6240578"/>
            <a:ext cx="5943600" cy="365125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“Expenditure Social Services Estimating Conference Florida KidCare Program,” (Tallahassee: Office of Economic and Demographic Research, February 5, 2018).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5F02F-BBEA-7145-963E-91B582809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3346"/>
            <a:ext cx="9144000" cy="7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8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9B22-E427-C546-BF36-B572DE19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Maintenance of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DD96D-B32E-354F-8944-66EBC60A1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FFY 2018 &amp; 2019: States must maintain eligibility standards, methodologies, and procedures for children in Medicaid and CHIP</a:t>
            </a:r>
          </a:p>
          <a:p>
            <a:r>
              <a:rPr lang="en-US" sz="2400" dirty="0">
                <a:solidFill>
                  <a:schemeClr val="tx1"/>
                </a:solidFill>
              </a:rPr>
              <a:t>FFY 2020 &amp; beyond: States with income eligibility levels above 300% of FPL may scale back to 300% of FPL; states below that income level (i.e. Florida) must adhere to the maintenance of effort until FFY2027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This means Florida can not roll back income eligibility for children or raise premiums for this ten year period of the CHIP extension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CDE0D-21A2-674C-BABE-0FA1159A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126164"/>
            <a:ext cx="5638800" cy="731836"/>
          </a:xfrm>
        </p:spPr>
        <p:txBody>
          <a:bodyPr/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See §§ 1902(gg)(2) and 2015(d)(3) as amended by the HEALTHY KIDS Act § 3002(f) and ACCESS Act § 50101(f).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224862-064D-0E4F-B6F0-DC0D42F7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53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4066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Florida’s CHIP Premiums are Relatively High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28197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For families at 151% FPL, Florida charges $15/month.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Two states (Delaware and Idaho) charge the same amount; Alabama, Arizona and Missouri charge more.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40 states do not charge families at this income level</a:t>
            </a:r>
          </a:p>
          <a:p>
            <a:r>
              <a:rPr lang="en-US" sz="2400" dirty="0">
                <a:solidFill>
                  <a:schemeClr val="tx1"/>
                </a:solidFill>
              </a:rPr>
              <a:t>For families at 201% FPL, Florida charges $20/month.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One state (Massachusetts) charges the same amount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Four states charge more (AZ, DE, GA, MO) the rest charge less or none (27 states)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362200" y="6248400"/>
            <a:ext cx="594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Tricia Brooks et al., "Medicaid and CHIP Eligibility, Enrollment, Renewal, and Cost Sharing Policies as of January 2017: Findings from a 50-State Survey", January 2017, available at http://bit.ly/2ur1uXa.</a:t>
            </a:r>
          </a:p>
        </p:txBody>
      </p:sp>
    </p:spTree>
    <p:extLst>
      <p:ext uri="{BB962C8B-B14F-4D97-AF65-F5344CB8AC3E}">
        <p14:creationId xmlns:p14="http://schemas.microsoft.com/office/powerpoint/2010/main" val="1522930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50A9E-5EF5-554C-95E0-EE7EBB87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Other Provisions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D535-F40D-E84C-A8F3-B66CB5743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 HEALTHY KIDS Act clarifies rules for CHIP buy-in programs like Florida’s “Healthy Kids Full-Pay” program (c. 13,000 kids)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These are not federally funded but clarifies that states can use a blended risk pool – combining regular CHIP enrollees and buy-in kids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Allows this program to meet ACA MEC (minimum essential coverage) requirements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FE499-8CF1-BB41-BF22-5BBF7F25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76F16-DC19-FA40-8B22-C6A8A19A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6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A8CF3-BBB7-AD4E-98A9-3317DEA1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8590"/>
            <a:ext cx="9144000" cy="960438"/>
          </a:xfrm>
        </p:spPr>
        <p:txBody>
          <a:bodyPr>
            <a:normAutofit/>
          </a:bodyPr>
          <a:lstStyle/>
          <a:p>
            <a:r>
              <a:rPr lang="en-US" sz="4000" b="1" dirty="0"/>
              <a:t>Outreach and Enrollment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43A50-0EB6-6D41-830C-8AB62CB5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4289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Authorized through FFY2027</a:t>
            </a:r>
          </a:p>
          <a:p>
            <a:r>
              <a:rPr lang="en-US" sz="2400" dirty="0">
                <a:solidFill>
                  <a:schemeClr val="tx1"/>
                </a:solidFill>
              </a:rPr>
              <a:t>$120 million available nationwide FFY2018-2023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$48 million for FFY2024-2027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Grants won’t be available before back to school/current grants expire due to delay in Congressional action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Recent Florida grantees include application assisters at the University of South Florida and the Putnam County School District (targeting enrollment and retention of teens)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176B4-03CF-7B40-A1EE-64EB32FE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B4098-7BA9-7240-93B9-5D8A779A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37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B9AF-2366-444D-9910-0FD1ED21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64" y="838200"/>
            <a:ext cx="8229600" cy="96043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Reporting on Child Core Set of Health Care Quality Measures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27291-D3D3-1B40-B7D6-D7C47C45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E3A8F-8FE5-ED46-8ABF-892D323D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EDB41-B643-AE44-B51E-79063D5EA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581400"/>
          </a:xfrm>
        </p:spPr>
        <p:txBody>
          <a:bodyPr>
            <a:normAutofit/>
          </a:bodyPr>
          <a:lstStyle/>
          <a:p>
            <a:r>
              <a:rPr lang="en-US" sz="2400" dirty="0"/>
              <a:t>CMS is required to create and update a core set measures to assess the quality of health care for children in Medicaid and CHIP</a:t>
            </a:r>
          </a:p>
          <a:p>
            <a:r>
              <a:rPr lang="en-US" sz="2400" dirty="0"/>
              <a:t>CMS partners with NQF to convene a multi-faceted group of experts and stakeholders to recommend measures and identify gaps</a:t>
            </a:r>
          </a:p>
          <a:p>
            <a:r>
              <a:rPr lang="en-US" sz="2400" dirty="0"/>
              <a:t>States currently voluntarily report core set but reporting becomes mandatory in 2024</a:t>
            </a:r>
          </a:p>
        </p:txBody>
      </p:sp>
    </p:spTree>
    <p:extLst>
      <p:ext uri="{BB962C8B-B14F-4D97-AF65-F5344CB8AC3E}">
        <p14:creationId xmlns:p14="http://schemas.microsoft.com/office/powerpoint/2010/main" val="4026277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B9AF-2366-444D-9910-0FD1ED21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3562"/>
            <a:ext cx="9144000" cy="9604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Florida Reporting on Child Core Set of Health Care Quality Measures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D5C07F-2311-D143-8249-4B3DB93D9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90" y="1752600"/>
            <a:ext cx="6695619" cy="4191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27291-D3D3-1B40-B7D6-D7C47C45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E3A8F-8FE5-ED46-8ABF-892D323D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1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0574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Children’s Coverage in Florida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34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5EA64-4F5A-9D4F-BB12-0B9F5514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9763"/>
            <a:ext cx="9144000" cy="960438"/>
          </a:xfrm>
        </p:spPr>
        <p:txBody>
          <a:bodyPr>
            <a:noAutofit/>
          </a:bodyPr>
          <a:lstStyle/>
          <a:p>
            <a:r>
              <a:rPr lang="en-US" sz="3600" b="1" dirty="0"/>
              <a:t>How Do Florida Quality Measures Compare to Other States?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917B428-6C43-5142-A95B-98F08C0F4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81" y="1905000"/>
            <a:ext cx="3262838" cy="39624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F8024-A73C-F44D-BD13-7E968B93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A8ACE-6E0F-3649-AE67-039F4BF6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518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D073FF-D802-9B45-B6EA-E3E35384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Indicators Below the Median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EE52301-11C8-1046-AA5B-3A3AD9BBF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9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Aft>
                <a:spcPts val="200"/>
              </a:spcAft>
              <a:buNone/>
            </a:pPr>
            <a:r>
              <a:rPr lang="en-US" sz="7200" b="1" u="sng" dirty="0">
                <a:solidFill>
                  <a:srgbClr val="000000"/>
                </a:solidFill>
                <a:latin typeface="Helvetica" pitchFamily="2" charset="0"/>
              </a:rPr>
              <a:t>Below 25% Percentile </a:t>
            </a:r>
          </a:p>
          <a:p>
            <a:r>
              <a:rPr lang="en-US" sz="5600" dirty="0">
                <a:solidFill>
                  <a:srgbClr val="000000"/>
                </a:solidFill>
                <a:latin typeface="Helvetica" pitchFamily="2" charset="0"/>
              </a:rPr>
              <a:t>PCP Visit in Past Two Years</a:t>
            </a:r>
          </a:p>
          <a:p>
            <a:pPr lvl="1"/>
            <a:r>
              <a:rPr lang="en-US" sz="5600" dirty="0">
                <a:solidFill>
                  <a:srgbClr val="000000"/>
                </a:solidFill>
                <a:latin typeface="Helvetica" pitchFamily="2" charset="0"/>
              </a:rPr>
              <a:t>7-11 Years </a:t>
            </a:r>
          </a:p>
          <a:p>
            <a:pPr lvl="1">
              <a:spcAft>
                <a:spcPts val="200"/>
              </a:spcAft>
            </a:pPr>
            <a:r>
              <a:rPr lang="en-US" sz="5600" dirty="0">
                <a:solidFill>
                  <a:srgbClr val="000000"/>
                </a:solidFill>
                <a:latin typeface="Helvetica" pitchFamily="2" charset="0"/>
              </a:rPr>
              <a:t>12-19 Years </a:t>
            </a:r>
          </a:p>
          <a:p>
            <a:pPr>
              <a:spcAft>
                <a:spcPts val="200"/>
              </a:spcAft>
            </a:pPr>
            <a:r>
              <a:rPr lang="en-US" sz="5600" dirty="0">
                <a:solidFill>
                  <a:srgbClr val="000000"/>
                </a:solidFill>
                <a:latin typeface="Helvetica" pitchFamily="2" charset="0"/>
              </a:rPr>
              <a:t>Screened for Risk of Developmental, Behavioral, and Social Delays Using a Standardized Screening Tool (Ages 0 -3)</a:t>
            </a:r>
          </a:p>
          <a:p>
            <a:pPr>
              <a:spcAft>
                <a:spcPts val="200"/>
              </a:spcAft>
            </a:pPr>
            <a:r>
              <a:rPr lang="en-US" sz="5600" dirty="0">
                <a:solidFill>
                  <a:srgbClr val="000000"/>
                </a:solidFill>
                <a:latin typeface="Helvetica" pitchFamily="2" charset="0"/>
              </a:rPr>
              <a:t>At Least 1 Preventive Dental Service (Ages 1 – 20	</a:t>
            </a:r>
          </a:p>
          <a:p>
            <a:pPr>
              <a:spcAft>
                <a:spcPts val="200"/>
              </a:spcAft>
            </a:pPr>
            <a:r>
              <a:rPr lang="en-US" sz="5600" dirty="0">
                <a:solidFill>
                  <a:srgbClr val="000000"/>
                </a:solidFill>
                <a:latin typeface="Helvetica" pitchFamily="2" charset="0"/>
              </a:rPr>
              <a:t>At Elevated Risk of Dental Caries (Moderate or High Risk) and Received a Sealant on a Permanent First Molar Tooth (6 – 9 Years)</a:t>
            </a:r>
          </a:p>
          <a:p>
            <a:pPr>
              <a:spcAft>
                <a:spcPts val="200"/>
              </a:spcAft>
            </a:pPr>
            <a:r>
              <a:rPr lang="en-US" sz="5600" dirty="0">
                <a:solidFill>
                  <a:srgbClr val="000000"/>
                </a:solidFill>
                <a:latin typeface="Helvetica" pitchFamily="2" charset="0"/>
              </a:rPr>
              <a:t>F/U Visit Within 30 Days after Hospitalization for Mental Illness (Ages 6 – 20)	</a:t>
            </a:r>
          </a:p>
          <a:p>
            <a:pPr>
              <a:spcAft>
                <a:spcPts val="200"/>
              </a:spcAft>
            </a:pPr>
            <a:r>
              <a:rPr lang="en-US" sz="5600" dirty="0">
                <a:solidFill>
                  <a:srgbClr val="000000"/>
                </a:solidFill>
                <a:latin typeface="Helvetica" pitchFamily="2" charset="0"/>
              </a:rPr>
              <a:t>Emergency Department Visits (Ages 0 -19)</a:t>
            </a:r>
          </a:p>
          <a:p>
            <a:endParaRPr lang="en-US" dirty="0">
              <a:latin typeface="Helvetica" pitchFamily="2" charset="0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D32019B-4D62-264D-BEC7-DBEA98FD8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24"/>
              </a:spcBef>
              <a:spcAft>
                <a:spcPts val="200"/>
              </a:spcAft>
              <a:buNone/>
            </a:pPr>
            <a:r>
              <a:rPr lang="en-US" sz="7200" b="1" u="sng" dirty="0">
                <a:solidFill>
                  <a:srgbClr val="000000"/>
                </a:solidFill>
                <a:latin typeface="Helvetica" pitchFamily="2" charset="0"/>
              </a:rPr>
              <a:t>Between 25</a:t>
            </a:r>
            <a:r>
              <a:rPr lang="en-US" sz="7200" b="1" u="sng" baseline="30000" dirty="0">
                <a:solidFill>
                  <a:srgbClr val="000000"/>
                </a:solidFill>
                <a:latin typeface="Helvetica" pitchFamily="2" charset="0"/>
              </a:rPr>
              <a:t>th</a:t>
            </a:r>
            <a:r>
              <a:rPr lang="en-US" sz="7200" b="1" u="sng" dirty="0">
                <a:solidFill>
                  <a:srgbClr val="000000"/>
                </a:solidFill>
                <a:latin typeface="Helvetica" pitchFamily="2" charset="0"/>
              </a:rPr>
              <a:t> – 50</a:t>
            </a:r>
            <a:r>
              <a:rPr lang="en-US" sz="7200" b="1" u="sng" baseline="30000" dirty="0">
                <a:solidFill>
                  <a:srgbClr val="000000"/>
                </a:solidFill>
                <a:latin typeface="Helvetica" pitchFamily="2" charset="0"/>
              </a:rPr>
              <a:t>th</a:t>
            </a:r>
            <a:r>
              <a:rPr lang="en-US" sz="7200" b="1" u="sng" dirty="0">
                <a:solidFill>
                  <a:srgbClr val="000000"/>
                </a:solidFill>
                <a:latin typeface="Helvetica" pitchFamily="2" charset="0"/>
              </a:rPr>
              <a:t> Percentile</a:t>
            </a:r>
          </a:p>
          <a:p>
            <a:pPr>
              <a:lnSpc>
                <a:spcPct val="110000"/>
              </a:lnSpc>
              <a:spcBef>
                <a:spcPts val="408"/>
              </a:spcBef>
              <a:spcAft>
                <a:spcPts val="200"/>
              </a:spcAft>
            </a:pPr>
            <a:r>
              <a:rPr lang="en-US" sz="5600" dirty="0">
                <a:solidFill>
                  <a:srgbClr val="000000"/>
                </a:solidFill>
                <a:latin typeface="Helvetica" pitchFamily="2" charset="0"/>
              </a:rPr>
              <a:t>PCP Visit in the Past Year (Ages 12 – 24 months)</a:t>
            </a:r>
          </a:p>
          <a:p>
            <a:pPr>
              <a:lnSpc>
                <a:spcPct val="110000"/>
              </a:lnSpc>
              <a:spcBef>
                <a:spcPts val="24"/>
              </a:spcBef>
              <a:spcAft>
                <a:spcPts val="400"/>
              </a:spcAft>
            </a:pPr>
            <a:r>
              <a:rPr lang="en-US" sz="5600" dirty="0">
                <a:solidFill>
                  <a:srgbClr val="000000"/>
                </a:solidFill>
                <a:latin typeface="Helvetica" pitchFamily="2" charset="0"/>
              </a:rPr>
              <a:t>6 or More Well-Child Visits in the First 15 Months </a:t>
            </a:r>
          </a:p>
          <a:p>
            <a:pPr>
              <a:lnSpc>
                <a:spcPct val="110000"/>
              </a:lnSpc>
              <a:spcBef>
                <a:spcPts val="24"/>
              </a:spcBef>
              <a:spcAft>
                <a:spcPts val="400"/>
              </a:spcAft>
            </a:pPr>
            <a:r>
              <a:rPr lang="en-US" sz="5600" dirty="0">
                <a:solidFill>
                  <a:srgbClr val="000000"/>
                </a:solidFill>
                <a:latin typeface="Helvetica" pitchFamily="2" charset="0"/>
              </a:rPr>
              <a:t>Up-to-Date on Immunizations by 13th Birthday</a:t>
            </a:r>
          </a:p>
          <a:p>
            <a:pPr>
              <a:lnSpc>
                <a:spcPct val="110000"/>
              </a:lnSpc>
              <a:spcBef>
                <a:spcPts val="24"/>
              </a:spcBef>
            </a:pPr>
            <a:r>
              <a:rPr lang="en-US" sz="5600" dirty="0">
                <a:solidFill>
                  <a:srgbClr val="000000"/>
                </a:solidFill>
                <a:latin typeface="Helvetica" pitchFamily="2" charset="0"/>
              </a:rPr>
              <a:t>Children Remaining on Medication after Persistent Asthma Diagnosis</a:t>
            </a:r>
          </a:p>
          <a:p>
            <a:pPr lvl="1">
              <a:lnSpc>
                <a:spcPct val="110000"/>
              </a:lnSpc>
              <a:spcBef>
                <a:spcPts val="24"/>
              </a:spcBef>
            </a:pPr>
            <a:r>
              <a:rPr lang="en-US" sz="5600" dirty="0">
                <a:solidFill>
                  <a:srgbClr val="000000"/>
                </a:solidFill>
                <a:latin typeface="Helvetica" pitchFamily="2" charset="0"/>
              </a:rPr>
              <a:t>5 – 11 Years</a:t>
            </a:r>
          </a:p>
          <a:p>
            <a:pPr lvl="1">
              <a:lnSpc>
                <a:spcPct val="110000"/>
              </a:lnSpc>
              <a:spcBef>
                <a:spcPts val="24"/>
              </a:spcBef>
              <a:spcAft>
                <a:spcPts val="400"/>
              </a:spcAft>
            </a:pPr>
            <a:r>
              <a:rPr lang="en-US" sz="5600" dirty="0">
                <a:solidFill>
                  <a:srgbClr val="000000"/>
                </a:solidFill>
                <a:latin typeface="Helvetica" pitchFamily="2" charset="0"/>
              </a:rPr>
              <a:t>5 – 20 Years	</a:t>
            </a:r>
          </a:p>
          <a:p>
            <a:pPr>
              <a:lnSpc>
                <a:spcPct val="110000"/>
              </a:lnSpc>
              <a:spcBef>
                <a:spcPts val="24"/>
              </a:spcBef>
              <a:spcAft>
                <a:spcPts val="200"/>
              </a:spcAft>
            </a:pPr>
            <a:r>
              <a:rPr lang="en-US" sz="5600" dirty="0">
                <a:solidFill>
                  <a:srgbClr val="000000"/>
                </a:solidFill>
                <a:latin typeface="Helvetica" pitchFamily="2" charset="0"/>
              </a:rPr>
              <a:t>F/U Visits After Newly Prescribed ADHD Medication (Ages 6 – 12)</a:t>
            </a:r>
          </a:p>
          <a:p>
            <a:pPr lvl="1">
              <a:lnSpc>
                <a:spcPct val="110000"/>
              </a:lnSpc>
              <a:spcBef>
                <a:spcPts val="24"/>
              </a:spcBef>
            </a:pPr>
            <a:r>
              <a:rPr lang="en-US" sz="5600" dirty="0">
                <a:solidFill>
                  <a:srgbClr val="000000"/>
                </a:solidFill>
                <a:latin typeface="Helvetica" pitchFamily="2" charset="0"/>
              </a:rPr>
              <a:t>1 Visit within 30 days</a:t>
            </a:r>
          </a:p>
          <a:p>
            <a:pPr lvl="1">
              <a:lnSpc>
                <a:spcPct val="110000"/>
              </a:lnSpc>
              <a:spcBef>
                <a:spcPts val="24"/>
              </a:spcBef>
              <a:spcAft>
                <a:spcPts val="400"/>
              </a:spcAft>
            </a:pPr>
            <a:r>
              <a:rPr lang="en-US" sz="5600" dirty="0">
                <a:solidFill>
                  <a:srgbClr val="000000"/>
                </a:solidFill>
                <a:latin typeface="Helvetica" pitchFamily="2" charset="0"/>
              </a:rPr>
              <a:t>2 Visits within 10 months</a:t>
            </a:r>
          </a:p>
          <a:p>
            <a:pPr>
              <a:lnSpc>
                <a:spcPct val="110000"/>
              </a:lnSpc>
              <a:spcBef>
                <a:spcPts val="24"/>
              </a:spcBef>
              <a:spcAft>
                <a:spcPts val="200"/>
              </a:spcAft>
            </a:pPr>
            <a:r>
              <a:rPr lang="en-US" sz="5600" dirty="0">
                <a:solidFill>
                  <a:srgbClr val="000000"/>
                </a:solidFill>
                <a:latin typeface="Helvetica" pitchFamily="2" charset="0"/>
              </a:rPr>
              <a:t>F/U Visit within 7 Days After Hospitalizations for Mental Illness (Ages 6 – 20)</a:t>
            </a:r>
          </a:p>
          <a:p>
            <a:pPr marL="0" indent="0">
              <a:lnSpc>
                <a:spcPct val="110000"/>
              </a:lnSpc>
              <a:spcBef>
                <a:spcPts val="24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30906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D073FF-D802-9B45-B6EA-E3E35384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Indicators Above the Median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EE52301-11C8-1046-AA5B-3A3AD9BBF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799"/>
            <a:ext cx="4038600" cy="4571999"/>
          </a:xfrm>
        </p:spPr>
        <p:txBody>
          <a:bodyPr>
            <a:noAutofit/>
          </a:bodyPr>
          <a:lstStyle/>
          <a:p>
            <a:pPr marL="0" indent="0" algn="ctr">
              <a:spcAft>
                <a:spcPts val="200"/>
              </a:spcAft>
              <a:buNone/>
            </a:pPr>
            <a:r>
              <a:rPr lang="en-US" sz="1600" b="1" u="sng" dirty="0">
                <a:solidFill>
                  <a:srgbClr val="000000"/>
                </a:solidFill>
                <a:latin typeface="Helvetica" pitchFamily="2" charset="0"/>
              </a:rPr>
              <a:t>Between 50</a:t>
            </a:r>
            <a:r>
              <a:rPr lang="en-US" sz="1600" b="1" u="sng" baseline="30000" dirty="0">
                <a:solidFill>
                  <a:srgbClr val="000000"/>
                </a:solidFill>
                <a:latin typeface="Helvetica" pitchFamily="2" charset="0"/>
              </a:rPr>
              <a:t>th</a:t>
            </a:r>
            <a:r>
              <a:rPr lang="en-US" sz="1600" b="1" u="sng" dirty="0">
                <a:solidFill>
                  <a:srgbClr val="000000"/>
                </a:solidFill>
                <a:latin typeface="Helvetica" pitchFamily="2" charset="0"/>
              </a:rPr>
              <a:t> – 75</a:t>
            </a:r>
            <a:r>
              <a:rPr lang="en-US" sz="1600" b="1" u="sng" baseline="30000" dirty="0">
                <a:solidFill>
                  <a:srgbClr val="000000"/>
                </a:solidFill>
                <a:latin typeface="Helvetica" pitchFamily="2" charset="0"/>
              </a:rPr>
              <a:t>th</a:t>
            </a:r>
            <a:r>
              <a:rPr lang="en-US" sz="1600" b="1" u="sng" dirty="0">
                <a:solidFill>
                  <a:srgbClr val="000000"/>
                </a:solidFill>
                <a:latin typeface="Helvetica" pitchFamily="2" charset="0"/>
              </a:rPr>
              <a:t>  Percentile </a:t>
            </a:r>
          </a:p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At Least 1 Well-Child Visits in Past Year (Ages 3 – 6)	</a:t>
            </a:r>
          </a:p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At Least 1 Well-Care Visit (Ages 12 - 21)</a:t>
            </a:r>
          </a:p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PCP Visit in Past Year (Ages 2 – 6)	</a:t>
            </a:r>
          </a:p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Up-to-Date on Immunizations (Combination 3) by 2</a:t>
            </a:r>
            <a:r>
              <a:rPr lang="en-US" sz="1400" baseline="30000" dirty="0">
                <a:solidFill>
                  <a:srgbClr val="000000"/>
                </a:solidFill>
                <a:latin typeface="Helvetica" pitchFamily="2" charset="0"/>
              </a:rPr>
              <a:t>nd</a:t>
            </a: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 Birthday	</a:t>
            </a:r>
          </a:p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Female Adolescents Receiving 3 HPV Doses by Age 13	</a:t>
            </a:r>
          </a:p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BMI Documented in the Medical Record (Ages 3 – 17)</a:t>
            </a:r>
          </a:p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Children on Two or More Concurrent Antipsychotic Medications (Ages 1 - 17) </a:t>
            </a:r>
          </a:p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Children Remaining on Medication after after Persistent Asthma Diagnosis</a:t>
            </a:r>
          </a:p>
          <a:p>
            <a:pPr lvl="1">
              <a:spcBef>
                <a:spcPts val="200"/>
              </a:spcBef>
            </a:pPr>
            <a:r>
              <a:rPr lang="en-US" sz="1200" dirty="0">
                <a:solidFill>
                  <a:srgbClr val="000000"/>
                </a:solidFill>
                <a:latin typeface="Helvetica" pitchFamily="2" charset="0"/>
              </a:rPr>
              <a:t>Ages 12 – 18 	</a:t>
            </a:r>
          </a:p>
          <a:p>
            <a:pPr lvl="1">
              <a:spcBef>
                <a:spcPts val="200"/>
              </a:spcBef>
            </a:pPr>
            <a:r>
              <a:rPr lang="en-US" sz="1200" dirty="0">
                <a:solidFill>
                  <a:srgbClr val="000000"/>
                </a:solidFill>
                <a:latin typeface="Helvetica" pitchFamily="2" charset="0"/>
              </a:rPr>
              <a:t>Ages 19 – 20 	</a:t>
            </a:r>
          </a:p>
          <a:p>
            <a:pPr marL="0" indent="0">
              <a:spcAft>
                <a:spcPts val="200"/>
              </a:spcAft>
              <a:buNone/>
            </a:pPr>
            <a:endParaRPr lang="en-US" sz="11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500" dirty="0">
              <a:latin typeface="Helvetica" pitchFamily="2" charset="0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D32019B-4D62-264D-BEC7-DBEA98FD8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71999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Pregnant Women with a Prenatal Care Visit in the First Trimester or within 42 Days of Medicaid/CHIP Enrollment</a:t>
            </a:r>
          </a:p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Pregnant Women Who had More Than 80 Percent of Expected Prenatal Visits	</a:t>
            </a:r>
          </a:p>
          <a:p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lnSpc>
                <a:spcPct val="110000"/>
              </a:lnSpc>
              <a:spcBef>
                <a:spcPts val="24"/>
              </a:spcBef>
              <a:spcAft>
                <a:spcPts val="200"/>
              </a:spcAft>
            </a:pP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 algn="ctr">
              <a:lnSpc>
                <a:spcPct val="110000"/>
              </a:lnSpc>
              <a:spcBef>
                <a:spcPts val="24"/>
              </a:spcBef>
              <a:spcAft>
                <a:spcPts val="200"/>
              </a:spcAft>
              <a:buNone/>
            </a:pPr>
            <a:endParaRPr lang="en-US" sz="1200" b="1" u="sng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 algn="ctr">
              <a:lnSpc>
                <a:spcPct val="110000"/>
              </a:lnSpc>
              <a:spcBef>
                <a:spcPts val="24"/>
              </a:spcBef>
              <a:spcAft>
                <a:spcPts val="200"/>
              </a:spcAft>
              <a:buNone/>
            </a:pPr>
            <a:r>
              <a:rPr lang="en-US" sz="1600" b="1" u="sng" dirty="0">
                <a:solidFill>
                  <a:srgbClr val="000000"/>
                </a:solidFill>
                <a:latin typeface="Helvetica" pitchFamily="2" charset="0"/>
              </a:rPr>
              <a:t>Above 75</a:t>
            </a:r>
            <a:r>
              <a:rPr lang="en-US" sz="1600" b="1" u="sng" baseline="30000" dirty="0">
                <a:solidFill>
                  <a:srgbClr val="000000"/>
                </a:solidFill>
                <a:latin typeface="Helvetica" pitchFamily="2" charset="0"/>
              </a:rPr>
              <a:t>th</a:t>
            </a:r>
            <a:r>
              <a:rPr lang="en-US" sz="1600" b="1" u="sng" dirty="0">
                <a:solidFill>
                  <a:srgbClr val="000000"/>
                </a:solidFill>
                <a:latin typeface="Helvetica" pitchFamily="2" charset="0"/>
              </a:rPr>
              <a:t> Percentile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Sexually Active Women Screened for Chlamydia (Ages 16 – 20)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E47C69-D9A5-2444-B5C6-57A22EEB2CE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5219700" cy="20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9700">
                  <a:extLst>
                    <a:ext uri="{9D8B030D-6E8A-4147-A177-3AD203B41FA5}">
                      <a16:colId xmlns:a16="http://schemas.microsoft.com/office/drawing/2014/main" val="341500969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Percentage of Sexually Active Women Screened for Chlamydia: Ages 16-20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36061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971A2E-6525-5249-B883-520147360BF4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5219700" cy="20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9700">
                  <a:extLst>
                    <a:ext uri="{9D8B030D-6E8A-4147-A177-3AD203B41FA5}">
                      <a16:colId xmlns:a16="http://schemas.microsoft.com/office/drawing/2014/main" val="113071278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Percentage of Sexually Active Women Screened for Chlamydia: Ages 16-20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83443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17334E-BDEF-8943-B900-1994750B65E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5219700" cy="20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9700">
                  <a:extLst>
                    <a:ext uri="{9D8B030D-6E8A-4147-A177-3AD203B41FA5}">
                      <a16:colId xmlns:a16="http://schemas.microsoft.com/office/drawing/2014/main" val="253605426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Percentage of Sexually Active Women Screened for Chlamydia: Ages 16-20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8340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70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D073FF-D802-9B45-B6EA-E3E35384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Indicators Not Reported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E58B241-C5DB-354F-B9B5-F9FE15288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Audiological Evaluation by 3 months</a:t>
            </a:r>
          </a:p>
          <a:p>
            <a:r>
              <a:rPr lang="en-US" sz="2800" dirty="0">
                <a:solidFill>
                  <a:schemeClr val="tx1"/>
                </a:solidFill>
              </a:rPr>
              <a:t>Child and Adolescent Major Depressive Order: Suicide Risk Assessment</a:t>
            </a:r>
          </a:p>
          <a:p>
            <a:r>
              <a:rPr lang="en-US" sz="2800" dirty="0">
                <a:solidFill>
                  <a:schemeClr val="tx1"/>
                </a:solidFill>
              </a:rPr>
              <a:t>Cesarean Section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Low-Weight Births (&lt; 5 </a:t>
            </a:r>
            <a:r>
              <a:rPr lang="en-US" sz="2800" dirty="0" err="1">
                <a:solidFill>
                  <a:schemeClr val="tx1"/>
                </a:solidFill>
              </a:rPr>
              <a:t>lbs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r>
              <a:rPr lang="en-US" sz="2800" dirty="0">
                <a:solidFill>
                  <a:schemeClr val="tx1"/>
                </a:solidFill>
              </a:rPr>
              <a:t>Behavioral Health Risk Assessment for Pregnant Women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E47C69-D9A5-2444-B5C6-57A22EEB2CE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5219700" cy="20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9700">
                  <a:extLst>
                    <a:ext uri="{9D8B030D-6E8A-4147-A177-3AD203B41FA5}">
                      <a16:colId xmlns:a16="http://schemas.microsoft.com/office/drawing/2014/main" val="341500969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Percentage of Sexually Active Women Screened for Chlamydia: Ages 16-20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36061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971A2E-6525-5249-B883-520147360BF4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5219700" cy="20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9700">
                  <a:extLst>
                    <a:ext uri="{9D8B030D-6E8A-4147-A177-3AD203B41FA5}">
                      <a16:colId xmlns:a16="http://schemas.microsoft.com/office/drawing/2014/main" val="113071278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Percentage of Sexually Active Women Screened for Chlamydia: Ages 16-20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83443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17334E-BDEF-8943-B900-1994750B65E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5219700" cy="20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9700">
                  <a:extLst>
                    <a:ext uri="{9D8B030D-6E8A-4147-A177-3AD203B41FA5}">
                      <a16:colId xmlns:a16="http://schemas.microsoft.com/office/drawing/2014/main" val="253605426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Percentage of Sexually Active Women Screened for Chlamydia: Ages 16-20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8340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175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Want to Learn More?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417638"/>
            <a:ext cx="3429000" cy="4648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Visit our website </a:t>
            </a:r>
            <a:r>
              <a:rPr lang="en-US" sz="1400" dirty="0">
                <a:solidFill>
                  <a:srgbClr val="000000"/>
                </a:solidFill>
                <a:hlinkClick r:id="rId3"/>
              </a:rPr>
              <a:t>ccf.georgetown.edu</a:t>
            </a:r>
            <a:r>
              <a:rPr lang="en-US" sz="1400" dirty="0">
                <a:solidFill>
                  <a:srgbClr val="000000"/>
                </a:solidFill>
              </a:rPr>
              <a:t> and sign up for our newsletter!</a:t>
            </a:r>
          </a:p>
          <a:p>
            <a:pPr>
              <a:spcBef>
                <a:spcPts val="0"/>
              </a:spcBef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Twitter: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</a:rPr>
              <a:t>	@GeorgetownCCF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</a:rPr>
              <a:t>    	 @JoanAlker1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</a:rPr>
              <a:t>    </a:t>
            </a:r>
          </a:p>
          <a:p>
            <a:pPr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Facebook: </a:t>
            </a:r>
            <a:r>
              <a:rPr lang="en-US" sz="1400" dirty="0">
                <a:solidFill>
                  <a:srgbClr val="000000"/>
                </a:solidFill>
              </a:rPr>
              <a:t>Georgetown University Center for Children and Families</a:t>
            </a:r>
          </a:p>
          <a:p>
            <a:pPr>
              <a:spcBef>
                <a:spcPts val="0"/>
              </a:spcBef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b="1" dirty="0"/>
              <a:t>Center for Children and Families, State Health Care Coverage Facts,</a:t>
            </a:r>
            <a:r>
              <a:rPr lang="en-US" sz="1400" dirty="0"/>
              <a:t> </a:t>
            </a:r>
            <a:r>
              <a:rPr lang="en-US" sz="1400" dirty="0">
                <a:hlinkClick r:id="rId4"/>
              </a:rPr>
              <a:t>https://ccf.georgetown.edu/state-childrens-health-facts/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b="1" dirty="0"/>
              <a:t>See our Florida reports: </a:t>
            </a:r>
            <a:r>
              <a:rPr lang="en-US" sz="1400" dirty="0">
                <a:hlinkClick r:id="rId5"/>
              </a:rPr>
              <a:t>https://ccf.georgetown.edu/2018/04/16/assessing-floridas-medicaid-reform/</a:t>
            </a:r>
            <a:r>
              <a:rPr lang="en-US" sz="1400" dirty="0"/>
              <a:t> 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8A8D77-30AB-5C4D-BA18-FB3787B556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95400"/>
            <a:ext cx="516353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52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0223"/>
            <a:ext cx="9144000" cy="530225"/>
          </a:xfrm>
        </p:spPr>
        <p:txBody>
          <a:bodyPr>
            <a:noAutofit/>
          </a:bodyPr>
          <a:lstStyle/>
          <a:p>
            <a:r>
              <a:rPr lang="en-US" sz="3200" b="1" dirty="0"/>
              <a:t>Rate of Uninsured Children: Florida vs. National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05278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CCF analysis of 2009-2016 American Community Survey single-year estimates.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060426"/>
              </p:ext>
            </p:extLst>
          </p:nvPr>
        </p:nvGraphicFramePr>
        <p:xfrm>
          <a:off x="1676400" y="1524000"/>
          <a:ext cx="5988050" cy="419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493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2797"/>
            <a:ext cx="9144000" cy="96043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Helvetica Neue" charset="0"/>
                <a:ea typeface="Helvetica Neue" charset="0"/>
                <a:cs typeface="Helvetica Neue" charset="0"/>
              </a:rPr>
              <a:t>Florida is Making Progress on Covering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number of uninsured children declined by half: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Medicaid and CHIP expansions are the main drivers of these reductions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Affordable Care Act accelerated this progress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CHIP has been a key catalyst of change especially since 2009 even though its numbers of enrolled children are much smaller than Medicaid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452587"/>
              </p:ext>
            </p:extLst>
          </p:nvPr>
        </p:nvGraphicFramePr>
        <p:xfrm>
          <a:off x="1524000" y="2209800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 Light"/>
                          <a:cs typeface="Helvetica Neue Light"/>
                        </a:rPr>
                        <a:t>Number uninsured</a:t>
                      </a:r>
                      <a:r>
                        <a:rPr lang="en-US" baseline="0" dirty="0">
                          <a:latin typeface="Helvetica Neue Light"/>
                          <a:cs typeface="Helvetica Neue Light"/>
                        </a:rPr>
                        <a:t> children, </a:t>
                      </a:r>
                      <a:r>
                        <a:rPr lang="en-US" dirty="0">
                          <a:latin typeface="Helvetica Neue Light"/>
                          <a:cs typeface="Helvetica Neue Light"/>
                        </a:rPr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 Light"/>
                          <a:cs typeface="Helvetica Neue Light"/>
                        </a:rPr>
                        <a:t>Number of uninsured children,</a:t>
                      </a:r>
                      <a:r>
                        <a:rPr lang="en-US" baseline="0" dirty="0">
                          <a:latin typeface="Helvetica Neue Light"/>
                          <a:cs typeface="Helvetica Neue Light"/>
                        </a:rPr>
                        <a:t> 2016</a:t>
                      </a:r>
                      <a:endParaRPr lang="en-US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 Light"/>
                          <a:cs typeface="Helvetica Neue Light"/>
                        </a:rPr>
                        <a:t>601,000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 Light"/>
                          <a:cs typeface="Helvetica Neue Light"/>
                        </a:rPr>
                        <a:t>257,000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Footer Placeholder 7"/>
          <p:cNvSpPr txBox="1">
            <a:spLocks/>
          </p:cNvSpPr>
          <p:nvPr/>
        </p:nvSpPr>
        <p:spPr>
          <a:xfrm>
            <a:off x="2590800" y="6289403"/>
            <a:ext cx="46482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See report for information on sources and notes.</a:t>
            </a:r>
          </a:p>
        </p:txBody>
      </p:sp>
    </p:spTree>
    <p:extLst>
      <p:ext uri="{BB962C8B-B14F-4D97-AF65-F5344CB8AC3E}">
        <p14:creationId xmlns:p14="http://schemas.microsoft.com/office/powerpoint/2010/main" val="157814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60" y="696781"/>
            <a:ext cx="8349680" cy="96043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Sources of Public Health Coverage for Children in Florida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3" y="1742939"/>
            <a:ext cx="7579334" cy="41148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38400" y="6275900"/>
            <a:ext cx="4648200" cy="498203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See Alker and Wagnerman, “Children’s Coverage in Florida” Georgetown Center for Children and Families, September 2017 for information on sources and notes.</a:t>
            </a:r>
          </a:p>
        </p:txBody>
      </p:sp>
    </p:spTree>
    <p:extLst>
      <p:ext uri="{BB962C8B-B14F-4D97-AF65-F5344CB8AC3E}">
        <p14:creationId xmlns:p14="http://schemas.microsoft.com/office/powerpoint/2010/main" val="60124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2777"/>
            <a:ext cx="8229600" cy="960438"/>
          </a:xfrm>
        </p:spPr>
        <p:txBody>
          <a:bodyPr>
            <a:noAutofit/>
          </a:bodyPr>
          <a:lstStyle/>
          <a:p>
            <a:r>
              <a:rPr lang="en-US" sz="3600" b="1" dirty="0"/>
              <a:t>Children’s Medicaid and CHIP Income Eligibility in Florida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188075"/>
            <a:ext cx="5943600" cy="365125"/>
          </a:xfrm>
        </p:spPr>
        <p:txBody>
          <a:bodyPr/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Tricia Brooks et al., "Medicaid and CHIP Eligibility, Enrollment, Renewal, and Cost Sharing Policies as of January 2018: Findings from a 50-State Survey", March 2018, Kaiser Family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303457"/>
              </p:ext>
            </p:extLst>
          </p:nvPr>
        </p:nvGraphicFramePr>
        <p:xfrm>
          <a:off x="1219200" y="1745456"/>
          <a:ext cx="6705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8255" y="2332042"/>
            <a:ext cx="609600" cy="3047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Helvetica Neue Light"/>
                <a:cs typeface="Helvetica Neue Light"/>
              </a:rPr>
              <a:t>215%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361254"/>
              </p:ext>
            </p:extLst>
          </p:nvPr>
        </p:nvGraphicFramePr>
        <p:xfrm>
          <a:off x="1776571" y="1905001"/>
          <a:ext cx="5310029" cy="304800"/>
        </p:xfrm>
        <a:graphic>
          <a:graphicData uri="http://schemas.openxmlformats.org/drawingml/2006/table">
            <a:tbl>
              <a:tblPr/>
              <a:tblGrid>
                <a:gridCol w="5310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Helvetica Neue"/>
                          <a:cs typeface="Helvetica Neue"/>
                        </a:rPr>
                        <a:t>National Median: 255% FPL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08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362"/>
            <a:ext cx="9144000" cy="103663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Helvetica Neue"/>
                <a:cs typeface="Helvetica Neue"/>
              </a:rPr>
              <a:t>The Uninsured Rate for Children in Florida Remains among the Highest in the South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188075"/>
            <a:ext cx="2895600" cy="365125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2016 American Community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357437"/>
              </p:ext>
            </p:extLst>
          </p:nvPr>
        </p:nvGraphicFramePr>
        <p:xfrm>
          <a:off x="1524000" y="19812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Children Uninsured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Florida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Alabama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Georgia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Louisiana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Mississippi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South</a:t>
                      </a:r>
                      <a:r>
                        <a:rPr lang="en-US" baseline="0" dirty="0"/>
                        <a:t> Carolina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Tennessee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85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F494-C7D4-7A40-96D4-E9E62BA6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Early Warning Signs</a:t>
            </a:r>
            <a:br>
              <a:rPr lang="en-US" b="1" dirty="0"/>
            </a:br>
            <a:r>
              <a:rPr lang="en-US" sz="2000" b="1" dirty="0"/>
              <a:t>Percent of Uninsured Children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15CC2-D8E1-9347-AAF9-EA3720163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2536E79F-A9EF-2949-9A05-DFC0BFD29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237230"/>
              </p:ext>
            </p:extLst>
          </p:nvPr>
        </p:nvGraphicFramePr>
        <p:xfrm>
          <a:off x="457200" y="16002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493B3BD-83A4-6847-80B4-D72C7C1F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4600" y="6305278"/>
            <a:ext cx="5562600" cy="365125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National Center for Health Statistics, “National Health Interview Survey” (Washington: U.S. Department of Health and Human Services, May 2018)</a:t>
            </a:r>
          </a:p>
        </p:txBody>
      </p:sp>
    </p:spTree>
    <p:extLst>
      <p:ext uri="{BB962C8B-B14F-4D97-AF65-F5344CB8AC3E}">
        <p14:creationId xmlns:p14="http://schemas.microsoft.com/office/powerpoint/2010/main" val="2483783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2000</Words>
  <Application>Microsoft Macintosh PowerPoint</Application>
  <PresentationFormat>On-screen Show (4:3)</PresentationFormat>
  <Paragraphs>273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Courier New</vt:lpstr>
      <vt:lpstr>Helvetica</vt:lpstr>
      <vt:lpstr>Helvetica Neue</vt:lpstr>
      <vt:lpstr>Helvetica Neue Light</vt:lpstr>
      <vt:lpstr>Lucida Bright</vt:lpstr>
      <vt:lpstr>Office Theme</vt:lpstr>
      <vt:lpstr>What does the New Federal CHIP Law Mean for Children’s Health Insurance in Florida?</vt:lpstr>
      <vt:lpstr>A big thank you to Florida Health Funders!</vt:lpstr>
      <vt:lpstr>Children’s Coverage in Florida</vt:lpstr>
      <vt:lpstr>Rate of Uninsured Children: Florida vs. National</vt:lpstr>
      <vt:lpstr>Florida is Making Progress on Covering Children</vt:lpstr>
      <vt:lpstr>Sources of Public Health Coverage for Children in Florida</vt:lpstr>
      <vt:lpstr>Children’s Medicaid and CHIP Income Eligibility in Florida</vt:lpstr>
      <vt:lpstr>The Uninsured Rate for Children in Florida Remains among the Highest in the South</vt:lpstr>
      <vt:lpstr>Early Warning Signs Percent of Uninsured Children</vt:lpstr>
      <vt:lpstr>Impact of Coverage</vt:lpstr>
      <vt:lpstr>The Children’s Health Insurance Program</vt:lpstr>
      <vt:lpstr>Children in Florida Whose Coverage is Financed by CHIP</vt:lpstr>
      <vt:lpstr>Florida Has Three Separate CHIP Programs</vt:lpstr>
      <vt:lpstr>CHIP v. Medicaid Match Rates </vt:lpstr>
      <vt:lpstr>PowerPoint Presentation</vt:lpstr>
      <vt:lpstr>CHIP Legislation 2017-2018</vt:lpstr>
      <vt:lpstr>10 Years of CHIP Funding</vt:lpstr>
      <vt:lpstr>Other CHIP-Related Extensions</vt:lpstr>
      <vt:lpstr>Key Features of New CHIP Law</vt:lpstr>
      <vt:lpstr>The CHIP Bump</vt:lpstr>
      <vt:lpstr>The CHIP Bump is Tapering Down</vt:lpstr>
      <vt:lpstr>This Tapering Was Not Expected</vt:lpstr>
      <vt:lpstr>Federal CHIP Match Rates in Florida</vt:lpstr>
      <vt:lpstr>Maintenance of Effort</vt:lpstr>
      <vt:lpstr>Florida’s CHIP Premiums are Relatively High</vt:lpstr>
      <vt:lpstr>Other Provisions</vt:lpstr>
      <vt:lpstr>Outreach and Enrollment Grants</vt:lpstr>
      <vt:lpstr>Reporting on Child Core Set of Health Care Quality Measures</vt:lpstr>
      <vt:lpstr>Florida Reporting on Child Core Set of Health Care Quality Measures</vt:lpstr>
      <vt:lpstr>How Do Florida Quality Measures Compare to Other States?</vt:lpstr>
      <vt:lpstr>Indicators Below the Median</vt:lpstr>
      <vt:lpstr>Indicators Above the Median</vt:lpstr>
      <vt:lpstr>Indicators Not Reported</vt:lpstr>
      <vt:lpstr>Want to Learn More?</vt:lpstr>
    </vt:vector>
  </TitlesOfParts>
  <Company>Microsoft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CCF User</dc:creator>
  <cp:lastModifiedBy>Microsoft Office User</cp:lastModifiedBy>
  <cp:revision>158</cp:revision>
  <cp:lastPrinted>2018-06-07T13:26:00Z</cp:lastPrinted>
  <dcterms:created xsi:type="dcterms:W3CDTF">2012-06-29T16:57:29Z</dcterms:created>
  <dcterms:modified xsi:type="dcterms:W3CDTF">2018-06-07T15:37:41Z</dcterms:modified>
</cp:coreProperties>
</file>