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29" r:id="rId2"/>
    <p:sldId id="351" r:id="rId3"/>
    <p:sldId id="328" r:id="rId4"/>
    <p:sldId id="353" r:id="rId5"/>
    <p:sldId id="354" r:id="rId6"/>
    <p:sldId id="355" r:id="rId7"/>
    <p:sldId id="356" r:id="rId8"/>
    <p:sldId id="357" r:id="rId9"/>
    <p:sldId id="340" r:id="rId10"/>
    <p:sldId id="349" r:id="rId11"/>
    <p:sldId id="342" r:id="rId12"/>
    <p:sldId id="359" r:id="rId13"/>
    <p:sldId id="338" r:id="rId14"/>
    <p:sldId id="331" r:id="rId15"/>
    <p:sldId id="337" r:id="rId16"/>
    <p:sldId id="350" r:id="rId17"/>
    <p:sldId id="347" r:id="rId18"/>
    <p:sldId id="348" r:id="rId19"/>
    <p:sldId id="364" r:id="rId20"/>
    <p:sldId id="363" r:id="rId21"/>
    <p:sldId id="365" r:id="rId22"/>
    <p:sldId id="360" r:id="rId23"/>
    <p:sldId id="352" r:id="rId24"/>
    <p:sldId id="362" r:id="rId25"/>
    <p:sldId id="361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F9B"/>
    <a:srgbClr val="91BFDB"/>
    <a:srgbClr val="CD4731"/>
    <a:srgbClr val="FFFFBF"/>
    <a:srgbClr val="FC8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5054" autoAdjust="0"/>
    <p:restoredTop sz="94660"/>
  </p:normalViewPr>
  <p:slideViewPr>
    <p:cSldViewPr>
      <p:cViewPr>
        <p:scale>
          <a:sx n="76" d="100"/>
          <a:sy n="76" d="100"/>
        </p:scale>
        <p:origin x="-81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2924"/>
        <p:guide pos="22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4629715403221"/>
          <c:y val="4.0023087391853798E-2"/>
          <c:w val="0.87040991199629458"/>
          <c:h val="0.83921065422377761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81.7% 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85.8</a:t>
                    </a:r>
                    <a:r>
                      <a:rPr lang="en-US" smtClean="0"/>
                      <a:t>% **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'Sheet1 (2)'!$A$3:$A$5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'Sheet1 (2)'!$B$3:$B$5</c:f>
              <c:numCache>
                <c:formatCode>0.0%</c:formatCode>
                <c:ptCount val="3"/>
                <c:pt idx="0">
                  <c:v>0.81699999999999995</c:v>
                </c:pt>
                <c:pt idx="1">
                  <c:v>0.84299999999999997</c:v>
                </c:pt>
                <c:pt idx="2">
                  <c:v>0.85799999999999998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986560"/>
        <c:axId val="112608384"/>
      </c:barChart>
      <c:catAx>
        <c:axId val="1119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2608384"/>
        <c:crosses val="autoZero"/>
        <c:auto val="1"/>
        <c:lblAlgn val="ctr"/>
        <c:lblOffset val="100"/>
        <c:noMultiLvlLbl val="0"/>
      </c:catAx>
      <c:valAx>
        <c:axId val="112608384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1986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8.4000000000000005E-2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50816"/>
        <c:axId val="138452352"/>
      </c:barChart>
      <c:catAx>
        <c:axId val="13845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52352"/>
        <c:crosses val="autoZero"/>
        <c:auto val="1"/>
        <c:lblAlgn val="ctr"/>
        <c:lblOffset val="100"/>
        <c:noMultiLvlLbl val="0"/>
      </c:catAx>
      <c:valAx>
        <c:axId val="138452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3845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Sheet1!$A$3:$A$5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Sheet1!$B$3:$B$5</c:f>
              <c:numCache>
                <c:formatCode>General</c:formatCode>
                <c:ptCount val="3"/>
                <c:pt idx="0">
                  <c:v>4855381</c:v>
                </c:pt>
                <c:pt idx="1">
                  <c:v>4551841</c:v>
                </c:pt>
                <c:pt idx="2">
                  <c:v>4347714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011776"/>
        <c:axId val="158013312"/>
      </c:barChart>
      <c:catAx>
        <c:axId val="15801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8013312"/>
        <c:crosses val="autoZero"/>
        <c:auto val="1"/>
        <c:lblAlgn val="ctr"/>
        <c:lblOffset val="100"/>
        <c:noMultiLvlLbl val="0"/>
      </c:catAx>
      <c:valAx>
        <c:axId val="158013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8011776"/>
        <c:crosses val="autoZero"/>
        <c:crossBetween val="between"/>
        <c:dispUnits>
          <c:builtInUnit val="millions"/>
          <c:dispUnitsLbl>
            <c:layout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80701754385964"/>
          <c:y val="1.6339869281045753E-2"/>
          <c:w val="0.83040935672514615"/>
          <c:h val="0.92810457516339873"/>
        </c:manualLayout>
      </c:layout>
      <c:pieChart>
        <c:varyColors val="1"/>
        <c:ser>
          <c:idx val="0"/>
          <c:order val="0"/>
          <c:val>
            <c:numRef>
              <c:f>Sheet3!$B$3:$B$5</c:f>
              <c:numCache>
                <c:formatCode>General</c:formatCode>
                <c:ptCount val="3"/>
                <c:pt idx="0">
                  <c:v>2797635</c:v>
                </c:pt>
                <c:pt idx="1">
                  <c:v>1557886</c:v>
                </c:pt>
                <c:pt idx="2">
                  <c:v>1898577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0.45098</cdr:x>
      <cdr:y>0.22962</cdr:y>
    </cdr:from>
    <cdr:to>
      <cdr:x>0.66667</cdr:x>
      <cdr:y>0.32221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944830"/>
          <a:ext cx="1676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800" kern="1200" dirty="0">
              <a:solidFill>
                <a:srgbClr val="000000"/>
              </a:solidFill>
            </a:rPr>
            <a:t>84.3% ** 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**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287131-874B-4F83-B7FC-EBD6C61D135F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3"/>
            <a:ext cx="5586735" cy="41773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E6C1B9-EE1C-403F-ABE5-739F31A77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9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5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1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0C572-927F-4C6B-B016-E15AB7A07C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22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6C1B9-EE1C-403F-ABE5-739F31A778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I-logo-white-6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 flipH="1">
            <a:off x="457200" y="6248400"/>
            <a:ext cx="7696200" cy="0"/>
          </a:xfrm>
          <a:prstGeom prst="line">
            <a:avLst/>
          </a:prstGeom>
          <a:noFill/>
          <a:ln w="9525">
            <a:solidFill>
              <a:srgbClr val="5285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5285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232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609600" y="6270625"/>
            <a:ext cx="1547813" cy="2746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rgbClr val="12326F"/>
                </a:solidFill>
                <a:latin typeface="Arial" charset="0"/>
                <a:cs typeface="+mn-cs"/>
              </a:rPr>
              <a:t>URBAN INSTITUTE</a:t>
            </a:r>
          </a:p>
        </p:txBody>
      </p:sp>
      <p:pic>
        <p:nvPicPr>
          <p:cNvPr id="9" name="Picture 9" descr="UI-logo-square-onl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6119813"/>
            <a:ext cx="2921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572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7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7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9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2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65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12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I-logo-white-60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 flipH="1">
            <a:off x="457200" y="6248400"/>
            <a:ext cx="7696200" cy="0"/>
          </a:xfrm>
          <a:prstGeom prst="line">
            <a:avLst/>
          </a:prstGeom>
          <a:noFill/>
          <a:ln w="9525">
            <a:solidFill>
              <a:srgbClr val="5285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5285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31" name="Rectangle 13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232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32" name="Text Box 18"/>
          <p:cNvSpPr txBox="1">
            <a:spLocks noChangeArrowheads="1"/>
          </p:cNvSpPr>
          <p:nvPr userDrawn="1"/>
        </p:nvSpPr>
        <p:spPr bwMode="auto">
          <a:xfrm>
            <a:off x="609600" y="6270625"/>
            <a:ext cx="1547813" cy="2746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rgbClr val="12326F"/>
                </a:solidFill>
                <a:latin typeface="Arial" charset="0"/>
                <a:cs typeface="+mn-cs"/>
              </a:rPr>
              <a:t>URBAN INSTITUTE</a:t>
            </a:r>
          </a:p>
        </p:txBody>
      </p:sp>
      <p:pic>
        <p:nvPicPr>
          <p:cNvPr id="1033" name="Picture 19" descr="UI-logo-square-onl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6119813"/>
            <a:ext cx="2921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5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ban.org/UploadedPDF/412719-Medicaid-CHIP-Participation-Among-Children-and-Parents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cf.georgetown.edu/wp-content/uploads/2012/08/Medicaid-Coverage-for-Parents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dirty="0" smtClean="0"/>
              <a:t>Medicaid/CHIP Participation among Children and Parents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r>
              <a:rPr lang="en-US" sz="2800" dirty="0" smtClean="0"/>
              <a:t>Victoria Lynch </a:t>
            </a:r>
          </a:p>
          <a:p>
            <a:r>
              <a:rPr lang="en-US" sz="2800" dirty="0" smtClean="0"/>
              <a:t>Genevieve M. Kenney</a:t>
            </a:r>
          </a:p>
          <a:p>
            <a:r>
              <a:rPr lang="en-US" sz="2800" dirty="0" smtClean="0"/>
              <a:t>The Urban Institute</a:t>
            </a:r>
          </a:p>
          <a:p>
            <a:r>
              <a:rPr lang="en-US" sz="2800" dirty="0" smtClean="0"/>
              <a:t>December 17, 2012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1143000"/>
          </a:xfrm>
        </p:spPr>
        <p:txBody>
          <a:bodyPr/>
          <a:lstStyle/>
          <a:p>
            <a:r>
              <a:rPr lang="en-US" sz="2400" dirty="0" smtClean="0"/>
              <a:t>Changes in Medicaid/CHIP Participation Rates Among Children between 2008 and 2010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553332"/>
              </p:ext>
            </p:extLst>
          </p:nvPr>
        </p:nvGraphicFramePr>
        <p:xfrm>
          <a:off x="838200" y="5638800"/>
          <a:ext cx="7391400" cy="56398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10713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 of 2008 and 2010 American Community Surveys (ACS) data from the Integrated Public Use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Microdata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Series (IPUMS).</a:t>
                      </a:r>
                    </a:p>
                  </a:txBody>
                  <a:tcPr marL="7670" marR="7670" marT="76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Notes: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^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Denotes reference category within group.  **(*) indicates estimate is statistically different from the reference category at the 0.05 (0.1) level. ++(+) indicates difference estimate is statistically different  from zero at the 0.05 (0.1) level.  Income is defined as gross income as a percentage of the Census defined poverty level.</a:t>
                      </a:r>
                    </a:p>
                  </a:txBody>
                  <a:tcPr marL="7670" marR="7670" marT="76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5029200" cy="442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29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3200" dirty="0" smtClean="0"/>
              <a:t>Children’s Participation in Medicaid/CHIP, 2010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0093"/>
            <a:ext cx="5086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89775"/>
            <a:ext cx="6432176" cy="497031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13324" name="Rectangle 17"/>
          <p:cNvSpPr>
            <a:spLocks noChangeArrowheads="1"/>
          </p:cNvSpPr>
          <p:nvPr/>
        </p:nvSpPr>
        <p:spPr bwMode="auto">
          <a:xfrm>
            <a:off x="720725" y="5257800"/>
            <a:ext cx="72310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latin typeface="Arial" charset="0"/>
              </a:rPr>
              <a:t>Source  </a:t>
            </a:r>
            <a:r>
              <a:rPr lang="en-US" sz="1000" dirty="0">
                <a:latin typeface="Arial" charset="0"/>
              </a:rPr>
              <a:t>Analysis of Urban Institute Health Policy Center’s ACS Medicaid/CHIP Eligibility Simulation Model, based on American Community Survey (ACS) </a:t>
            </a:r>
            <a:r>
              <a:rPr lang="en-US" sz="1000" dirty="0" smtClean="0">
                <a:latin typeface="Arial" charset="0"/>
              </a:rPr>
              <a:t>2008, 2009 , and 2010 data </a:t>
            </a:r>
            <a:r>
              <a:rPr lang="en-US" sz="1000" dirty="0">
                <a:latin typeface="Arial" charset="0"/>
              </a:rPr>
              <a:t>from the Integrated Public Use </a:t>
            </a:r>
            <a:r>
              <a:rPr lang="en-US" sz="1000" dirty="0" err="1">
                <a:latin typeface="Arial" charset="0"/>
              </a:rPr>
              <a:t>Microdata</a:t>
            </a:r>
            <a:r>
              <a:rPr lang="en-US" sz="1000" dirty="0">
                <a:latin typeface="Arial" charset="0"/>
              </a:rPr>
              <a:t> Series (IPUMS). </a:t>
            </a:r>
          </a:p>
          <a:p>
            <a:r>
              <a:rPr lang="en-US" sz="1000" b="1" dirty="0">
                <a:latin typeface="Arial" charset="0"/>
              </a:rPr>
              <a:t>Notes </a:t>
            </a:r>
            <a:r>
              <a:rPr lang="en-US" sz="1000" dirty="0">
                <a:latin typeface="Arial" charset="0"/>
              </a:rPr>
              <a:t> Estimates reflect an adjustment for the underreporting of Medicaid/CHIP and military coverage on the ACS. </a:t>
            </a:r>
            <a:endParaRPr lang="en-US" sz="1000" dirty="0" smtClean="0">
              <a:latin typeface="Arial" charset="0"/>
            </a:endParaRP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*(**) Denotes estimate is statistically different from prior year estimate at the 0.1(0.05) level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#(##) Denotes 2010 estimate is statistically different from 2008 estimate at the 0.1(0.05) level.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6096" y="533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5285B8"/>
                </a:solidFill>
              </a:rPr>
              <a:t>Uninsurance</a:t>
            </a:r>
            <a:r>
              <a:rPr lang="en-US" sz="3600" dirty="0" smtClean="0">
                <a:solidFill>
                  <a:srgbClr val="5285B8"/>
                </a:solidFill>
              </a:rPr>
              <a:t> Rate Among All Children, 2008, 2009, and 2010</a:t>
            </a:r>
            <a:endParaRPr lang="en-US" sz="3600" dirty="0">
              <a:solidFill>
                <a:srgbClr val="5285B8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39547292"/>
              </p:ext>
            </p:extLst>
          </p:nvPr>
        </p:nvGraphicFramePr>
        <p:xfrm>
          <a:off x="1450975" y="1875773"/>
          <a:ext cx="5791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51750" y="212107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9.2%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336256" y="303742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8.4%**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931073" y="339669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8.0%**</a:t>
            </a:r>
            <a:r>
              <a:rPr lang="en-US" sz="1200" baseline="30000" dirty="0" smtClean="0"/>
              <a:t>##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1291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121360"/>
              </p:ext>
            </p:extLst>
          </p:nvPr>
        </p:nvGraphicFramePr>
        <p:xfrm>
          <a:off x="304800" y="1905000"/>
          <a:ext cx="8458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z="3200" dirty="0" smtClean="0"/>
              <a:t>Estimated Number of Medicaid/CHIP Eligible but Uninsured Children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8538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4.9 million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4.6 million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4.4 million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5715000"/>
            <a:ext cx="459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2008, 2009, and 2010 American Community Survey</a:t>
            </a:r>
          </a:p>
          <a:p>
            <a:r>
              <a:rPr lang="en-US" sz="1200" dirty="0" smtClean="0"/>
              <a:t>Notes: Universe limited to civilian </a:t>
            </a:r>
            <a:r>
              <a:rPr lang="en-US" sz="1200" dirty="0" err="1" smtClean="0"/>
              <a:t>noninstitutionalized</a:t>
            </a:r>
            <a:r>
              <a:rPr lang="en-US" sz="1200" dirty="0" smtClean="0"/>
              <a:t> children (0-18).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sz="800">
              <a:latin typeface="Arial" charset="0"/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415925" y="762000"/>
            <a:ext cx="831373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2800" dirty="0">
                <a:solidFill>
                  <a:srgbClr val="5285B8"/>
                </a:solidFill>
              </a:rPr>
              <a:t>Eligibility of Uninsured Children for Medicaid/CHIP Coverage, </a:t>
            </a:r>
            <a:r>
              <a:rPr lang="en-US" sz="2800" dirty="0" smtClean="0">
                <a:solidFill>
                  <a:srgbClr val="5285B8"/>
                </a:solidFill>
              </a:rPr>
              <a:t>2010</a:t>
            </a:r>
            <a:endParaRPr lang="en-US" sz="2800" dirty="0">
              <a:solidFill>
                <a:srgbClr val="5285B8"/>
              </a:solidFill>
            </a:endParaRP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1066800" y="5562600"/>
            <a:ext cx="7183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 b="1" dirty="0" smtClean="0">
                <a:latin typeface="Arial" charset="0"/>
              </a:rPr>
              <a:t>Source</a:t>
            </a:r>
            <a:r>
              <a:rPr lang="en-US" sz="1000" dirty="0" smtClean="0">
                <a:latin typeface="Arial" charset="0"/>
              </a:rPr>
              <a:t> </a:t>
            </a:r>
            <a:r>
              <a:rPr lang="en-US" sz="1000" dirty="0" smtClean="0"/>
              <a:t>Analysis </a:t>
            </a:r>
            <a:r>
              <a:rPr lang="en-US" sz="1000" dirty="0"/>
              <a:t>of Urban Institute Health Policy Center's ACS Medicaid/ CHIP Eligibility Simulation Model, based on data from the 2010 American Community Survey (ACS).  </a:t>
            </a:r>
            <a:r>
              <a:rPr lang="en-US" sz="1000" b="1" dirty="0">
                <a:latin typeface="Arial" charset="0"/>
              </a:rPr>
              <a:t>Notes </a:t>
            </a:r>
            <a:r>
              <a:rPr lang="en-US" sz="1000" dirty="0">
                <a:latin typeface="Arial" charset="0"/>
              </a:rPr>
              <a:t> Estimates reflect an adjustment for </a:t>
            </a:r>
            <a:r>
              <a:rPr lang="en-US" sz="1000" dirty="0" smtClean="0">
                <a:latin typeface="Arial" charset="0"/>
              </a:rPr>
              <a:t>the misreporting of coverage. </a:t>
            </a:r>
            <a:endParaRPr lang="en-US" sz="1000" dirty="0">
              <a:latin typeface="Arial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467289"/>
              </p:ext>
            </p:extLst>
          </p:nvPr>
        </p:nvGraphicFramePr>
        <p:xfrm>
          <a:off x="2057400" y="1606550"/>
          <a:ext cx="4343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05812" y="2066835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Eligible for Medicaid/CHIP, Less than 133% FPL (2.8 million)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93518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Eligible for Medicaid/CHIP     (1.9 million)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23192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44.7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30.4%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327906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Eligible for Medicaid/CHIP, Greater than 133% FPL (1.6 million)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309280"/>
            <a:ext cx="114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24.9%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7414" y="4928070"/>
            <a:ext cx="321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{6.3 million uninsured in total}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57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F6F9B"/>
                </a:solidFill>
              </a:rPr>
              <a:t>Number of Eligible but Uninsured Children, Top 10 States</a:t>
            </a:r>
            <a:endParaRPr lang="en-US" sz="2800" dirty="0">
              <a:solidFill>
                <a:srgbClr val="3F6F9B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94569"/>
              </p:ext>
            </p:extLst>
          </p:nvPr>
        </p:nvGraphicFramePr>
        <p:xfrm>
          <a:off x="1647825" y="981075"/>
          <a:ext cx="6000750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4" imgW="4552902" imgH="4028987" progId="Excel.Sheet.12">
                  <p:embed/>
                </p:oleObj>
              </mc:Choice>
              <mc:Fallback>
                <p:oleObj name="Worksheet" r:id="rId4" imgW="4552902" imgH="40289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7825" y="981075"/>
                        <a:ext cx="6000750" cy="530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 dirty="0" smtClean="0"/>
              <a:t>Opportunities to </a:t>
            </a:r>
            <a:r>
              <a:rPr lang="en-US" dirty="0" smtClean="0"/>
              <a:t>Cover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</a:t>
            </a:r>
            <a:r>
              <a:rPr lang="en-US" dirty="0" smtClean="0"/>
              <a:t>hildren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3716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Eligible but uninsured children are concentrated in several states- almost half reside in just 5 states.</a:t>
            </a:r>
          </a:p>
          <a:p>
            <a:pPr lvl="1"/>
            <a:r>
              <a:rPr lang="en-US" sz="2200" dirty="0" smtClean="0"/>
              <a:t>Successful efforts to enroll eligible children in these states can have a large impact on the number of uninsured children nationwide.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1.8 million of the estimated 4.4 million </a:t>
            </a:r>
            <a:r>
              <a:rPr lang="en-US" sz="2400" dirty="0"/>
              <a:t>eligible but uninsured children have </a:t>
            </a:r>
            <a:r>
              <a:rPr lang="en-US" sz="2400" dirty="0" smtClean="0"/>
              <a:t>uninsured parents </a:t>
            </a:r>
            <a:r>
              <a:rPr lang="en-US" sz="2400" dirty="0"/>
              <a:t>who are </a:t>
            </a:r>
            <a:r>
              <a:rPr lang="en-US" sz="2400" dirty="0" smtClean="0"/>
              <a:t>currently eligible or could be under the ACA in 2014.</a:t>
            </a:r>
            <a:endParaRPr lang="en-US" sz="2400" dirty="0"/>
          </a:p>
          <a:p>
            <a:pPr lvl="1"/>
            <a:r>
              <a:rPr lang="en-US" sz="2200" dirty="0"/>
              <a:t>Policies </a:t>
            </a:r>
            <a:r>
              <a:rPr lang="en-US" sz="2200" dirty="0" smtClean="0"/>
              <a:t>aiming </a:t>
            </a:r>
            <a:r>
              <a:rPr lang="en-US" sz="2200" dirty="0"/>
              <a:t>to insure parents </a:t>
            </a:r>
            <a:r>
              <a:rPr lang="en-US" sz="2200" dirty="0" smtClean="0"/>
              <a:t>are likely </a:t>
            </a:r>
            <a:r>
              <a:rPr lang="en-US" sz="2200" dirty="0"/>
              <a:t>to have an impact on their children’s insurance </a:t>
            </a:r>
            <a:r>
              <a:rPr lang="en-US" sz="2200" dirty="0" smtClean="0"/>
              <a:t>coverage as well.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93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sers\mhuntres\AppData\Local\Microsoft\Windows\Temporary Internet Files\Content.Outlook\HQ368E8H\US Adult Map - 51 St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8552"/>
            <a:ext cx="6470553" cy="499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dirty="0" smtClean="0"/>
              <a:t>Parents’ Participation in Medicaid/CHIP,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384" y="5893081"/>
            <a:ext cx="647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2010 American Community Survey</a:t>
            </a:r>
          </a:p>
          <a:p>
            <a:r>
              <a:rPr lang="en-US" sz="1100" dirty="0" smtClean="0"/>
              <a:t>Notes: Universe limited to civilian </a:t>
            </a:r>
            <a:r>
              <a:rPr lang="en-US" sz="1100" dirty="0" err="1" smtClean="0"/>
              <a:t>noninstitutionalized</a:t>
            </a:r>
            <a:r>
              <a:rPr lang="en-US" sz="1100" dirty="0" smtClean="0"/>
              <a:t> parents (19-64)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31724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Among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Participation rates among children are 20 percentage points higher than among parents nationally, with higher participation rates among children in every </a:t>
            </a:r>
            <a:r>
              <a:rPr lang="en-US" sz="2600" dirty="0" smtClean="0"/>
              <a:t>state.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Participation patterns tend to be similar across states for both parents and children, though there are </a:t>
            </a:r>
            <a:r>
              <a:rPr lang="en-US" sz="2600" dirty="0" smtClean="0"/>
              <a:t>exceptions.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32484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But Uninsured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One in 4 eligible parents </a:t>
            </a:r>
            <a:r>
              <a:rPr lang="en-US" sz="2800" dirty="0" smtClean="0"/>
              <a:t>was uninsured </a:t>
            </a:r>
            <a:r>
              <a:rPr lang="en-US" sz="2800" dirty="0"/>
              <a:t>during </a:t>
            </a:r>
            <a:r>
              <a:rPr lang="en-US" sz="2800" dirty="0" smtClean="0"/>
              <a:t>2009/2010.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The </a:t>
            </a:r>
            <a:r>
              <a:rPr lang="en-US" sz="2800" dirty="0" err="1"/>
              <a:t>uninsurance</a:t>
            </a:r>
            <a:r>
              <a:rPr lang="en-US" sz="2800" dirty="0"/>
              <a:t> rate was over 40% among eligible parents in 8 states.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8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924800" cy="4114800"/>
          </a:xfrm>
        </p:spPr>
        <p:txBody>
          <a:bodyPr/>
          <a:lstStyle/>
          <a:p>
            <a:pPr lvl="1"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sz="3600" dirty="0" smtClean="0"/>
          </a:p>
          <a:p>
            <a:pPr marL="0" indent="0">
              <a:buNone/>
            </a:pPr>
            <a:r>
              <a:rPr lang="en-US" sz="2000" dirty="0" smtClean="0"/>
              <a:t>Reference: Kenney, G., V. Lynch, M. Huntress, J. Haley, and N. Anderson. 2012. Medicaid/CHIP Participation Among Children and Parents. Washington, DC: Urban Institute and Robert Wood Johnson Foundation.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&lt;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www.urban.org/UploadedPDF/412719-Medicaid-CHIP-Participation-Among-Children-and-Parents.pdf</a:t>
            </a:r>
            <a:r>
              <a:rPr lang="en-US" sz="2000" dirty="0" smtClean="0"/>
              <a:t>&gt;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2216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200" dirty="0" smtClean="0"/>
              <a:t>Low-Income Uninsured Parents with an Eligible Child, </a:t>
            </a:r>
            <a:r>
              <a:rPr lang="en-US" sz="3200" dirty="0" smtClean="0"/>
              <a:t>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15000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/>
              <a:t>Heberlein</a:t>
            </a:r>
            <a:r>
              <a:rPr lang="en-US" sz="1000" dirty="0"/>
              <a:t> M, Huntress M, Kenney G, </a:t>
            </a:r>
            <a:r>
              <a:rPr lang="en-US" sz="1000" dirty="0" err="1"/>
              <a:t>Alker</a:t>
            </a:r>
            <a:r>
              <a:rPr lang="en-US" sz="1000" dirty="0"/>
              <a:t> J, Lynch V, and Mancini T. “Medicaid Coverage for Parents under the </a:t>
            </a:r>
            <a:r>
              <a:rPr lang="en-US" sz="1000" dirty="0" smtClean="0"/>
              <a:t>Affordable Care </a:t>
            </a:r>
            <a:r>
              <a:rPr lang="en-US" sz="1000" dirty="0"/>
              <a:t>Act.” Washington, DC: Georgetown University Center for Children and Families, 2012</a:t>
            </a:r>
            <a:r>
              <a:rPr lang="en-US" sz="1000" dirty="0" smtClean="0"/>
              <a:t>. </a:t>
            </a:r>
            <a:r>
              <a:rPr lang="en-US" sz="1000" dirty="0"/>
              <a:t>Available at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ccf.georgetown.edu/wp-content/uploads/2012/08/Medicaid-Coverage-for-Parents.pdf</a:t>
            </a:r>
            <a:endParaRPr lang="en-US" sz="10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01868"/>
            <a:ext cx="6553200" cy="3931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Brace 7"/>
          <p:cNvSpPr/>
          <p:nvPr/>
        </p:nvSpPr>
        <p:spPr>
          <a:xfrm>
            <a:off x="5954038" y="2209800"/>
            <a:ext cx="294362" cy="685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>
            <a:off x="5943600" y="2967103"/>
            <a:ext cx="304800" cy="2209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2492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 an Eligible but Uninsured Child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3733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 a Child Enrolled in Medicaid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23218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25.5%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92416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74.5%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419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1143000"/>
          </a:xfrm>
        </p:spPr>
        <p:txBody>
          <a:bodyPr/>
          <a:lstStyle/>
          <a:p>
            <a:r>
              <a:rPr lang="en-US" dirty="0" smtClean="0"/>
              <a:t>Opportunities to Cover More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/>
              <a:t>Approximately 2.2 million uninsured parents are currently eligible for </a:t>
            </a:r>
            <a:r>
              <a:rPr lang="en-US" sz="2800" dirty="0" smtClean="0"/>
              <a:t>Medicaid.</a:t>
            </a:r>
            <a:endParaRPr lang="en-US" sz="2800" dirty="0"/>
          </a:p>
          <a:p>
            <a:pPr lvl="0"/>
            <a:r>
              <a:rPr lang="en-US" sz="2800" dirty="0" smtClean="0"/>
              <a:t>Nearly </a:t>
            </a:r>
            <a:r>
              <a:rPr lang="en-US" sz="2800" dirty="0"/>
              <a:t>three-quarters of </a:t>
            </a:r>
            <a:r>
              <a:rPr lang="en-US" sz="2800" dirty="0" smtClean="0"/>
              <a:t>the uninsured </a:t>
            </a:r>
            <a:r>
              <a:rPr lang="en-US" sz="2800" dirty="0"/>
              <a:t>parents who could be eligible for Medicaid in 2014 have a child who is enrolled.</a:t>
            </a:r>
          </a:p>
          <a:p>
            <a:pPr lvl="1"/>
            <a:r>
              <a:rPr lang="en-US" sz="2400" dirty="0"/>
              <a:t>Target parents of children in Medicaid/CHIP for enrollment </a:t>
            </a:r>
            <a:endParaRPr lang="en-US" sz="2400" dirty="0" smtClean="0"/>
          </a:p>
          <a:p>
            <a:pPr lvl="0"/>
            <a:r>
              <a:rPr lang="en-US" sz="2800" dirty="0" smtClean="0"/>
              <a:t>Children’s </a:t>
            </a:r>
            <a:r>
              <a:rPr lang="en-US" sz="2800" dirty="0"/>
              <a:t>participation increased after states implemented new policies under CHIPRA </a:t>
            </a:r>
          </a:p>
          <a:p>
            <a:pPr lvl="1"/>
            <a:r>
              <a:rPr lang="en-US" sz="2400" dirty="0"/>
              <a:t>Adopt the strategies that worked for children for adults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00200"/>
            <a:ext cx="838200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Measurement </a:t>
            </a:r>
            <a:r>
              <a:rPr lang="en-US" sz="2400" dirty="0"/>
              <a:t>error in coverage and other ACS </a:t>
            </a:r>
            <a:r>
              <a:rPr lang="en-US" sz="2400" dirty="0" smtClean="0"/>
              <a:t>data.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/>
              <a:t>Incomplete/inaccurate information in the eligibility simulation model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Small state estimates (such as North Dakota, Vermont, and Wyoming) are less precise because of the relatively smaller sample sizes available for them.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84" y="376825"/>
            <a:ext cx="7772400" cy="1070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120650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sz="2400" dirty="0" smtClean="0"/>
              <a:t>Progress was made to reduce children’s </a:t>
            </a:r>
            <a:r>
              <a:rPr lang="en-US" sz="2400" dirty="0" err="1" smtClean="0"/>
              <a:t>uninsurance</a:t>
            </a:r>
            <a:r>
              <a:rPr lang="en-US" sz="2400" dirty="0" smtClean="0"/>
              <a:t> between 2008 and 2010: </a:t>
            </a:r>
          </a:p>
          <a:p>
            <a:pPr lvl="1"/>
            <a:r>
              <a:rPr lang="en-US" sz="2000" dirty="0" smtClean="0"/>
              <a:t>Successful outreach/enrollment efforts associated with increases in Medicaid/CHIP participation and decreases in the number of eligible but children and the uninsured rate among children.</a:t>
            </a:r>
          </a:p>
          <a:p>
            <a:r>
              <a:rPr lang="en-US" sz="2400" dirty="0" smtClean="0"/>
              <a:t>Participation in Medicaid for parents trails behind children’s rates by large margins: </a:t>
            </a:r>
          </a:p>
          <a:p>
            <a:pPr lvl="1"/>
            <a:r>
              <a:rPr lang="en-US" sz="2000" dirty="0" smtClean="0"/>
              <a:t>This may have adverse impacts not only on parents, but also on their children’s and families’ health and wellbeing. </a:t>
            </a:r>
          </a:p>
          <a:p>
            <a:pPr lvl="1"/>
            <a:r>
              <a:rPr lang="en-US" sz="2000" dirty="0" smtClean="0"/>
              <a:t>Many low income uninsured parents have children who are enrolled in Medicaid/CHIP. This may serve as an efficient pathway to find and enroll eligible but uninsured parents, especially in 2014 for states that expand Medicaid.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9474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If fully implemented, the ACA is expected to reduce </a:t>
            </a:r>
            <a:r>
              <a:rPr lang="en-US" sz="2800" dirty="0" err="1" smtClean="0"/>
              <a:t>uninsurance</a:t>
            </a:r>
            <a:r>
              <a:rPr lang="en-US" sz="2800" dirty="0" smtClean="0"/>
              <a:t> among children and parents by 40 and 50 percent, respectively.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gains projected under the ACA rely heavily on increased enrollment in Medicaid/CHIP coverage and will depend on state-level decisions on the Medicaid expansion under the ACA as well as on state-level enrollment and retention polices.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Looking Ahead…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05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dirty="0" smtClean="0"/>
              <a:t>Works Cited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sz="1400" dirty="0" err="1"/>
              <a:t>Heberlein</a:t>
            </a:r>
            <a:r>
              <a:rPr lang="en-US" sz="1400" dirty="0"/>
              <a:t> M, Huntress M, Kenney G, </a:t>
            </a:r>
            <a:r>
              <a:rPr lang="en-US" sz="1400" dirty="0" err="1"/>
              <a:t>Alker</a:t>
            </a:r>
            <a:r>
              <a:rPr lang="en-US" sz="1400" dirty="0"/>
              <a:t> J, Lynch V, and Mancini T. “Medicaid Coverage for Parents under the Affordable Care Act.” Washington, DC: Georgetown University Center for Children and Families, 2012. </a:t>
            </a:r>
          </a:p>
          <a:p>
            <a:r>
              <a:rPr lang="en-US" sz="1400" dirty="0" smtClean="0"/>
              <a:t>Kenney, G., M. Buettgens, J. </a:t>
            </a:r>
            <a:r>
              <a:rPr lang="en-US" sz="1400" dirty="0" err="1" smtClean="0"/>
              <a:t>Guyer</a:t>
            </a:r>
            <a:r>
              <a:rPr lang="en-US" sz="1400" dirty="0" smtClean="0"/>
              <a:t>, and M. </a:t>
            </a:r>
            <a:r>
              <a:rPr lang="en-US" sz="1400" dirty="0" err="1" smtClean="0"/>
              <a:t>Heberlein</a:t>
            </a:r>
            <a:r>
              <a:rPr lang="en-US" sz="1400" dirty="0" smtClean="0"/>
              <a:t>. 2011. “Improving Coverage For Children Under Health Reform Will Require Maintaining Current Eligibility Standards For Medicaid And CHIP.” </a:t>
            </a:r>
            <a:r>
              <a:rPr lang="en-US" sz="1400" i="1" dirty="0" smtClean="0"/>
              <a:t>Health Affairs</a:t>
            </a:r>
            <a:r>
              <a:rPr lang="en-US" sz="1400" dirty="0" smtClean="0"/>
              <a:t> 30(12): 2371-2381.</a:t>
            </a:r>
          </a:p>
          <a:p>
            <a:r>
              <a:rPr lang="en-US" sz="1400" dirty="0" smtClean="0"/>
              <a:t>Kenney, G., V. Lynch, J. Haley, M. Huntress, D. Resnick, and C. Coyer. 2011. Gains for Children: Increased Participation in Medicaid and CHIP in 2009. Washington, DC: Urban Institute and Robert Wood Johnson Foundation.</a:t>
            </a:r>
          </a:p>
          <a:p>
            <a:r>
              <a:rPr lang="en-US" sz="1400" dirty="0" smtClean="0"/>
              <a:t>Kenney, G., V. Lynch, M. Huntress, J. Haley, and N. Anderson. 2012. </a:t>
            </a:r>
            <a:r>
              <a:rPr lang="en-US" sz="1400" dirty="0"/>
              <a:t>Medicaid/CHIP Participation Among Children and </a:t>
            </a:r>
            <a:r>
              <a:rPr lang="en-US" sz="1400" dirty="0" smtClean="0"/>
              <a:t>Parents. Washington, DC: Urban Institute and Robert Wood Johnson Foundation</a:t>
            </a:r>
          </a:p>
          <a:p>
            <a:r>
              <a:rPr lang="en-US" sz="1400" dirty="0" smtClean="0"/>
              <a:t>King</a:t>
            </a:r>
            <a:r>
              <a:rPr lang="en-US" sz="1400" dirty="0"/>
              <a:t>, J., G. Kenney, and M. Huntress. 2011. “Reaching out in Rural Areas</a:t>
            </a:r>
            <a:br>
              <a:rPr lang="en-US" sz="1400" dirty="0"/>
            </a:br>
            <a:r>
              <a:rPr lang="en-US" sz="1400" dirty="0"/>
              <a:t>Children’s Medicaid and CHIP Participation.” Presentation at Connecting Kids to Coverage: 2nd National Children’s Health Insurance Summit. Chicago, Il. November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, 2011. </a:t>
            </a:r>
          </a:p>
          <a:p>
            <a:r>
              <a:rPr lang="en-US" sz="1400" dirty="0" smtClean="0"/>
              <a:t>Lynch </a:t>
            </a:r>
            <a:r>
              <a:rPr lang="en-US" sz="1400" dirty="0"/>
              <a:t>V., M. Boudreaux, and M. </a:t>
            </a:r>
            <a:r>
              <a:rPr lang="en-US" sz="1400" dirty="0" err="1"/>
              <a:t>Davern</a:t>
            </a:r>
            <a:r>
              <a:rPr lang="en-US" sz="1400" dirty="0"/>
              <a:t>. 2010. Applying and Evaluating Logical Coverage Edits to Health Insurance Coverage in the American Community Survey. Suitland, MD: U.S. Census Bureau, Housing and Household Economic Statistics Division</a:t>
            </a:r>
          </a:p>
          <a:p>
            <a:r>
              <a:rPr lang="en-US" sz="1400" dirty="0"/>
              <a:t>Lynch V, G. Kenney, J. Haley, and D. </a:t>
            </a:r>
            <a:r>
              <a:rPr lang="en-US" sz="1400" dirty="0" err="1"/>
              <a:t>Resnick</a:t>
            </a:r>
            <a:r>
              <a:rPr lang="en-US" sz="1400" dirty="0"/>
              <a:t>. 2011. Improving the Validity of the Medicaid/CHIP Estimates on the American Community Survey: The Role of Logical Coverage Edits.	</a:t>
            </a:r>
          </a:p>
          <a:p>
            <a:r>
              <a:rPr lang="en-US" sz="1400" dirty="0"/>
              <a:t>McMorrow, S., G. Kenney, and C. Coyer.  2011. “Addressing Coverage Challenges for Children Under the Affordable Care Act.”  Washington DC. The Urban Institute.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4887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 smtClean="0"/>
              <a:t>Data and Methods</a:t>
            </a:r>
          </a:p>
          <a:p>
            <a:endParaRPr lang="en-US" sz="2800" dirty="0"/>
          </a:p>
          <a:p>
            <a:r>
              <a:rPr lang="en-US" sz="2800" dirty="0"/>
              <a:t>Participation in Medicaid/CHIP among Children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Eligible </a:t>
            </a:r>
            <a:r>
              <a:rPr lang="en-US" sz="2800" dirty="0" smtClean="0"/>
              <a:t>but </a:t>
            </a:r>
            <a:r>
              <a:rPr lang="en-US" sz="2800" dirty="0"/>
              <a:t>Uninsured Children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Participation in </a:t>
            </a:r>
            <a:r>
              <a:rPr lang="en-US" sz="2800" dirty="0" smtClean="0"/>
              <a:t>Medicaid </a:t>
            </a:r>
            <a:r>
              <a:rPr lang="en-US" sz="2800" dirty="0" smtClean="0"/>
              <a:t>among Parents</a:t>
            </a:r>
          </a:p>
          <a:p>
            <a:endParaRPr lang="en-US" sz="2800" dirty="0"/>
          </a:p>
          <a:p>
            <a:r>
              <a:rPr lang="en-US" sz="2800" dirty="0" smtClean="0"/>
              <a:t>Eligible </a:t>
            </a:r>
            <a:r>
              <a:rPr lang="en-US" sz="2800" dirty="0" smtClean="0"/>
              <a:t>but </a:t>
            </a:r>
            <a:r>
              <a:rPr lang="en-US" sz="2800" dirty="0" smtClean="0"/>
              <a:t>Uninsured Parents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4101" name="Rectangle 10"/>
          <p:cNvSpPr>
            <a:spLocks noGrp="1" noChangeArrowheads="1"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American Community </a:t>
            </a:r>
            <a:r>
              <a:rPr lang="en-US" sz="2400" dirty="0" smtClean="0"/>
              <a:t>Survey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 smtClean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Annual survey fielded continuously over a twelve months period.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Sample </a:t>
            </a:r>
            <a:r>
              <a:rPr lang="en-US" dirty="0"/>
              <a:t>is drawn from each county in the nation.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The sample frame includes household with and without telephones</a:t>
            </a:r>
            <a:r>
              <a:rPr lang="en-US" dirty="0" smtClean="0"/>
              <a:t>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Information on approximately 700,000 sample children and 600,000 parents available for analysis each year.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Mixed </a:t>
            </a:r>
            <a:r>
              <a:rPr lang="en-US" dirty="0"/>
              <a:t>mode survey based on a combination of a mail survey and follow up telephone and in person </a:t>
            </a:r>
            <a:r>
              <a:rPr lang="en-US" dirty="0" smtClean="0"/>
              <a:t>interviews.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Response rate of 98% reported by </a:t>
            </a:r>
            <a:r>
              <a:rPr lang="en-US" dirty="0" smtClean="0"/>
              <a:t>Census.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Allows </a:t>
            </a:r>
            <a:r>
              <a:rPr lang="en-US" sz="2400" dirty="0"/>
              <a:t>more precise state and local estimates than previously </a:t>
            </a:r>
            <a:r>
              <a:rPr lang="en-US" sz="2400" dirty="0" smtClean="0"/>
              <a:t>possible.</a:t>
            </a:r>
            <a:endParaRPr lang="en-US" sz="2400" dirty="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0375" y="668055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1734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450850" y="2073275"/>
            <a:ext cx="8178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Based on the long form from the decennial census</a:t>
            </a:r>
            <a:r>
              <a:rPr lang="en-US" sz="2400" dirty="0" smtClean="0">
                <a:latin typeface="+mn-lt"/>
              </a:rPr>
              <a:t>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/>
              <a:t>Income, marital status, education, occupation, functional limitation, etc.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/>
              <a:t>Income and household structure information is more limited than on the CPS but appears quite </a:t>
            </a:r>
            <a:r>
              <a:rPr lang="en-US" sz="2400" dirty="0" smtClean="0"/>
              <a:t>robust.</a:t>
            </a:r>
            <a:endParaRPr lang="en-US" sz="2400" dirty="0"/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 smtClean="0">
              <a:latin typeface="+mn-lt"/>
            </a:endParaRPr>
          </a:p>
          <a:p>
            <a:pPr marL="3429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/>
              <a:t>In 2008, for the first time, households were asked about insurance coverage </a:t>
            </a:r>
            <a:r>
              <a:rPr lang="en-US" sz="2400" dirty="0" smtClean="0"/>
              <a:t>status.</a:t>
            </a:r>
            <a:endParaRPr lang="en-U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+mn-lt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0375" y="533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What Information is Included on the ACS?</a:t>
            </a:r>
          </a:p>
        </p:txBody>
      </p:sp>
    </p:spTree>
    <p:extLst>
      <p:ext uri="{BB962C8B-B14F-4D97-AF65-F5344CB8AC3E}">
        <p14:creationId xmlns:p14="http://schemas.microsoft.com/office/powerpoint/2010/main" val="9431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/>
        </p:nvSpPr>
        <p:spPr bwMode="auto">
          <a:xfrm>
            <a:off x="476250" y="1676400"/>
            <a:ext cx="79819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sz="1800" dirty="0">
                <a:sym typeface="Symbol" pitchFamily="18" charset="2"/>
              </a:rPr>
              <a:t>Is this person CURRENTLY covered by any of the following health insurance or health coverage plans? </a:t>
            </a:r>
            <a:r>
              <a:rPr kumimoji="1" lang="en-US" sz="1800" i="1" dirty="0">
                <a:sym typeface="Symbol" pitchFamily="18" charset="2"/>
              </a:rPr>
              <a:t>Mark “Yes” or “No” for EACH type of coverage in items a-h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kumimoji="1" lang="en-US" sz="1800" i="1" dirty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Insurance through a current or former employer or union (of this person or another family member)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Insurance purchased directly from an insurance company (of this person or another family member)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Medicare, for people age 65 and over, or people with certain disabilities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Medicaid, Medical Assistance, or any kind of government-assistance plan for those with low incomes or a disability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TRICARE or other military health care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VA (including those who have ever enrolled for or used VA health care)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Indian Health Service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eriod"/>
            </a:pPr>
            <a:r>
              <a:rPr kumimoji="1" lang="en-US" sz="1800" dirty="0">
                <a:sym typeface="Symbol" pitchFamily="18" charset="2"/>
              </a:rPr>
              <a:t>Any other type of health insurance or health coverage plan- specify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2784" y="376825"/>
            <a:ext cx="7772400" cy="1070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sz="4200" dirty="0" smtClean="0"/>
              <a:t>ACS Mail Questionnaire Health Insurance Item</a:t>
            </a:r>
          </a:p>
        </p:txBody>
      </p:sp>
    </p:spTree>
    <p:extLst>
      <p:ext uri="{BB962C8B-B14F-4D97-AF65-F5344CB8AC3E}">
        <p14:creationId xmlns:p14="http://schemas.microsoft.com/office/powerpoint/2010/main" val="41531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7172" name="Rectangle 9"/>
          <p:cNvSpPr>
            <a:spLocks noGrp="1" noChangeArrowheads="1"/>
          </p:cNvSpPr>
          <p:nvPr/>
        </p:nvSpPr>
        <p:spPr bwMode="auto">
          <a:xfrm>
            <a:off x="6731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Concern that the ACS may understate Medicaid and CHIP coverage.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0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Edit rules were applied that build on those developed by the Census Bureau to account for this. Result was an increase in estimated </a:t>
            </a:r>
            <a:r>
              <a:rPr lang="en-US" sz="2000" dirty="0" smtClean="0"/>
              <a:t>numbers </a:t>
            </a:r>
            <a:r>
              <a:rPr lang="en-US" sz="2000" dirty="0"/>
              <a:t>of </a:t>
            </a:r>
            <a:r>
              <a:rPr lang="en-US" sz="2000" dirty="0" smtClean="0"/>
              <a:t>children and adults </a:t>
            </a:r>
            <a:r>
              <a:rPr lang="en-US" sz="2000" dirty="0"/>
              <a:t>with Medicaid/CHIP and a reduction in the estimated number of uninsured </a:t>
            </a:r>
            <a:r>
              <a:rPr lang="en-US" sz="2000" dirty="0" smtClean="0"/>
              <a:t>children and an increase for adults—revised </a:t>
            </a:r>
            <a:r>
              <a:rPr lang="en-US" sz="2000" dirty="0"/>
              <a:t>ACS </a:t>
            </a:r>
            <a:r>
              <a:rPr lang="en-US" sz="2000" dirty="0" smtClean="0"/>
              <a:t>estimates are closer </a:t>
            </a:r>
            <a:r>
              <a:rPr lang="en-US" sz="2000" dirty="0"/>
              <a:t>to NHIS </a:t>
            </a:r>
            <a:r>
              <a:rPr lang="en-US" sz="2000" dirty="0" smtClean="0"/>
              <a:t>estimates.</a:t>
            </a:r>
            <a:endParaRPr lang="en-US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Simulation model uses state-level </a:t>
            </a:r>
            <a:r>
              <a:rPr lang="en-US" sz="2400" dirty="0" smtClean="0"/>
              <a:t>Medicaid and CHIP eligibility guidelines </a:t>
            </a:r>
            <a:r>
              <a:rPr lang="en-US" sz="2400" dirty="0"/>
              <a:t>to determine </a:t>
            </a:r>
            <a:r>
              <a:rPr lang="en-US" sz="2400" dirty="0" smtClean="0"/>
              <a:t>eligibility of </a:t>
            </a:r>
            <a:r>
              <a:rPr lang="en-US" sz="2400" dirty="0"/>
              <a:t>each </a:t>
            </a:r>
            <a:r>
              <a:rPr lang="en-US" sz="2400" dirty="0" smtClean="0"/>
              <a:t>child and parent </a:t>
            </a:r>
            <a:r>
              <a:rPr lang="en-US" sz="2400" dirty="0"/>
              <a:t>based on family-level characteristics, including income.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2784" y="376825"/>
            <a:ext cx="7772400" cy="1070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4046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3500" y="6429375"/>
            <a:ext cx="85661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8196" name="Rectangle 9"/>
          <p:cNvSpPr>
            <a:spLocks noGrp="1" noChangeArrowheads="1"/>
          </p:cNvSpPr>
          <p:nvPr/>
        </p:nvSpPr>
        <p:spPr bwMode="auto">
          <a:xfrm>
            <a:off x="685800" y="1498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Participation rates are defined as the ratio of eligible </a:t>
            </a:r>
            <a:r>
              <a:rPr lang="en-US" sz="2400" dirty="0" smtClean="0"/>
              <a:t>children/parents </a:t>
            </a:r>
            <a:r>
              <a:rPr lang="en-US" sz="2400" dirty="0"/>
              <a:t>enrolled in Medicaid/CHIP to those </a:t>
            </a:r>
            <a:r>
              <a:rPr lang="en-US" sz="2400" dirty="0" smtClean="0"/>
              <a:t>children/parents </a:t>
            </a:r>
            <a:r>
              <a:rPr lang="en-US" sz="2400" dirty="0"/>
              <a:t>plus uninsured </a:t>
            </a:r>
            <a:r>
              <a:rPr lang="en-US" sz="2400" dirty="0" smtClean="0"/>
              <a:t>children/parents </a:t>
            </a:r>
            <a:r>
              <a:rPr lang="en-US" sz="2400" dirty="0"/>
              <a:t>who are eligible for Medicaid/CHIP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Modeling eligibility/participation for adults is more difficult than for children due to greater complexity and variety in the pathways through which eligibility might be attained.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All estimates use weights provided by the Census Bureau and standard errors use replicate weights that take into account the complex nature of the sample design.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 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2784" y="376825"/>
            <a:ext cx="7772400" cy="1070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285B8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Methods, cont.</a:t>
            </a:r>
          </a:p>
        </p:txBody>
      </p:sp>
    </p:spTree>
    <p:extLst>
      <p:ext uri="{BB962C8B-B14F-4D97-AF65-F5344CB8AC3E}">
        <p14:creationId xmlns:p14="http://schemas.microsoft.com/office/powerpoint/2010/main" val="21973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 smtClean="0"/>
              <a:t>National Medicaid/CHIP Participation Rate Among Children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308935"/>
              </p:ext>
            </p:extLst>
          </p:nvPr>
        </p:nvGraphicFramePr>
        <p:xfrm>
          <a:off x="533400" y="1447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579088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2008, 2009, 2010 American Community Surveys</a:t>
            </a:r>
          </a:p>
          <a:p>
            <a:r>
              <a:rPr lang="en-US" sz="1400" dirty="0" smtClean="0"/>
              <a:t>Notes: Universe is limited to civilian </a:t>
            </a:r>
            <a:r>
              <a:rPr lang="en-US" sz="1400" dirty="0" err="1" smtClean="0"/>
              <a:t>noninstitutionalized</a:t>
            </a:r>
            <a:r>
              <a:rPr lang="en-US" sz="1400" dirty="0" smtClean="0"/>
              <a:t> children (0-18).</a:t>
            </a:r>
          </a:p>
          <a:p>
            <a:r>
              <a:rPr lang="en-US" sz="1400" dirty="0" smtClean="0"/>
              <a:t>*(**) Denotes estimate is statistically different from prior year estimate at the 0.1(0.05) level.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395DA4"/>
      </a:accent2>
      <a:accent3>
        <a:srgbClr val="FFFFFF"/>
      </a:accent3>
      <a:accent4>
        <a:srgbClr val="000000"/>
      </a:accent4>
      <a:accent5>
        <a:srgbClr val="AAADE2"/>
      </a:accent5>
      <a:accent6>
        <a:srgbClr val="335394"/>
      </a:accent6>
      <a:hlink>
        <a:srgbClr val="395DA4"/>
      </a:hlink>
      <a:folHlink>
        <a:srgbClr val="FF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CC"/>
        </a:accent1>
        <a:accent2>
          <a:srgbClr val="395DA4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335394"/>
        </a:accent6>
        <a:hlink>
          <a:srgbClr val="395DA4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1719</Words>
  <Application>Microsoft Office PowerPoint</Application>
  <PresentationFormat>On-screen Show (4:3)</PresentationFormat>
  <Paragraphs>155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Microsoft Excel Worksheet</vt:lpstr>
      <vt:lpstr>Medicaid/CHIP Participation among Children and Parents</vt:lpstr>
      <vt:lpstr>PowerPoint Presentation</vt:lpstr>
      <vt:lpstr>Road 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National Medicaid/CHIP Participation Rate Among Children</vt:lpstr>
      <vt:lpstr>Changes in Medicaid/CHIP Participation Rates Among Children between 2008 and 2010</vt:lpstr>
      <vt:lpstr>Children’s Participation in Medicaid/CHIP, 2010</vt:lpstr>
      <vt:lpstr>PowerPoint Presentation</vt:lpstr>
      <vt:lpstr>Estimated Number of Medicaid/CHIP Eligible but Uninsured Children</vt:lpstr>
      <vt:lpstr>PowerPoint Presentation</vt:lpstr>
      <vt:lpstr>PowerPoint Presentation</vt:lpstr>
      <vt:lpstr>Opportunities to Cover More Children </vt:lpstr>
      <vt:lpstr>Parents’ Participation in Medicaid/CHIP, 2010</vt:lpstr>
      <vt:lpstr>Participation Among Parents</vt:lpstr>
      <vt:lpstr>Eligible But Uninsured Parents</vt:lpstr>
      <vt:lpstr>Low-Income Uninsured Parents with an Eligible Child, 2010 </vt:lpstr>
      <vt:lpstr>Opportunities to Cover More Parents</vt:lpstr>
      <vt:lpstr>PowerPoint Presentation</vt:lpstr>
      <vt:lpstr>Conclusions</vt:lpstr>
      <vt:lpstr>PowerPoint Presentation</vt:lpstr>
      <vt:lpstr>Works Cited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Reform:  What’s Next for Children’s Coverage?</dc:title>
  <dc:creator>Huntress, Michael</dc:creator>
  <cp:lastModifiedBy>Lynch, Victoria</cp:lastModifiedBy>
  <cp:revision>183</cp:revision>
  <cp:lastPrinted>2012-12-18T19:38:18Z</cp:lastPrinted>
  <dcterms:created xsi:type="dcterms:W3CDTF">2011-11-04T15:12:52Z</dcterms:created>
  <dcterms:modified xsi:type="dcterms:W3CDTF">2012-12-18T21:52:55Z</dcterms:modified>
</cp:coreProperties>
</file>