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93" r:id="rId4"/>
    <p:sldId id="337" r:id="rId5"/>
    <p:sldId id="294" r:id="rId6"/>
    <p:sldId id="296" r:id="rId7"/>
    <p:sldId id="333" r:id="rId8"/>
    <p:sldId id="328" r:id="rId9"/>
    <p:sldId id="325" r:id="rId10"/>
    <p:sldId id="327" r:id="rId11"/>
    <p:sldId id="302" r:id="rId12"/>
    <p:sldId id="303" r:id="rId13"/>
    <p:sldId id="306" r:id="rId14"/>
    <p:sldId id="323" r:id="rId15"/>
    <p:sldId id="298" r:id="rId16"/>
    <p:sldId id="342" r:id="rId17"/>
    <p:sldId id="341" r:id="rId18"/>
    <p:sldId id="345" r:id="rId19"/>
    <p:sldId id="338" r:id="rId20"/>
    <p:sldId id="308" r:id="rId21"/>
    <p:sldId id="331" r:id="rId22"/>
    <p:sldId id="315" r:id="rId23"/>
    <p:sldId id="340" r:id="rId24"/>
    <p:sldId id="317" r:id="rId25"/>
    <p:sldId id="346" r:id="rId26"/>
    <p:sldId id="343" r:id="rId27"/>
    <p:sldId id="322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85" autoAdjust="0"/>
    <p:restoredTop sz="94660"/>
  </p:normalViewPr>
  <p:slideViewPr>
    <p:cSldViewPr>
      <p:cViewPr varScale="1">
        <p:scale>
          <a:sx n="168" d="100"/>
          <a:sy n="168" d="100"/>
        </p:scale>
        <p:origin x="-96" y="-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7948459071266"/>
          <c:y val="0.167021660939997"/>
          <c:w val="0.878853912383822"/>
          <c:h val="0.747226196529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Florida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Total Population</c:v>
                </c:pt>
                <c:pt idx="1">
                  <c:v>Children</c:v>
                </c:pt>
                <c:pt idx="2">
                  <c:v>Non-elderly Adults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0.213</c:v>
                </c:pt>
                <c:pt idx="1">
                  <c:v>0.119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Total Population</c:v>
                </c:pt>
                <c:pt idx="1">
                  <c:v>Children</c:v>
                </c:pt>
                <c:pt idx="2">
                  <c:v>Non-elderly Adults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</c:v>
                </c:pt>
                <c:pt idx="1">
                  <c:v>0.075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219720"/>
        <c:axId val="-2145162664"/>
      </c:barChart>
      <c:catAx>
        <c:axId val="-2142219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45162664"/>
        <c:crosses val="autoZero"/>
        <c:auto val="1"/>
        <c:lblAlgn val="ctr"/>
        <c:lblOffset val="100"/>
        <c:noMultiLvlLbl val="0"/>
      </c:catAx>
      <c:valAx>
        <c:axId val="-2145162664"/>
        <c:scaling>
          <c:orientation val="minMax"/>
          <c:max val="0.35"/>
        </c:scaling>
        <c:delete val="0"/>
        <c:axPos val="l"/>
        <c:numFmt formatCode="0%" sourceLinked="1"/>
        <c:majorTickMark val="none"/>
        <c:minorTickMark val="none"/>
        <c:tickLblPos val="nextTo"/>
        <c:crossAx val="-2142219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2987548068119"/>
          <c:y val="0.300370735670464"/>
          <c:w val="0.262370292376244"/>
          <c:h val="0.11993951797224"/>
        </c:manualLayout>
      </c:layout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pPr/>
              <a:t>2/7/13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pPr/>
              <a:t>2/7/13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E390-E3F5-3C4C-98EA-A49F0C02F5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6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6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5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3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97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6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_bkg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527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2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oter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/>
          <a:stretch/>
        </p:blipFill>
        <p:spPr>
          <a:xfrm>
            <a:off x="0" y="-20320"/>
            <a:ext cx="9144000" cy="100584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cf.georgetown.edu" TargetMode="External"/><Relationship Id="rId4" Type="http://schemas.openxmlformats.org/officeDocument/2006/relationships/hyperlink" Target="hpi.georgetown.edu%5Cfloridamedicaid" TargetMode="External"/><Relationship Id="rId5" Type="http://schemas.openxmlformats.org/officeDocument/2006/relationships/hyperlink" Target="http://www.theccfblog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ca25@georgetown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Florida’s Medicaid Choice</a:t>
            </a:r>
            <a:r>
              <a:rPr lang="en-US" dirty="0"/>
              <a:t> </a:t>
            </a:r>
            <a:r>
              <a:rPr lang="en-US" dirty="0" smtClean="0"/>
              <a:t>Under the ACA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Joan Alker</a:t>
            </a:r>
            <a:br>
              <a:rPr lang="en-US" dirty="0" smtClean="0"/>
            </a:br>
            <a:r>
              <a:rPr lang="en-US" dirty="0" smtClean="0"/>
              <a:t>Research Associate Professor</a:t>
            </a:r>
          </a:p>
          <a:p>
            <a:r>
              <a:rPr lang="en-US" dirty="0" smtClean="0"/>
              <a:t>Georgetown University Health Policy Institute 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Select Committee on PPACA, Tallahassee</a:t>
            </a:r>
            <a:br>
              <a:rPr lang="en-US" sz="2800" dirty="0" smtClean="0"/>
            </a:br>
            <a:r>
              <a:rPr lang="en-US" sz="2800" dirty="0" smtClean="0"/>
              <a:t>February 11,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325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Florida vs. Neighboring States: Rate of Uninsured Children in 2011</a:t>
            </a:r>
            <a:endParaRPr lang="en-US" sz="3200" dirty="0">
              <a:solidFill>
                <a:srgbClr val="1F497D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05448"/>
              </p:ext>
            </p:extLst>
          </p:nvPr>
        </p:nvGraphicFramePr>
        <p:xfrm>
          <a:off x="457200" y="22860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Florida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11.9%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5.3%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Georgia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9.5%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Louisiana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5.8%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South Carolina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8.4%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Texas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13.2%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6324600"/>
            <a:ext cx="305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 Light"/>
                <a:cs typeface="Helvetica Neue Light"/>
              </a:rPr>
              <a:t>Source: 2011 American Community Survey 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19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at Stake for Florida’s hospitals?</a:t>
            </a:r>
            <a:endParaRPr lang="en-US" dirty="0"/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>
          <a:xfrm>
            <a:off x="457200" y="6324600"/>
            <a:ext cx="1143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2D79C-CD48-4D19-A731-CDEDB40B86D9}" type="slidenum">
              <a:rPr lang="en-US" sz="1200" smtClean="0">
                <a:latin typeface="Helvetica Neue"/>
              </a:rPr>
              <a:pPr/>
              <a:t>11</a:t>
            </a:fld>
            <a:endParaRPr lang="en-US" sz="1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815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Florida’s hospitals at risk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ACA: significant cuts to Medicaid and Medicare Disproportionate Share Hospital (DSH) funding.</a:t>
            </a:r>
          </a:p>
          <a:p>
            <a:pPr lvl="1"/>
            <a:r>
              <a:rPr lang="en-US" dirty="0" smtClean="0"/>
              <a:t>DSH programs provide funds to hospitals that serve many low-income patients and thus provide a high level of uncompensated care.</a:t>
            </a:r>
          </a:p>
          <a:p>
            <a:pPr lvl="1"/>
            <a:r>
              <a:rPr lang="en-US" dirty="0" smtClean="0"/>
              <a:t>ACA assumed much uncompensated care would go away due to increased coverage.</a:t>
            </a:r>
          </a:p>
          <a:p>
            <a:pPr lvl="2"/>
            <a:r>
              <a:rPr lang="en-US" dirty="0" smtClean="0"/>
              <a:t>FL: $1.2 billion reduction over 10 years (Urban Inst.)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3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Florida Low Income Pool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Florida’s Medicaid 1115 </a:t>
            </a:r>
            <a:r>
              <a:rPr lang="en-US" dirty="0" smtClean="0"/>
              <a:t>five-county </a:t>
            </a:r>
            <a:r>
              <a:rPr lang="en-US" dirty="0"/>
              <a:t>waiver includes a fund of </a:t>
            </a:r>
            <a:r>
              <a:rPr lang="en-US" dirty="0" smtClean="0"/>
              <a:t>$1 </a:t>
            </a:r>
            <a:r>
              <a:rPr lang="en-US" dirty="0"/>
              <a:t>billion federal dollars known as the “Low Income </a:t>
            </a:r>
            <a:r>
              <a:rPr lang="en-US" dirty="0" smtClean="0"/>
              <a:t>Pool” (LIP).</a:t>
            </a:r>
            <a:endParaRPr lang="en-US" dirty="0"/>
          </a:p>
          <a:p>
            <a:r>
              <a:rPr lang="en-US" dirty="0" smtClean="0"/>
              <a:t>LIP </a:t>
            </a:r>
            <a:r>
              <a:rPr lang="en-US" dirty="0"/>
              <a:t>funds go to </a:t>
            </a:r>
            <a:r>
              <a:rPr lang="en-US" dirty="0" smtClean="0"/>
              <a:t>providers (mainly hospitals and health centers) </a:t>
            </a:r>
            <a:r>
              <a:rPr lang="en-US" dirty="0"/>
              <a:t>serving large numbers of uninsured persons.</a:t>
            </a:r>
          </a:p>
          <a:p>
            <a:r>
              <a:rPr lang="en-US" dirty="0" smtClean="0"/>
              <a:t>LIP </a:t>
            </a:r>
            <a:r>
              <a:rPr lang="en-US" dirty="0"/>
              <a:t>and </a:t>
            </a:r>
            <a:r>
              <a:rPr lang="en-US" dirty="0" smtClean="0"/>
              <a:t>the waiver due to expire June </a:t>
            </a:r>
            <a:r>
              <a:rPr lang="en-US" dirty="0"/>
              <a:t>30, 2014.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4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PEOPLE will get coverage &amp; how much will it cost?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7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How many Floridians would gain coverage?	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estimate that 800,000 to 1,295,000 adults and children would gain coverage if the state extended Medicaid to parents and other adults below 133% FPL.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7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Why would children get coverage?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Coverage is being extended for parents and adults – the “newly eligible”</a:t>
            </a:r>
          </a:p>
          <a:p>
            <a:r>
              <a:rPr lang="en-US" dirty="0" smtClean="0"/>
              <a:t>But we know that more current </a:t>
            </a:r>
            <a:r>
              <a:rPr lang="en-US" dirty="0" smtClean="0"/>
              <a:t>eligibles</a:t>
            </a:r>
            <a:r>
              <a:rPr lang="en-US" dirty="0" smtClean="0"/>
              <a:t> will get enrolled as a result of the “welcome mat” effect. Most of these “eligible but </a:t>
            </a:r>
            <a:r>
              <a:rPr lang="en-US" dirty="0" smtClean="0"/>
              <a:t>unenrolled</a:t>
            </a:r>
            <a:r>
              <a:rPr lang="en-US" dirty="0" smtClean="0"/>
              <a:t>” will be children. Parents must enroll their children before they can get coverage.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85" t="19890" r="3626" b="21428"/>
          <a:stretch/>
        </p:blipFill>
        <p:spPr>
          <a:xfrm>
            <a:off x="3352800" y="4419600"/>
            <a:ext cx="2362200" cy="15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1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0824594"/>
              </p:ext>
            </p:extLst>
          </p:nvPr>
        </p:nvGraphicFramePr>
        <p:xfrm>
          <a:off x="76200" y="1676400"/>
          <a:ext cx="8905610" cy="5024284"/>
        </p:xfrm>
        <a:graphic>
          <a:graphicData uri="http://schemas.openxmlformats.org/drawingml/2006/table">
            <a:tbl>
              <a:tblPr/>
              <a:tblGrid>
                <a:gridCol w="1305659"/>
                <a:gridCol w="3778911"/>
                <a:gridCol w="1887685"/>
                <a:gridCol w="1933355"/>
              </a:tblGrid>
              <a:tr h="263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County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Percent of Total State Medicaid Enrollment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Low Estimate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High Estimate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Broward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8.24%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65,900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106,700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Duval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5.11%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40,900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66,200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Highlands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0.57%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4,600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7,400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Hillsborough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7.32%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58,500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94,700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Indian River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0.58%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4,700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7,500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Martin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0.45%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3,600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5,800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Miami-Dade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18.32%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146,600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237,300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Nassau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0.29%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2,400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3,800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Okeechobee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0.28%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2,300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3,700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Orange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6.54%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52,300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84,700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Osceola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2.23%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17,800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28,800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Palm Beach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5.61%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44,900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72,600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Pasco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2.28%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18,200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29,500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Pinellas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4.10%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32,800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53,200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Polk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3.75%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30,000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48,600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Seminole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1.47%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11,700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19,000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St. Lucie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1.51%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12,100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19,600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3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Volusia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2.59%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20,700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</a:rPr>
                        <a:t>33,500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229600" cy="103663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Preliminary estimates </a:t>
            </a:r>
            <a:r>
              <a:rPr lang="en-US" sz="3600" dirty="0" smtClean="0">
                <a:solidFill>
                  <a:schemeClr val="tx2"/>
                </a:solidFill>
              </a:rPr>
              <a:t>of new Medicaid </a:t>
            </a:r>
            <a:r>
              <a:rPr lang="en-US" sz="3600" dirty="0" smtClean="0">
                <a:solidFill>
                  <a:schemeClr val="tx2"/>
                </a:solidFill>
              </a:rPr>
              <a:t>eligibles</a:t>
            </a:r>
            <a:r>
              <a:rPr lang="en-US" sz="3600" dirty="0" smtClean="0">
                <a:solidFill>
                  <a:schemeClr val="tx2"/>
                </a:solidFill>
              </a:rPr>
              <a:t>/enrollees by County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4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States have </a:t>
            </a:r>
            <a:r>
              <a:rPr lang="en-US" dirty="0" smtClean="0">
                <a:solidFill>
                  <a:srgbClr val="1F497D"/>
                </a:solidFill>
              </a:rPr>
              <a:t>flexibility </a:t>
            </a:r>
            <a:r>
              <a:rPr lang="en-US" dirty="0" smtClean="0">
                <a:solidFill>
                  <a:srgbClr val="1F497D"/>
                </a:solidFill>
              </a:rPr>
              <a:t>in </a:t>
            </a:r>
            <a:r>
              <a:rPr lang="en-US" dirty="0" smtClean="0">
                <a:solidFill>
                  <a:srgbClr val="1F497D"/>
                </a:solidFill>
              </a:rPr>
              <a:t>covering new </a:t>
            </a:r>
            <a:r>
              <a:rPr lang="en-US" dirty="0" smtClean="0">
                <a:solidFill>
                  <a:srgbClr val="1F497D"/>
                </a:solidFill>
              </a:rPr>
              <a:t>adults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They can go into managed care without a waiver;</a:t>
            </a:r>
          </a:p>
          <a:p>
            <a:r>
              <a:rPr lang="en-US" dirty="0" smtClean="0"/>
              <a:t>They can be offered differing benefits packages tied to a commercial benchmark and EHB;</a:t>
            </a:r>
          </a:p>
          <a:p>
            <a:r>
              <a:rPr lang="en-US" dirty="0" smtClean="0"/>
              <a:t>New federal </a:t>
            </a:r>
            <a:r>
              <a:rPr lang="en-US" dirty="0" smtClean="0"/>
              <a:t>rules add additional cost-sharing flexibility for adults</a:t>
            </a:r>
          </a:p>
          <a:p>
            <a:r>
              <a:rPr lang="en-US" dirty="0" smtClean="0"/>
              <a:t>Obscure premium assistance option allows subsidies for individual coverage </a:t>
            </a:r>
            <a:r>
              <a:rPr lang="en-US" dirty="0" smtClean="0"/>
              <a:t>in exchange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05278"/>
            <a:ext cx="4495800" cy="36512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Source: Proposed Medicaid, CHIP and Exchange Rule CMS-2334-P published in Federal Register on January 22</a:t>
            </a:r>
            <a:r>
              <a:rPr lang="en-US" baseline="30000" dirty="0"/>
              <a:t>nd</a:t>
            </a:r>
            <a:r>
              <a:rPr lang="en-US" dirty="0"/>
              <a:t>,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07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Different federal matching rates apply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“Newly eligible” are funded at 100% federal cost for FY2014-2016; tapers down to 90% over the next seven years;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eligibles</a:t>
            </a:r>
            <a:r>
              <a:rPr lang="en-US" dirty="0" smtClean="0"/>
              <a:t> get regular Medicaid match rate </a:t>
            </a:r>
            <a:r>
              <a:rPr lang="en-US" smtClean="0"/>
              <a:t>(</a:t>
            </a:r>
            <a:r>
              <a:rPr lang="en-US" smtClean="0"/>
              <a:t>59%</a:t>
            </a:r>
            <a:r>
              <a:rPr lang="en-US" dirty="0" smtClean="0"/>
              <a:t>) or CHIP match rate (71%)</a:t>
            </a:r>
          </a:p>
          <a:p>
            <a:r>
              <a:rPr lang="en-US" dirty="0" smtClean="0"/>
              <a:t>Participation rates are likely to go up even without Medicaid extension because of new “culture of coverage”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4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839200" cy="1036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Florida Medicaid eligibility levels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FL-level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8" r="12184"/>
          <a:stretch/>
        </p:blipFill>
        <p:spPr>
          <a:xfrm>
            <a:off x="685800" y="1292607"/>
            <a:ext cx="7793708" cy="556539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334000" y="4800600"/>
            <a:ext cx="2743200" cy="0"/>
          </a:xfrm>
          <a:prstGeom prst="line">
            <a:avLst/>
          </a:prstGeom>
          <a:ln w="508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76073" y="4215825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New ACA Level</a:t>
            </a:r>
          </a:p>
          <a:p>
            <a:pPr algn="ctr"/>
            <a:r>
              <a:rPr lang="en-US" sz="1600" b="1" dirty="0" smtClean="0"/>
              <a:t>133%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2715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at Stake for Florida’s budget and why are so many numbers flying around?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457200" y="6324600"/>
            <a:ext cx="1143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2D79C-CD48-4D19-A731-CDEDB40B86D9}" type="slidenum">
              <a:rPr lang="en-US" sz="1200" smtClean="0">
                <a:latin typeface="Helvetica Neue"/>
              </a:rPr>
              <a:pPr/>
              <a:t>20</a:t>
            </a:fld>
            <a:endParaRPr lang="en-US" sz="1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6297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Why are there so many different estimates?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Assumptions about enrollment are key</a:t>
            </a:r>
          </a:p>
          <a:p>
            <a:r>
              <a:rPr lang="en-US" dirty="0" smtClean="0"/>
              <a:t>Assumptions about matching rates can be key</a:t>
            </a:r>
          </a:p>
          <a:p>
            <a:r>
              <a:rPr lang="en-US" dirty="0" smtClean="0"/>
              <a:t>State estimates only include costs and no offsetting savings</a:t>
            </a:r>
          </a:p>
          <a:p>
            <a:pPr lvl="1"/>
            <a:r>
              <a:rPr lang="en-US" dirty="0" smtClean="0"/>
              <a:t>Uninsured people are getting some care today at taxpayer expense.</a:t>
            </a:r>
          </a:p>
          <a:p>
            <a:r>
              <a:rPr lang="en-US" dirty="0" smtClean="0"/>
              <a:t>Some studies look at revenues and jobs generated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O</a:t>
            </a:r>
            <a:r>
              <a:rPr lang="en-US" dirty="0" smtClean="0">
                <a:solidFill>
                  <a:srgbClr val="1F497D"/>
                </a:solidFill>
              </a:rPr>
              <a:t>ffsetting savings in estimate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State support for safety-net institutions (public hospitals, health centers)</a:t>
            </a:r>
          </a:p>
          <a:p>
            <a:r>
              <a:rPr lang="en-US" dirty="0" smtClean="0"/>
              <a:t>State services for people with mental health issues, substance abuse problems, HIV/AIDS</a:t>
            </a:r>
          </a:p>
          <a:p>
            <a:r>
              <a:rPr lang="en-US" dirty="0" smtClean="0"/>
              <a:t>Medicaid eligibility changes due to health insurance exchange availability</a:t>
            </a:r>
          </a:p>
          <a:p>
            <a:pPr lvl="1"/>
            <a:r>
              <a:rPr lang="en-US" dirty="0" smtClean="0"/>
              <a:t>Medically needy population</a:t>
            </a:r>
          </a:p>
          <a:p>
            <a:pPr lvl="1"/>
            <a:r>
              <a:rPr lang="en-US" dirty="0" smtClean="0"/>
              <a:t>Others (e.g., pregnant </a:t>
            </a:r>
            <a:r>
              <a:rPr lang="en-US" dirty="0" smtClean="0"/>
              <a:t>women above 150% FPL)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1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Florida’s Medically Needy Program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Those enrolled have very high medical bills and must “spend down” to become eligible</a:t>
            </a:r>
          </a:p>
          <a:p>
            <a:r>
              <a:rPr lang="en-US" dirty="0" smtClean="0"/>
              <a:t>Children’s </a:t>
            </a:r>
            <a:r>
              <a:rPr lang="en-US" dirty="0" smtClean="0"/>
              <a:t>eligibility (and pregnant women) can not be changed due to the ACA maintenance of effort;</a:t>
            </a:r>
          </a:p>
          <a:p>
            <a:r>
              <a:rPr lang="en-US" dirty="0" smtClean="0"/>
              <a:t>As of 2014 many adults would likely be eligible for </a:t>
            </a:r>
            <a:r>
              <a:rPr lang="en-US" dirty="0" smtClean="0"/>
              <a:t>Medicaid </a:t>
            </a:r>
            <a:r>
              <a:rPr lang="en-US" dirty="0" smtClean="0"/>
              <a:t>expansion or new premium tax credits.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964850"/>
              </p:ext>
            </p:extLst>
          </p:nvPr>
        </p:nvGraphicFramePr>
        <p:xfrm>
          <a:off x="914400" y="1295400"/>
          <a:ext cx="7315200" cy="4473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/>
                <a:gridCol w="2057400"/>
              </a:tblGrid>
              <a:tr h="568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Helvetica Neue Light"/>
                          <a:cs typeface="Helvetica Neue Light"/>
                        </a:rPr>
                        <a:t>BEST ESTIMATE</a:t>
                      </a:r>
                      <a:endParaRPr lang="en-US" sz="1600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43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 Light"/>
                          <a:cs typeface="Helvetica Neue Light"/>
                        </a:rPr>
                        <a:t>NEW </a:t>
                      </a:r>
                      <a:r>
                        <a:rPr lang="en-US" sz="1600" dirty="0" smtClean="0">
                          <a:effectLst/>
                          <a:latin typeface="Helvetica Neue Light"/>
                          <a:cs typeface="Helvetica Neue Light"/>
                        </a:rPr>
                        <a:t>STATE COSTS </a:t>
                      </a:r>
                      <a:r>
                        <a:rPr lang="en-US" sz="1600" dirty="0">
                          <a:effectLst/>
                          <a:latin typeface="Helvetica Neue Light"/>
                          <a:cs typeface="Helvetica Neue Light"/>
                        </a:rPr>
                        <a:t>PER YEAR</a:t>
                      </a:r>
                      <a:endParaRPr lang="en-US" sz="1600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 Light"/>
                          <a:cs typeface="Helvetica Neue Light"/>
                        </a:rPr>
                        <a:t> </a:t>
                      </a:r>
                      <a:endParaRPr lang="en-US" sz="1600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0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Cost of Medicaid Coverage for Newly Eligible Population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Helvetica Neue Light"/>
                          <a:cs typeface="Helvetica Neue Light"/>
                        </a:rPr>
                        <a:t>$300 million</a:t>
                      </a:r>
                      <a:endParaRPr lang="en-US" sz="1600" b="1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Cost of Medicaid Coverage for New Enrollment by Currently Eligible Population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Helvetica Neue Light"/>
                          <a:cs typeface="Helvetica Neue Light"/>
                        </a:rPr>
                        <a:t>$100 million</a:t>
                      </a:r>
                      <a:endParaRPr lang="en-US" sz="1600" b="1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Cost of Continuing Higher Primary Care Payment Rates for Physicians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Helvetica Neue Light"/>
                          <a:cs typeface="Helvetica Neue Light"/>
                        </a:rPr>
                        <a:t>$200 </a:t>
                      </a:r>
                      <a:r>
                        <a:rPr lang="en-US" sz="1600" b="1" dirty="0">
                          <a:effectLst/>
                          <a:latin typeface="Helvetica Neue Light"/>
                          <a:cs typeface="Helvetica Neue Light"/>
                        </a:rPr>
                        <a:t>million</a:t>
                      </a:r>
                      <a:endParaRPr lang="en-US" sz="1600" b="1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43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Helvetica Neue Light"/>
                          <a:cs typeface="Helvetica Neue Light"/>
                        </a:rPr>
                        <a:t>TOTAL NEW STATE COSTS PER YEAR</a:t>
                      </a:r>
                      <a:endParaRPr lang="en-US" sz="1600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$600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million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843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 Light"/>
                          <a:cs typeface="Helvetica Neue Light"/>
                        </a:rPr>
                        <a:t>OFFSETTING </a:t>
                      </a:r>
                      <a:r>
                        <a:rPr lang="en-US" sz="1600" dirty="0" smtClean="0">
                          <a:effectLst/>
                          <a:latin typeface="Helvetica Neue Light"/>
                          <a:cs typeface="Helvetica Neue Light"/>
                        </a:rPr>
                        <a:t>STATE SAVINGS </a:t>
                      </a:r>
                      <a:r>
                        <a:rPr lang="en-US" sz="1600" dirty="0">
                          <a:effectLst/>
                          <a:latin typeface="Helvetica Neue Light"/>
                          <a:cs typeface="Helvetica Neue Light"/>
                        </a:rPr>
                        <a:t>PER YEAR</a:t>
                      </a:r>
                      <a:endParaRPr lang="en-US" sz="1600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Helvetica Neue Light"/>
                          <a:cs typeface="Helvetica Neue Light"/>
                        </a:rPr>
                        <a:t> </a:t>
                      </a:r>
                      <a:endParaRPr lang="en-US" sz="1600" b="1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43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State/Local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Support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for Safety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Net Providers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Helvetica Neue Light"/>
                          <a:cs typeface="Helvetica Neue Light"/>
                        </a:rPr>
                        <a:t>$200 million</a:t>
                      </a:r>
                      <a:endParaRPr lang="en-US" sz="1600" b="1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43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State Mental Health, Substance Abuse Programs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Helvetica Neue Light"/>
                          <a:cs typeface="Helvetica Neue Light"/>
                        </a:rPr>
                        <a:t>$250 million</a:t>
                      </a:r>
                      <a:endParaRPr lang="en-US" sz="1600" b="1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43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Medicaid Eligibility Changes, e.g., Medically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Needy Program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Helvetica Neue Light"/>
                          <a:cs typeface="Helvetica Neue Light"/>
                        </a:rPr>
                        <a:t>$250 </a:t>
                      </a:r>
                      <a:r>
                        <a:rPr lang="en-US" sz="1600" b="1" dirty="0">
                          <a:effectLst/>
                          <a:latin typeface="Helvetica Neue Light"/>
                          <a:cs typeface="Helvetica Neue Light"/>
                        </a:rPr>
                        <a:t>million</a:t>
                      </a:r>
                      <a:endParaRPr lang="en-US" sz="1600" b="1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43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Helvetica Neue Light"/>
                          <a:cs typeface="Helvetica Neue Light"/>
                        </a:rPr>
                        <a:t>TOTAL OFFSETTING</a:t>
                      </a:r>
                      <a:r>
                        <a:rPr lang="en-US" sz="1600" baseline="0" dirty="0" smtClean="0">
                          <a:effectLst/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Helvetica Neue Light"/>
                          <a:cs typeface="Helvetica Neue Light"/>
                        </a:rPr>
                        <a:t>STATE/LOCAL </a:t>
                      </a:r>
                      <a:r>
                        <a:rPr lang="en-US" sz="1600" baseline="0" dirty="0" smtClean="0">
                          <a:effectLst/>
                          <a:latin typeface="Helvetica Neue Light"/>
                          <a:cs typeface="Helvetica Neue Light"/>
                        </a:rPr>
                        <a:t>SAVINGS PER YEAR</a:t>
                      </a:r>
                      <a:endParaRPr lang="en-US" sz="1600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$700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million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843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 Light"/>
                          <a:cs typeface="Helvetica Neue Light"/>
                        </a:rPr>
                        <a:t>NET </a:t>
                      </a:r>
                      <a:r>
                        <a:rPr lang="en-US" sz="1600" dirty="0" smtClean="0">
                          <a:effectLst/>
                          <a:latin typeface="Helvetica Neue Light"/>
                          <a:cs typeface="Helvetica Neue Light"/>
                        </a:rPr>
                        <a:t>STATE/LOCAL </a:t>
                      </a:r>
                      <a:r>
                        <a:rPr lang="en-US" sz="1600" dirty="0" smtClean="0">
                          <a:effectLst/>
                          <a:latin typeface="Helvetica Neue Light"/>
                          <a:cs typeface="Helvetica Neue Light"/>
                        </a:rPr>
                        <a:t>SAVINGS </a:t>
                      </a:r>
                      <a:r>
                        <a:rPr lang="en-US" sz="1600" dirty="0">
                          <a:effectLst/>
                          <a:latin typeface="Helvetica Neue Light"/>
                          <a:cs typeface="Helvetica Neue Light"/>
                        </a:rPr>
                        <a:t>PER YEAR</a:t>
                      </a:r>
                      <a:endParaRPr lang="en-US" sz="1600" dirty="0"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$100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million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Helvetica Neue Light"/>
                        <a:ea typeface="Cambria"/>
                        <a:cs typeface="Helvetica Neue Light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Projecting future state costs (2020)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4191000" cy="4730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Note:  Estimates are based on a single year after 100% federal funding is phased out.  New state costs will be lower in earlier years, especially from 2014 through 2016.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4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Impact on Florida’s budget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state chose to make no offsetting savings </a:t>
            </a:r>
            <a:r>
              <a:rPr lang="en-US" i="1" dirty="0" smtClean="0"/>
              <a:t>total new costs would likely represent no more than a 1% increase in the state share of Medicaid spending from 2014-2016 and no more than 4% increase in the later years.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35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Economic stimulus of federal funding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for ~ $26 billion in new federal dollars over 10 years according to </a:t>
            </a:r>
            <a:r>
              <a:rPr lang="en-US" dirty="0" smtClean="0"/>
              <a:t>Social Services Estimating Conference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smtClean="0"/>
              <a:t>dollars move into Florida’s economy providing jobs and services and revenue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Bottom line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Florida incurs few costs for adults newly eligible for Medicaid, slightly higher costs for new enrollment by those already eligible</a:t>
            </a:r>
          </a:p>
          <a:p>
            <a:pPr lvl="1"/>
            <a:r>
              <a:rPr lang="en-US" dirty="0" smtClean="0"/>
              <a:t>FL likely to incur some admin costs; 90% match currently available for IT systems</a:t>
            </a:r>
          </a:p>
          <a:p>
            <a:r>
              <a:rPr lang="en-US" dirty="0" smtClean="0"/>
              <a:t>But savings due to more coverage should more than offset costs</a:t>
            </a:r>
          </a:p>
          <a:p>
            <a:r>
              <a:rPr lang="en-US" dirty="0" smtClean="0"/>
              <a:t>New coverage has positive effects for health and quality of 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5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For More </a:t>
            </a:r>
            <a:r>
              <a:rPr lang="en-US" dirty="0">
                <a:solidFill>
                  <a:srgbClr val="1F497D"/>
                </a:solidFill>
              </a:rPr>
              <a:t>I</a:t>
            </a:r>
            <a:r>
              <a:rPr lang="en-US" dirty="0" smtClean="0">
                <a:solidFill>
                  <a:srgbClr val="1F497D"/>
                </a:solidFill>
              </a:rPr>
              <a:t>nformation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Joan </a:t>
            </a:r>
            <a:r>
              <a:rPr lang="en-US" dirty="0"/>
              <a:t>Alker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2"/>
              </a:rPr>
              <a:t>jca25@georgetown.</a:t>
            </a:r>
            <a:r>
              <a:rPr lang="en-US" dirty="0" smtClean="0">
                <a:hlinkClick r:id="rId2"/>
              </a:rPr>
              <a:t>edu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Our website: </a:t>
            </a:r>
          </a:p>
          <a:p>
            <a:pPr lvl="1"/>
            <a:r>
              <a:rPr lang="en-US" dirty="0" smtClean="0">
                <a:hlinkClick r:id="rId3"/>
              </a:rPr>
              <a:t>ccf.georgetown.edu</a:t>
            </a:r>
            <a:endParaRPr lang="en-US" dirty="0" smtClean="0"/>
          </a:p>
          <a:p>
            <a:pPr lvl="1"/>
            <a:r>
              <a:rPr lang="en-US" dirty="0" smtClean="0">
                <a:hlinkClick r:id="rId4" action="ppaction://hlinkfile"/>
              </a:rPr>
              <a:t>hpi.georgetown.edu/floridamedicaid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Say </a:t>
            </a:r>
            <a:r>
              <a:rPr lang="en-US" dirty="0"/>
              <a:t>Ahhh</a:t>
            </a:r>
            <a:r>
              <a:rPr lang="en-US" dirty="0"/>
              <a:t>! Our child health policy blog: </a:t>
            </a:r>
          </a:p>
          <a:p>
            <a:pPr lvl="1"/>
            <a:r>
              <a:rPr lang="en-US" dirty="0">
                <a:hlinkClick r:id="rId5"/>
              </a:rPr>
              <a:t>www.theccfblog.org/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D979-9F8A-B342-A023-B7107D649DA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4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381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Who will remain uncovered without broader Medicaid coverage?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5334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Note: Earned income can be disregarded up to 56% FPL for working parents. Source: “Getting Into Gear for 2014: Findings from a 50-State Survey of Eligibility, Enrollment, Renewal, and Cost-Sharing Policies in Medicaid and CHIP, 2012-2013</a:t>
            </a:r>
            <a:r>
              <a:rPr lang="en-US" dirty="0" smtClean="0"/>
              <a:t>” </a:t>
            </a:r>
            <a:r>
              <a:rPr lang="en-US" dirty="0"/>
              <a:t>Kaiser Commission on Medicaid and the Uninsured and the Georgetown Center for Children and Families, January 2013.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aca-florida-chart-no-expansion-no-citizen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8" r="13255" b="3775"/>
          <a:stretch/>
        </p:blipFill>
        <p:spPr>
          <a:xfrm>
            <a:off x="533400" y="838200"/>
            <a:ext cx="7495941" cy="51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Medicaid coverage improves access and saves lives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Children in Medicaid have similar access to a regular source of care and same levels of well-child visits as privately insured;</a:t>
            </a:r>
          </a:p>
          <a:p>
            <a:r>
              <a:rPr lang="en-US" dirty="0"/>
              <a:t>M</a:t>
            </a:r>
            <a:r>
              <a:rPr lang="en-US" dirty="0" smtClean="0"/>
              <a:t>ortality declined by more than 6% for newly covered adults in Medicaid;</a:t>
            </a:r>
          </a:p>
          <a:p>
            <a:r>
              <a:rPr lang="en-US" dirty="0" smtClean="0"/>
              <a:t>Recent comprehensive Oregon study found adult expansion resulted in improved financial security, health status, access to regular source of care, access to prescription drugs.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0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at stake in </a:t>
            </a:r>
            <a:r>
              <a:rPr lang="en-US" dirty="0" smtClean="0"/>
              <a:t>florida’s</a:t>
            </a:r>
            <a:r>
              <a:rPr lang="en-US" dirty="0" smtClean="0"/>
              <a:t> choice?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457200" y="6324600"/>
            <a:ext cx="1143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2D79C-CD48-4D19-A731-CDEDB40B86D9}" type="slidenum">
              <a:rPr lang="en-US" sz="1200" smtClean="0">
                <a:latin typeface="Helvetica Neue"/>
              </a:rPr>
              <a:pPr/>
              <a:t>5</a:t>
            </a:fld>
            <a:endParaRPr lang="en-US" sz="1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9601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77451927"/>
              </p:ext>
            </p:extLst>
          </p:nvPr>
        </p:nvGraphicFramePr>
        <p:xfrm>
          <a:off x="1295400" y="1600200"/>
          <a:ext cx="6553200" cy="434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 of </a:t>
            </a:r>
            <a:r>
              <a:rPr lang="en-US" dirty="0" smtClean="0"/>
              <a:t>uninsured </a:t>
            </a:r>
            <a:r>
              <a:rPr lang="en-US" dirty="0"/>
              <a:t>in Florida </a:t>
            </a:r>
            <a:r>
              <a:rPr lang="en-US" dirty="0" smtClean="0"/>
              <a:t>compared </a:t>
            </a:r>
            <a:r>
              <a:rPr lang="en-US" dirty="0"/>
              <a:t>to the United States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Source: 2011 American Community Survey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6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Uninsured Adults in Florida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062397"/>
              </p:ext>
            </p:extLst>
          </p:nvPr>
        </p:nvGraphicFramePr>
        <p:xfrm>
          <a:off x="457200" y="2209800"/>
          <a:ext cx="8229600" cy="223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381676"/>
                <a:gridCol w="2021050"/>
                <a:gridCol w="1631731"/>
                <a:gridCol w="2128343"/>
              </a:tblGrid>
              <a:tr h="1219200">
                <a:tc>
                  <a:txBody>
                    <a:bodyPr/>
                    <a:lstStyle/>
                    <a:p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Percent of Uninsured Adults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2011</a:t>
                      </a:r>
                      <a:r>
                        <a:rPr lang="en-US" baseline="0" dirty="0" smtClean="0">
                          <a:latin typeface="Helvetica Neue Light"/>
                          <a:cs typeface="Helvetica Neue Light"/>
                        </a:rPr>
                        <a:t> State Ranking in Percent of Uninsured Adults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Number of Uninsured Adults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2011</a:t>
                      </a:r>
                      <a:r>
                        <a:rPr lang="en-US" baseline="0" dirty="0" smtClean="0">
                          <a:latin typeface="Helvetica Neue Light"/>
                          <a:cs typeface="Helvetica Neue Light"/>
                        </a:rPr>
                        <a:t> State Ranking in Number of Uninsured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Helvetica Neue Light"/>
                          <a:cs typeface="Helvetica Neue Light"/>
                        </a:rPr>
                        <a:t>Adults </a:t>
                      </a:r>
                      <a:endParaRPr lang="en-US" dirty="0" smtClean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</a:tr>
              <a:tr h="3716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Florida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29.5%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50</a:t>
                      </a:r>
                      <a:r>
                        <a:rPr lang="en-US" baseline="30000" dirty="0" smtClean="0">
                          <a:latin typeface="Helvetica Neue Light"/>
                          <a:cs typeface="Helvetica Neue Light"/>
                        </a:rPr>
                        <a:t>th</a:t>
                      </a:r>
                      <a:endParaRPr lang="en-US" dirty="0" smtClean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Neue Light"/>
                          <a:ea typeface="+mn-ea"/>
                          <a:cs typeface="Helvetica Neue Light"/>
                        </a:rPr>
                        <a:t>3,388,306</a:t>
                      </a: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Neue Light"/>
                          <a:ea typeface="+mn-ea"/>
                          <a:cs typeface="Helvetica Neue Light"/>
                        </a:rPr>
                        <a:t>49th</a:t>
                      </a:r>
                    </a:p>
                  </a:txBody>
                  <a:tcPr marL="85134" marR="85134"/>
                </a:tc>
              </a:tr>
              <a:tr h="3716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National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21.0%</a:t>
                      </a:r>
                    </a:p>
                    <a:p>
                      <a:pPr algn="ctr"/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Neue Light"/>
                          <a:ea typeface="+mn-ea"/>
                          <a:cs typeface="Helvetica Neue Light"/>
                        </a:rPr>
                        <a:t>40,455,941</a:t>
                      </a: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05278"/>
            <a:ext cx="3733800" cy="3651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Source: CCF Analysis of 2011 American Community Survey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6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Florida vs. Neighboring States: Rate of Uninsured Adults in 2011</a:t>
            </a:r>
            <a:endParaRPr lang="en-US" sz="3200" dirty="0">
              <a:solidFill>
                <a:srgbClr val="1F497D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324023"/>
              </p:ext>
            </p:extLst>
          </p:nvPr>
        </p:nvGraphicFramePr>
        <p:xfrm>
          <a:off x="457200" y="22860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Florida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29.5%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20.8%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Georgia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26.8%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Louisiana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25.5%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South Carolina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23.5%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Texas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30.9%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Source: 2011 American Community Survey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4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Uninsured Children in Florida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98071"/>
              </p:ext>
            </p:extLst>
          </p:nvPr>
        </p:nvGraphicFramePr>
        <p:xfrm>
          <a:off x="457200" y="2209800"/>
          <a:ext cx="8229600" cy="196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381676"/>
                <a:gridCol w="2021050"/>
                <a:gridCol w="1631731"/>
                <a:gridCol w="2128343"/>
              </a:tblGrid>
              <a:tr h="1219200">
                <a:tc>
                  <a:txBody>
                    <a:bodyPr/>
                    <a:lstStyle/>
                    <a:p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Percent of Uninsured Children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2011</a:t>
                      </a:r>
                      <a:r>
                        <a:rPr lang="en-US" baseline="0" dirty="0" smtClean="0">
                          <a:latin typeface="Helvetica Neue Light"/>
                          <a:cs typeface="Helvetica Neue Light"/>
                        </a:rPr>
                        <a:t> State Ranking in Percent of Uninsured Children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Number of Uninsured Children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2011</a:t>
                      </a:r>
                      <a:r>
                        <a:rPr lang="en-US" baseline="0" dirty="0" smtClean="0">
                          <a:latin typeface="Helvetica Neue Light"/>
                          <a:cs typeface="Helvetica Neue Light"/>
                        </a:rPr>
                        <a:t> State Ranking in Number of Uninsured Children</a:t>
                      </a:r>
                      <a:endParaRPr lang="en-US" dirty="0" smtClean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</a:tr>
              <a:tr h="3716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Florida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11.9%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48th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Neue Light"/>
                          <a:ea typeface="+mn-ea"/>
                          <a:cs typeface="Helvetica Neue Light"/>
                        </a:rPr>
                        <a:t>475,112</a:t>
                      </a: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Neue Light"/>
                          <a:ea typeface="+mn-ea"/>
                          <a:cs typeface="Helvetica Neue Light"/>
                        </a:rPr>
                        <a:t>49th</a:t>
                      </a:r>
                    </a:p>
                  </a:txBody>
                  <a:tcPr marL="85134" marR="85134"/>
                </a:tc>
              </a:tr>
              <a:tr h="3716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National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7.5%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Neue Light"/>
                          <a:ea typeface="+mn-ea"/>
                          <a:cs typeface="Helvetica Neue Light"/>
                        </a:rPr>
                        <a:t>5,527,657</a:t>
                      </a:r>
                    </a:p>
                  </a:txBody>
                  <a:tcPr marL="85134" marR="8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 marL="85134" marR="85134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3200" y="6172200"/>
            <a:ext cx="5181600" cy="498203"/>
          </a:xfrm>
        </p:spPr>
        <p:txBody>
          <a:bodyPr>
            <a:noAutofit/>
          </a:bodyPr>
          <a:lstStyle/>
          <a:p>
            <a:r>
              <a:rPr lang="en-US" sz="1200" dirty="0" smtClean="0"/>
              <a:t>Source: “Uninsured Children 2009-2011: Charting the Nation’s Progress” Georgetown Center for Children and Families, October 2012.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145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1429</Words>
  <Application>Microsoft Macintosh PowerPoint</Application>
  <PresentationFormat>On-screen Show (4:3)</PresentationFormat>
  <Paragraphs>278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Florida’s Medicaid Choice Under the ACA</vt:lpstr>
      <vt:lpstr>Florida Medicaid eligibility levels</vt:lpstr>
      <vt:lpstr>Who will remain uncovered without broader Medicaid coverage?</vt:lpstr>
      <vt:lpstr>Medicaid coverage improves access and saves lives</vt:lpstr>
      <vt:lpstr>What is at stake in florida’s choice?</vt:lpstr>
      <vt:lpstr>Rate of uninsured in Florida compared to the United States </vt:lpstr>
      <vt:lpstr>Uninsured Adults in Florida</vt:lpstr>
      <vt:lpstr>Florida vs. Neighboring States: Rate of Uninsured Adults in 2011</vt:lpstr>
      <vt:lpstr>Uninsured Children in Florida</vt:lpstr>
      <vt:lpstr>Florida vs. Neighboring States: Rate of Uninsured Children in 2011</vt:lpstr>
      <vt:lpstr>What’s at Stake for Florida’s hospitals?</vt:lpstr>
      <vt:lpstr>Florida’s hospitals at risk</vt:lpstr>
      <vt:lpstr>Florida Low Income Pool</vt:lpstr>
      <vt:lpstr>How many PEOPLE will get coverage &amp; how much will it cost?</vt:lpstr>
      <vt:lpstr>How many Floridians would gain coverage? </vt:lpstr>
      <vt:lpstr>Why would children get coverage?</vt:lpstr>
      <vt:lpstr>Preliminary estimates of new Medicaid eligibles/enrollees by County</vt:lpstr>
      <vt:lpstr>States have flexibility in covering new adults</vt:lpstr>
      <vt:lpstr>Different federal matching rates apply</vt:lpstr>
      <vt:lpstr>What’s at Stake for Florida’s budget and why are so many numbers flying around?</vt:lpstr>
      <vt:lpstr>Why are there so many different estimates?</vt:lpstr>
      <vt:lpstr>Offsetting savings in estimate</vt:lpstr>
      <vt:lpstr>Florida’s Medically Needy Program</vt:lpstr>
      <vt:lpstr>PowerPoint Presentation</vt:lpstr>
      <vt:lpstr>Impact on Florida’s budget</vt:lpstr>
      <vt:lpstr>Economic stimulus of federal funding</vt:lpstr>
      <vt:lpstr>Bottom line</vt:lpstr>
      <vt:lpstr>For More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Karina Wagnerman</cp:lastModifiedBy>
  <cp:revision>82</cp:revision>
  <cp:lastPrinted>2013-02-07T14:56:05Z</cp:lastPrinted>
  <dcterms:created xsi:type="dcterms:W3CDTF">2013-02-06T18:36:37Z</dcterms:created>
  <dcterms:modified xsi:type="dcterms:W3CDTF">2013-02-07T20:03:53Z</dcterms:modified>
</cp:coreProperties>
</file>