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.bin" ContentType="application/vnd.openxmlformats-officedocument.oleObject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notesSlides/notesSlide38.xml" ContentType="application/vnd.openxmlformats-officedocument.presentationml.notesSl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9" r:id="rId3"/>
    <p:sldId id="263" r:id="rId4"/>
    <p:sldId id="355" r:id="rId5"/>
    <p:sldId id="337" r:id="rId6"/>
    <p:sldId id="356" r:id="rId7"/>
    <p:sldId id="339" r:id="rId8"/>
    <p:sldId id="357" r:id="rId9"/>
    <p:sldId id="329" r:id="rId10"/>
    <p:sldId id="348" r:id="rId11"/>
    <p:sldId id="350" r:id="rId12"/>
    <p:sldId id="351" r:id="rId13"/>
    <p:sldId id="349" r:id="rId14"/>
    <p:sldId id="271" r:id="rId15"/>
    <p:sldId id="276" r:id="rId16"/>
    <p:sldId id="316" r:id="rId17"/>
    <p:sldId id="317" r:id="rId18"/>
    <p:sldId id="318" r:id="rId19"/>
    <p:sldId id="344" r:id="rId20"/>
    <p:sldId id="367" r:id="rId21"/>
    <p:sldId id="372" r:id="rId22"/>
    <p:sldId id="368" r:id="rId23"/>
    <p:sldId id="352" r:id="rId24"/>
    <p:sldId id="353" r:id="rId25"/>
    <p:sldId id="380" r:id="rId26"/>
    <p:sldId id="354" r:id="rId27"/>
    <p:sldId id="327" r:id="rId28"/>
    <p:sldId id="369" r:id="rId29"/>
    <p:sldId id="328" r:id="rId30"/>
    <p:sldId id="295" r:id="rId31"/>
    <p:sldId id="378" r:id="rId32"/>
    <p:sldId id="379" r:id="rId33"/>
    <p:sldId id="377" r:id="rId34"/>
    <p:sldId id="265" r:id="rId35"/>
    <p:sldId id="262" r:id="rId36"/>
    <p:sldId id="260" r:id="rId37"/>
    <p:sldId id="298" r:id="rId38"/>
    <p:sldId id="373" r:id="rId39"/>
    <p:sldId id="268" r:id="rId40"/>
    <p:sldId id="359" r:id="rId41"/>
    <p:sldId id="314" r:id="rId42"/>
    <p:sldId id="330" r:id="rId43"/>
    <p:sldId id="312" r:id="rId44"/>
    <p:sldId id="335" r:id="rId45"/>
    <p:sldId id="333" r:id="rId46"/>
    <p:sldId id="321" r:id="rId47"/>
    <p:sldId id="304" r:id="rId48"/>
    <p:sldId id="308" r:id="rId49"/>
    <p:sldId id="331" r:id="rId50"/>
    <p:sldId id="334" r:id="rId51"/>
    <p:sldId id="375" r:id="rId52"/>
    <p:sldId id="278" r:id="rId53"/>
    <p:sldId id="279" r:id="rId54"/>
    <p:sldId id="280" r:id="rId55"/>
    <p:sldId id="326" r:id="rId56"/>
    <p:sldId id="288" r:id="rId57"/>
    <p:sldId id="282" r:id="rId58"/>
    <p:sldId id="323" r:id="rId59"/>
    <p:sldId id="361" r:id="rId60"/>
    <p:sldId id="366" r:id="rId61"/>
    <p:sldId id="363" r:id="rId62"/>
    <p:sldId id="365" r:id="rId63"/>
    <p:sldId id="292" r:id="rId64"/>
    <p:sldId id="362" r:id="rId65"/>
    <p:sldId id="270" r:id="rId66"/>
    <p:sldId id="311" r:id="rId67"/>
    <p:sldId id="26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0599D"/>
    <a:srgbClr val="AA0000"/>
    <a:srgbClr val="C99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7" autoAdjust="0"/>
    <p:restoredTop sz="9466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rina:Documents:Presentations:Random%20Slides:uninsured-rate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jjr:Documents:Kidswell:NLC%20trainh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jjr:Documents:Kidswell:NLC%20trainh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jjr:Documents:Kidswell:NLC%20trainh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jjr:Documents:Kidswell:NLC%20trainh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73991628855"/>
          <c:y val="0.0373446876322801"/>
          <c:w val="0.880430326710627"/>
          <c:h val="0.860790318966161"/>
        </c:manualLayout>
      </c:layout>
      <c:lineChart>
        <c:grouping val="standard"/>
        <c:varyColors val="0"/>
        <c:ser>
          <c:idx val="1"/>
          <c:order val="0"/>
          <c:tx>
            <c:strRef>
              <c:f>'[uninsured-rate2012.xlsx]Sheet1'!$B$1</c:f>
              <c:strCache>
                <c:ptCount val="1"/>
                <c:pt idx="0">
                  <c:v>Uninsurance Rate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rgbClr val="C9961E"/>
              </a:solidFill>
            </c:spPr>
          </c:marker>
          <c:cat>
            <c:numRef>
              <c:f>'[uninsured-rate2012.xlsx]Sheet1'!$A$2:$A$14</c:f>
              <c:numCache>
                <c:formatCode>General</c:formatCode>
                <c:ptCount val="13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</c:numCache>
            </c:numRef>
          </c:cat>
          <c:val>
            <c:numRef>
              <c:f>'[uninsured-rate2012.xlsx]Sheet1'!$B$2:$B$14</c:f>
              <c:numCache>
                <c:formatCode>0.0%</c:formatCode>
                <c:ptCount val="13"/>
                <c:pt idx="0">
                  <c:v>0.125</c:v>
                </c:pt>
                <c:pt idx="1">
                  <c:v>0.116</c:v>
                </c:pt>
                <c:pt idx="2">
                  <c:v>0.113</c:v>
                </c:pt>
                <c:pt idx="3">
                  <c:v>0.112</c:v>
                </c:pt>
                <c:pt idx="4">
                  <c:v>0.11</c:v>
                </c:pt>
                <c:pt idx="5">
                  <c:v>0.105</c:v>
                </c:pt>
                <c:pt idx="6">
                  <c:v>0.109</c:v>
                </c:pt>
                <c:pt idx="7">
                  <c:v>0.117</c:v>
                </c:pt>
                <c:pt idx="8">
                  <c:v>0.11</c:v>
                </c:pt>
                <c:pt idx="9">
                  <c:v>0.099</c:v>
                </c:pt>
                <c:pt idx="10">
                  <c:v>0.1</c:v>
                </c:pt>
                <c:pt idx="11">
                  <c:v>0.098</c:v>
                </c:pt>
                <c:pt idx="12">
                  <c:v>0.094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059032"/>
        <c:axId val="393063848"/>
      </c:lineChart>
      <c:catAx>
        <c:axId val="393059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3063848"/>
        <c:crosses val="autoZero"/>
        <c:auto val="1"/>
        <c:lblAlgn val="ctr"/>
        <c:lblOffset val="100"/>
        <c:noMultiLvlLbl val="0"/>
      </c:catAx>
      <c:valAx>
        <c:axId val="393063848"/>
        <c:scaling>
          <c:orientation val="minMax"/>
          <c:min val="0.09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93059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Helvetica Neue Light"/>
          <a:cs typeface="Helvetica Neue Ligh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0-5</c:v>
                </c:pt>
                <c:pt idx="1">
                  <c:v>6-12</c:v>
                </c:pt>
                <c:pt idx="2">
                  <c:v>13-18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0.075</c:v>
                </c:pt>
                <c:pt idx="1">
                  <c:v>0.089</c:v>
                </c:pt>
                <c:pt idx="2">
                  <c:v>0.114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74904"/>
        <c:axId val="500777912"/>
      </c:barChart>
      <c:catAx>
        <c:axId val="500774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0777912"/>
        <c:crosses val="autoZero"/>
        <c:auto val="1"/>
        <c:lblAlgn val="ctr"/>
        <c:lblOffset val="100"/>
        <c:noMultiLvlLbl val="0"/>
      </c:catAx>
      <c:valAx>
        <c:axId val="5007779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00774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Medicaid/CHIP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Participation </a:t>
            </a:r>
            <a:r>
              <a:rPr lang="en-US" dirty="0"/>
              <a:t>Rate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Sheet1!$B$43</c:f>
              <c:strCache>
                <c:ptCount val="1"/>
                <c:pt idx="0">
                  <c:v>Medicaid/CHIP Participation Rate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Sheet1!$A$44:$A$46</c:f>
              <c:numCache>
                <c:formatCode>General</c:formatCode>
                <c:ptCount val="3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</c:numCache>
            </c:numRef>
          </c:cat>
          <c:val>
            <c:numRef>
              <c:f>Sheet1!$B$44:$B$46</c:f>
              <c:numCache>
                <c:formatCode>0.0%</c:formatCode>
                <c:ptCount val="3"/>
                <c:pt idx="0">
                  <c:v>0.817</c:v>
                </c:pt>
                <c:pt idx="1">
                  <c:v>0.843</c:v>
                </c:pt>
                <c:pt idx="2">
                  <c:v>0.858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820216"/>
        <c:axId val="500823256"/>
      </c:barChart>
      <c:catAx>
        <c:axId val="500820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0823256"/>
        <c:crosses val="autoZero"/>
        <c:auto val="1"/>
        <c:lblAlgn val="ctr"/>
        <c:lblOffset val="100"/>
        <c:noMultiLvlLbl val="0"/>
      </c:catAx>
      <c:valAx>
        <c:axId val="5008232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00820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Most Uninsured Children Are Already Eligible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for Medicaid or CHIP</a:t>
            </a:r>
            <a:endParaRPr lang="en-US"/>
          </a:p>
        </c:rich>
      </c:tx>
      <c:layout>
        <c:manualLayout>
          <c:xMode val="edge"/>
          <c:yMode val="edge"/>
          <c:x val="0.245717523741129"/>
          <c:y val="0.03918166873801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E9A222"/>
            </a:solidFill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C9961E"/>
              </a:solidFill>
            </c:spPr>
          </c:dPt>
          <c:dLbls>
            <c:dLbl>
              <c:idx val="0"/>
              <c:layout>
                <c:manualLayout>
                  <c:x val="-0.22267072747982"/>
                  <c:y val="-0.193248500187477"/>
                </c:manualLayout>
              </c:layout>
              <c:spPr/>
              <c:txPr>
                <a:bodyPr/>
                <a:lstStyle/>
                <a:p>
                  <a:pPr>
                    <a:defRPr sz="13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46249195265686"/>
                  <c:y val="0.122851752905887"/>
                </c:manualLayout>
              </c:layout>
              <c:tx>
                <c:rich>
                  <a:bodyPr/>
                  <a:lstStyle/>
                  <a:p>
                    <a:pPr>
                      <a:defRPr sz="1300">
                        <a:solidFill>
                          <a:schemeClr val="bg1"/>
                        </a:solidFill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</a:rPr>
                      <a:t>Uninsured 
30%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Sheet1!$A$52:$A$53</c:f>
              <c:strCache>
                <c:ptCount val="2"/>
                <c:pt idx="0">
                  <c:v>Eligible but Uninsured</c:v>
                </c:pt>
                <c:pt idx="1">
                  <c:v>Uninsured </c:v>
                </c:pt>
              </c:strCache>
            </c:strRef>
          </c:cat>
          <c:val>
            <c:numRef>
              <c:f>Sheet1!$B$52:$B$53</c:f>
              <c:numCache>
                <c:formatCode>General</c:formatCode>
                <c:ptCount val="2"/>
                <c:pt idx="0">
                  <c:v>4.4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CHIP</c:v>
                </c:pt>
                <c:pt idx="1">
                  <c:v>Medicaid - Children</c:v>
                </c:pt>
                <c:pt idx="2">
                  <c:v>Medicaid - Adults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5.310188E6</c:v>
                </c:pt>
                <c:pt idx="1">
                  <c:v>2.737891E7</c:v>
                </c:pt>
                <c:pt idx="2">
                  <c:v>2.5364373E7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132712"/>
        <c:axId val="549136280"/>
      </c:barChart>
      <c:catAx>
        <c:axId val="499132712"/>
        <c:scaling>
          <c:orientation val="minMax"/>
        </c:scaling>
        <c:delete val="0"/>
        <c:axPos val="b"/>
        <c:majorTickMark val="out"/>
        <c:minorTickMark val="none"/>
        <c:tickLblPos val="nextTo"/>
        <c:crossAx val="549136280"/>
        <c:crosses val="autoZero"/>
        <c:auto val="1"/>
        <c:lblAlgn val="ctr"/>
        <c:lblOffset val="100"/>
        <c:noMultiLvlLbl val="0"/>
      </c:catAx>
      <c:valAx>
        <c:axId val="5491362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499132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"/>
          <c:y val="0.0616484411160533"/>
          <c:w val="1.0"/>
          <c:h val="0.705227013546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Enrollment/Renewal Procedures</c:v>
                </c:pt>
              </c:strCache>
            </c:strRef>
          </c:tx>
          <c:spPr>
            <a:solidFill>
              <a:srgbClr val="001B36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1B36"/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In-Person Assistance in Eligbility Offices</c:v>
                </c:pt>
                <c:pt idx="1">
                  <c:v>Toll-Free Assistance Hotline</c:v>
                </c:pt>
                <c:pt idx="2">
                  <c:v>Out-Stationed State Eligibility Workers</c:v>
                </c:pt>
                <c:pt idx="3">
                  <c:v>State-Funded Community-Based Application Assisters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48.0</c:v>
                </c:pt>
                <c:pt idx="1">
                  <c:v>47.0</c:v>
                </c:pt>
                <c:pt idx="2">
                  <c:v>35.0</c:v>
                </c:pt>
                <c:pt idx="3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501009864"/>
        <c:axId val="501012952"/>
      </c:barChart>
      <c:catAx>
        <c:axId val="501009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en-US"/>
          </a:p>
        </c:txPr>
        <c:crossAx val="501012952"/>
        <c:crosses val="autoZero"/>
        <c:auto val="0"/>
        <c:lblAlgn val="ctr"/>
        <c:lblOffset val="100"/>
        <c:noMultiLvlLbl val="0"/>
      </c:catAx>
      <c:valAx>
        <c:axId val="50101295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501009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158045977011494"/>
          <c:y val="0.164784769448982"/>
          <c:w val="0.968390804597701"/>
          <c:h val="0.740416717554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 </c:v>
                </c:pt>
              </c:strCache>
            </c:strRef>
          </c:tx>
          <c:spPr>
            <a:solidFill>
              <a:srgbClr val="001B36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Telephone</c:v>
                </c:pt>
                <c:pt idx="2">
                  <c:v>Both Telephone and Online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37.0</c:v>
                </c:pt>
                <c:pt idx="1">
                  <c:v>17.0</c:v>
                </c:pt>
                <c:pt idx="2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Renewal</c:v>
                </c:pt>
              </c:strCache>
            </c:strRef>
          </c:tx>
          <c:spPr>
            <a:solidFill>
              <a:srgbClr val="C9961E"/>
            </a:solidFill>
            <a:ln>
              <a:solidFill>
                <a:srgbClr val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Telephone</c:v>
                </c:pt>
                <c:pt idx="2">
                  <c:v>Both Telephone and Online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28.0</c:v>
                </c:pt>
                <c:pt idx="1">
                  <c:v>24.0</c:v>
                </c:pt>
                <c:pt idx="2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01227320"/>
        <c:axId val="501230408"/>
      </c:barChart>
      <c:catAx>
        <c:axId val="501227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50" b="1">
                <a:solidFill>
                  <a:srgbClr val="000000"/>
                </a:solidFill>
              </a:defRPr>
            </a:pPr>
            <a:endParaRPr lang="en-US"/>
          </a:p>
        </c:txPr>
        <c:crossAx val="501230408"/>
        <c:crosses val="autoZero"/>
        <c:auto val="1"/>
        <c:lblAlgn val="ctr"/>
        <c:lblOffset val="100"/>
        <c:noMultiLvlLbl val="0"/>
      </c:catAx>
      <c:valAx>
        <c:axId val="501230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01227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5504796814191"/>
          <c:y val="0.00093981694981281"/>
          <c:w val="0.311749027061272"/>
          <c:h val="0.0782735935211833"/>
        </c:manualLayout>
      </c:layout>
      <c:overlay val="0"/>
      <c:txPr>
        <a:bodyPr/>
        <a:lstStyle/>
        <a:p>
          <a:pPr>
            <a:defRPr sz="1680" b="1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3300620101193"/>
          <c:y val="0.0470890442703756"/>
          <c:w val="0.95609455918246"/>
          <c:h val="0.777687554674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their coverage</c:v>
                </c:pt>
                <c:pt idx="1">
                  <c:v>the quality of care their child receives </c:v>
                </c:pt>
                <c:pt idx="2">
                  <c:v>how quickly they can get an appointment for their child to see a doctor</c:v>
                </c:pt>
                <c:pt idx="3">
                  <c:v>with the affordability of coverage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0.93</c:v>
                </c:pt>
                <c:pt idx="1">
                  <c:v>0.93</c:v>
                </c:pt>
                <c:pt idx="2">
                  <c:v>0.89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716184"/>
        <c:axId val="501719192"/>
      </c:barChart>
      <c:catAx>
        <c:axId val="501716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01719192"/>
        <c:crosses val="autoZero"/>
        <c:auto val="1"/>
        <c:lblAlgn val="ctr"/>
        <c:lblOffset val="100"/>
        <c:noMultiLvlLbl val="0"/>
      </c:catAx>
      <c:valAx>
        <c:axId val="501719192"/>
        <c:scaling>
          <c:orientation val="minMax"/>
          <c:min val="0.0"/>
        </c:scaling>
        <c:delete val="1"/>
        <c:axPos val="l"/>
        <c:numFmt formatCode="0%" sourceLinked="1"/>
        <c:majorTickMark val="out"/>
        <c:minorTickMark val="none"/>
        <c:tickLblPos val="none"/>
        <c:crossAx val="501716184"/>
        <c:crossesAt val="4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4F81BD">
                  <a:lumMod val="50000"/>
                </a:srgbClr>
              </a:solidFill>
            </a:ln>
          </c:spPr>
          <c:marker>
            <c:symbol val="square"/>
            <c:size val="10"/>
            <c:spPr>
              <a:solidFill>
                <a:srgbClr val="C9961E"/>
              </a:solidFill>
              <a:ln>
                <a:solidFill>
                  <a:srgbClr val="C9961E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ACA Implementation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12.5</c:v>
                </c:pt>
                <c:pt idx="1">
                  <c:v>11.6</c:v>
                </c:pt>
                <c:pt idx="2">
                  <c:v>11.3</c:v>
                </c:pt>
                <c:pt idx="3">
                  <c:v>11.2</c:v>
                </c:pt>
                <c:pt idx="4">
                  <c:v>11.0</c:v>
                </c:pt>
                <c:pt idx="5">
                  <c:v>10.5</c:v>
                </c:pt>
                <c:pt idx="6">
                  <c:v>10.9</c:v>
                </c:pt>
                <c:pt idx="7">
                  <c:v>11.7</c:v>
                </c:pt>
                <c:pt idx="8">
                  <c:v>11.0</c:v>
                </c:pt>
                <c:pt idx="9">
                  <c:v>9.8</c:v>
                </c:pt>
                <c:pt idx="10">
                  <c:v>10.0</c:v>
                </c:pt>
                <c:pt idx="11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771528"/>
        <c:axId val="501776408"/>
      </c:lineChart>
      <c:catAx>
        <c:axId val="501771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1776408"/>
        <c:crosses val="autoZero"/>
        <c:auto val="1"/>
        <c:lblAlgn val="ctr"/>
        <c:lblOffset val="100"/>
        <c:noMultiLvlLbl val="0"/>
      </c:catAx>
      <c:valAx>
        <c:axId val="501776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17715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Children's Uninsured Rate</c:v>
                </c:pt>
              </c:strCache>
            </c:strRef>
          </c:tx>
          <c:spPr>
            <a:ln w="50800">
              <a:solidFill>
                <a:srgbClr val="AC862E"/>
              </a:solidFill>
            </a:ln>
            <a:effectLst/>
          </c:spPr>
          <c:marker>
            <c:symbol val="circle"/>
            <c:size val="5"/>
            <c:spPr>
              <a:solidFill>
                <a:srgbClr val="AC862E"/>
              </a:solidFill>
              <a:ln>
                <a:solidFill>
                  <a:srgbClr val="AC862E"/>
                </a:solidFill>
              </a:ln>
              <a:effectLst/>
            </c:spPr>
          </c:marker>
          <c:dLbls>
            <c:numFmt formatCode="0.0%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Sheet1!$C$1:$E$1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Sheet1!$C$2:$E$2</c:f>
              <c:numCache>
                <c:formatCode>0.0%</c:formatCode>
                <c:ptCount val="3"/>
                <c:pt idx="0">
                  <c:v>0.086</c:v>
                </c:pt>
                <c:pt idx="1">
                  <c:v>0.08</c:v>
                </c:pt>
                <c:pt idx="2" formatCode="0.00%">
                  <c:v>0.075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Children's Poverty Rate</c:v>
                </c:pt>
              </c:strCache>
            </c:strRef>
          </c:tx>
          <c:spPr>
            <a:ln w="50800">
              <a:solidFill>
                <a:srgbClr val="1E3160"/>
              </a:solidFill>
            </a:ln>
            <a:effectLst/>
          </c:spPr>
          <c:marker>
            <c:symbol val="circle"/>
            <c:size val="5"/>
            <c:spPr>
              <a:solidFill>
                <a:srgbClr val="1E3160"/>
              </a:solidFill>
              <a:ln>
                <a:solidFill>
                  <a:srgbClr val="1E3160"/>
                </a:solidFill>
              </a:ln>
              <a:effectLst/>
            </c:spPr>
          </c:marker>
          <c:dLbls>
            <c:numFmt formatCode="0.0%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Sheet1!$C$1:$E$1</c:f>
              <c:strCach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strCache>
            </c:strRef>
          </c:cat>
          <c:val>
            <c:numRef>
              <c:f>Sheet1!$C$3:$E$3</c:f>
              <c:numCache>
                <c:formatCode>0.0%</c:formatCode>
                <c:ptCount val="3"/>
                <c:pt idx="0">
                  <c:v>0.2</c:v>
                </c:pt>
                <c:pt idx="1">
                  <c:v>0.216</c:v>
                </c:pt>
                <c:pt idx="2" formatCode="0.00%">
                  <c:v>0.225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2816696"/>
        <c:axId val="392809672"/>
      </c:lineChart>
      <c:catAx>
        <c:axId val="392816696"/>
        <c:scaling>
          <c:orientation val="minMax"/>
        </c:scaling>
        <c:delete val="0"/>
        <c:axPos val="b"/>
        <c:majorTickMark val="out"/>
        <c:minorTickMark val="none"/>
        <c:tickLblPos val="nextTo"/>
        <c:crossAx val="392809672"/>
        <c:crossesAt val="0.0"/>
        <c:auto val="1"/>
        <c:lblAlgn val="ctr"/>
        <c:lblOffset val="100"/>
        <c:noMultiLvlLbl val="0"/>
      </c:catAx>
      <c:valAx>
        <c:axId val="392809672"/>
        <c:scaling>
          <c:orientation val="minMax"/>
          <c:max val="0.25"/>
          <c:min val="0.0"/>
        </c:scaling>
        <c:delete val="0"/>
        <c:axPos val="l"/>
        <c:numFmt formatCode="0%" sourceLinked="0"/>
        <c:majorTickMark val="out"/>
        <c:minorTickMark val="none"/>
        <c:tickLblPos val="nextTo"/>
        <c:crossAx val="392816696"/>
        <c:crosses val="autoZero"/>
        <c:crossBetween val="between"/>
        <c:majorUnit val="0.05"/>
        <c:minorUnit val="0.0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Helvetica Neue"/>
          <a:cs typeface="Helvetica Neue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</c:strCache>
            </c:strRef>
          </c:cat>
          <c:val>
            <c:numRef>
              <c:f>Sheet1!$B$2:$B$8</c:f>
              <c:numCache>
                <c:formatCode>\$#,##0</c:formatCode>
                <c:ptCount val="7"/>
                <c:pt idx="0">
                  <c:v>10562.0</c:v>
                </c:pt>
                <c:pt idx="1">
                  <c:v>12520.0</c:v>
                </c:pt>
                <c:pt idx="2">
                  <c:v>13459.0</c:v>
                </c:pt>
                <c:pt idx="3">
                  <c:v>14982.0</c:v>
                </c:pt>
                <c:pt idx="4">
                  <c:v>17406.0</c:v>
                </c:pt>
                <c:pt idx="5">
                  <c:v>19147.0</c:v>
                </c:pt>
                <c:pt idx="6">
                  <c:v>21061.0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186136"/>
        <c:axId val="438189112"/>
      </c:barChart>
      <c:catAx>
        <c:axId val="438186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38189112"/>
        <c:crosses val="autoZero"/>
        <c:auto val="1"/>
        <c:lblAlgn val="ctr"/>
        <c:lblOffset val="100"/>
        <c:noMultiLvlLbl val="0"/>
      </c:catAx>
      <c:valAx>
        <c:axId val="438189112"/>
        <c:scaling>
          <c:orientation val="minMax"/>
        </c:scaling>
        <c:delete val="1"/>
        <c:axPos val="l"/>
        <c:numFmt formatCode="\$#,##0" sourceLinked="1"/>
        <c:majorTickMark val="out"/>
        <c:minorTickMark val="none"/>
        <c:tickLblPos val="none"/>
        <c:crossAx val="438186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63731857351961"/>
          <c:y val="0.0178765973925392"/>
          <c:w val="0.958937786135804"/>
          <c:h val="0.822106450973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 Median</c:v>
                </c:pt>
              </c:strCache>
            </c:strRef>
          </c:tx>
          <c:spPr>
            <a:solidFill>
              <a:srgbClr val="1F497D">
                <a:lumMod val="50000"/>
              </a:srgbClr>
            </a:solidFill>
          </c:spPr>
          <c:invertIfNegative val="0"/>
          <c:dLbls>
            <c:dLbl>
              <c:idx val="1"/>
              <c:layout>
                <c:manualLayout>
                  <c:x val="0.0"/>
                  <c:y val="0.00546448087431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Children</c:v>
                </c:pt>
                <c:pt idx="1">
                  <c:v>Pregnant Women</c:v>
                </c:pt>
                <c:pt idx="2">
                  <c:v>Working Parents</c:v>
                </c:pt>
                <c:pt idx="3">
                  <c:v>Childless Adults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2.35</c:v>
                </c:pt>
                <c:pt idx="1">
                  <c:v>1.85</c:v>
                </c:pt>
                <c:pt idx="2">
                  <c:v>0.61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Mandatory Minimum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20599D"/>
              </a:solidFill>
            </c:spPr>
          </c:dPt>
          <c:dLbls>
            <c:dLbl>
              <c:idx val="0"/>
              <c:layout>
                <c:manualLayout>
                  <c:x val="0.0070637215563926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2382996787123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Children</c:v>
                </c:pt>
                <c:pt idx="1">
                  <c:v>Pregnant Women</c:v>
                </c:pt>
                <c:pt idx="2">
                  <c:v>Working Parents</c:v>
                </c:pt>
                <c:pt idx="3">
                  <c:v>Childless Adults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1.33</c:v>
                </c:pt>
                <c:pt idx="1">
                  <c:v>1.33</c:v>
                </c:pt>
                <c:pt idx="2">
                  <c:v>0.26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038136"/>
        <c:axId val="437041192"/>
      </c:barChart>
      <c:catAx>
        <c:axId val="437038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en-US"/>
          </a:p>
        </c:txPr>
        <c:crossAx val="437041192"/>
        <c:crosses val="autoZero"/>
        <c:auto val="0"/>
        <c:lblAlgn val="ctr"/>
        <c:lblOffset val="100"/>
        <c:noMultiLvlLbl val="0"/>
      </c:catAx>
      <c:valAx>
        <c:axId val="437041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37038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662649366691"/>
          <c:y val="0.4733733488232"/>
          <c:w val="0.257686284395026"/>
          <c:h val="0.151613958091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B36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2">
                  <c:v>101% FPL</c:v>
                </c:pt>
                <c:pt idx="3">
                  <c:v>151% FPL</c:v>
                </c:pt>
                <c:pt idx="4">
                  <c:v>201% FPL</c:v>
                </c:pt>
                <c:pt idx="5">
                  <c:v>251% FPL</c:v>
                </c:pt>
                <c:pt idx="6">
                  <c:v>301% FPL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29.0</c:v>
                </c:pt>
                <c:pt idx="2" formatCode="&quot;$&quot;#,##0">
                  <c:v>10.0</c:v>
                </c:pt>
                <c:pt idx="3" formatCode="&quot;$&quot;#,##0">
                  <c:v>15.0</c:v>
                </c:pt>
                <c:pt idx="4" formatCode="&quot;$&quot;#,##0">
                  <c:v>29.0</c:v>
                </c:pt>
                <c:pt idx="5" formatCode="&quot;$&quot;#,##0">
                  <c:v>39.0</c:v>
                </c:pt>
                <c:pt idx="6" formatCode="&quot;$&quot;#,##0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498267800"/>
        <c:axId val="498265576"/>
      </c:barChart>
      <c:catAx>
        <c:axId val="498267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30" b="1">
                <a:solidFill>
                  <a:srgbClr val="000000"/>
                </a:solidFill>
              </a:defRPr>
            </a:pPr>
            <a:endParaRPr lang="en-US"/>
          </a:p>
        </c:txPr>
        <c:crossAx val="498265576"/>
        <c:crosses val="autoZero"/>
        <c:auto val="1"/>
        <c:lblAlgn val="ctr"/>
        <c:lblOffset val="100"/>
        <c:noMultiLvlLbl val="0"/>
      </c:catAx>
      <c:valAx>
        <c:axId val="498265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8267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7410397229758"/>
          <c:y val="0.0308663592698394"/>
          <c:w val="0.973389355742297"/>
          <c:h val="0.812790338763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States</c:v>
                </c:pt>
              </c:strCache>
            </c:strRef>
          </c:tx>
          <c:spPr>
            <a:solidFill>
              <a:srgbClr val="001B36"/>
            </a:solidFill>
            <a:ln>
              <a:solidFill>
                <a:srgbClr val="4F81BD">
                  <a:lumMod val="50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States Charging Any Copayments</c:v>
                </c:pt>
                <c:pt idx="1">
                  <c:v>Prescription Drugs</c:v>
                </c:pt>
                <c:pt idx="2">
                  <c:v>Non-Preventive Physician Visits</c:v>
                </c:pt>
                <c:pt idx="3">
                  <c:v>Emergency
 Room</c:v>
                </c:pt>
                <c:pt idx="4">
                  <c:v>Non-Emergency 
Use of the ER</c:v>
                </c:pt>
                <c:pt idx="5">
                  <c:v>Inpatient Hospital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27.0</c:v>
                </c:pt>
                <c:pt idx="1">
                  <c:v>26.0</c:v>
                </c:pt>
                <c:pt idx="2">
                  <c:v>23.0</c:v>
                </c:pt>
                <c:pt idx="3">
                  <c:v>18.0</c:v>
                </c:pt>
                <c:pt idx="4">
                  <c:v>24.0</c:v>
                </c:pt>
                <c:pt idx="5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498729544"/>
        <c:axId val="498732632"/>
      </c:barChart>
      <c:catAx>
        <c:axId val="498729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00"/>
                </a:solidFill>
              </a:defRPr>
            </a:pPr>
            <a:endParaRPr lang="en-US"/>
          </a:p>
        </c:txPr>
        <c:crossAx val="498732632"/>
        <c:crosses val="autoZero"/>
        <c:auto val="1"/>
        <c:lblAlgn val="ctr"/>
        <c:lblOffset val="100"/>
        <c:noMultiLvlLbl val="0"/>
      </c:catAx>
      <c:valAx>
        <c:axId val="498732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498729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Sheet1!$B$36:$C$36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Sheet1!$B$37:$C$37</c:f>
              <c:numCache>
                <c:formatCode>0.0%</c:formatCode>
                <c:ptCount val="2"/>
                <c:pt idx="0">
                  <c:v>0.086</c:v>
                </c:pt>
                <c:pt idx="1">
                  <c:v>0.206</c:v>
                </c:pt>
              </c:numCache>
            </c:numRef>
          </c:val>
        </c:ser>
        <c:ser>
          <c:idx val="1"/>
          <c:order val="1"/>
          <c:tx>
            <c:strRef>
              <c:f>Sheet1!$A$38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9961E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Sheet1!$B$36:$C$36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Sheet1!$B$38:$C$38</c:f>
              <c:numCache>
                <c:formatCode>0.0%</c:formatCode>
                <c:ptCount val="2"/>
                <c:pt idx="0">
                  <c:v>0.075</c:v>
                </c:pt>
                <c:pt idx="1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Sheet1!$A$39</c:f>
              <c:strCache>
                <c:ptCount val="1"/>
                <c:pt idx="0">
                  <c:v>Percentage Point Change</c:v>
                </c:pt>
              </c:strCache>
            </c:strRef>
          </c:tx>
          <c:spPr>
            <a:solidFill>
              <a:srgbClr val="AA0000"/>
            </a:solidFill>
            <a:ln>
              <a:solidFill>
                <a:srgbClr val="AA0000"/>
              </a:solidFill>
            </a:ln>
          </c:spPr>
          <c:invertIfNegative val="0"/>
          <c:dLbls>
            <c:dLbl>
              <c:idx val="0"/>
              <c:layout>
                <c:manualLayout>
                  <c:x val="0.0192383030301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/>
                      <a:t>+0.4%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Sheet1!$B$36:$C$36</c:f>
              <c:strCache>
                <c:ptCount val="2"/>
                <c:pt idx="0">
                  <c:v>Children</c:v>
                </c:pt>
                <c:pt idx="1">
                  <c:v>Adults</c:v>
                </c:pt>
              </c:strCache>
            </c:strRef>
          </c:cat>
          <c:val>
            <c:numRef>
              <c:f>Sheet1!$B$39:$C$39</c:f>
              <c:numCache>
                <c:formatCode>0.0%</c:formatCode>
                <c:ptCount val="2"/>
                <c:pt idx="0">
                  <c:v>-0.011</c:v>
                </c:pt>
                <c:pt idx="1">
                  <c:v>0.004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866488"/>
        <c:axId val="498869464"/>
      </c:barChart>
      <c:catAx>
        <c:axId val="498866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98869464"/>
        <c:crosses val="autoZero"/>
        <c:auto val="1"/>
        <c:lblAlgn val="ctr"/>
        <c:lblOffset val="100"/>
        <c:noMultiLvlLbl val="0"/>
      </c:catAx>
      <c:valAx>
        <c:axId val="4988694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98866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Coverage Source as Percentage of Low-Income (&lt;200% FPL) Children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0.0180047663011264"/>
                  <c:y val="0.00641025641025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Medicaid &amp; CHIP</c:v>
                </c:pt>
                <c:pt idx="1">
                  <c:v>Employer</c:v>
                </c:pt>
                <c:pt idx="2">
                  <c:v>Individual Market</c:v>
                </c:pt>
                <c:pt idx="3">
                  <c:v>Other Public</c:v>
                </c:pt>
                <c:pt idx="4">
                  <c:v>Uninsured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66.2</c:v>
                </c:pt>
                <c:pt idx="1">
                  <c:v>22.1</c:v>
                </c:pt>
                <c:pt idx="2">
                  <c:v>4.6</c:v>
                </c:pt>
                <c:pt idx="3">
                  <c:v>1.0</c:v>
                </c:pt>
                <c:pt idx="4" formatCode="0.0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Coverage Source as Percentage of all Children</c:v>
                </c:pt>
              </c:strCache>
            </c:strRef>
          </c:tx>
          <c:spPr>
            <a:solidFill>
              <a:srgbClr val="C9961E"/>
            </a:solidFill>
          </c:spPr>
          <c:invertIfNegative val="0"/>
          <c:dLbls>
            <c:dLbl>
              <c:idx val="0"/>
              <c:layout>
                <c:manualLayout>
                  <c:x val="0.014003707123098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Medicaid &amp; CHIP</c:v>
                </c:pt>
                <c:pt idx="1">
                  <c:v>Employer</c:v>
                </c:pt>
                <c:pt idx="2">
                  <c:v>Individual Market</c:v>
                </c:pt>
                <c:pt idx="3">
                  <c:v>Other Public</c:v>
                </c:pt>
                <c:pt idx="4">
                  <c:v>Uninsured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36.5</c:v>
                </c:pt>
                <c:pt idx="1">
                  <c:v>51.9</c:v>
                </c:pt>
                <c:pt idx="2">
                  <c:v>7.2</c:v>
                </c:pt>
                <c:pt idx="3">
                  <c:v>0.6</c:v>
                </c:pt>
                <c:pt idx="4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495016"/>
        <c:axId val="500502696"/>
      </c:barChart>
      <c:catAx>
        <c:axId val="500495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0502696"/>
        <c:crosses val="autoZero"/>
        <c:auto val="1"/>
        <c:lblAlgn val="ctr"/>
        <c:lblOffset val="100"/>
        <c:noMultiLvlLbl val="0"/>
      </c:catAx>
      <c:valAx>
        <c:axId val="500502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4950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Sheet1!$A$12:$A$16</c:f>
              <c:strCache>
                <c:ptCount val="5"/>
                <c:pt idx="0">
                  <c:v>White</c:v>
                </c:pt>
                <c:pt idx="1">
                  <c:v>African American</c:v>
                </c:pt>
                <c:pt idx="2">
                  <c:v>Asian/Native Hawaiian/Pacific Islander</c:v>
                </c:pt>
                <c:pt idx="3">
                  <c:v>Hispanic</c:v>
                </c:pt>
                <c:pt idx="4">
                  <c:v>American Indian/Alaskan Native</c:v>
                </c:pt>
              </c:strCache>
            </c:strRef>
          </c:cat>
          <c:val>
            <c:numRef>
              <c:f>Sheet1!$B$12:$B$16</c:f>
              <c:numCache>
                <c:formatCode>0.0%</c:formatCode>
                <c:ptCount val="5"/>
                <c:pt idx="0">
                  <c:v>0.054</c:v>
                </c:pt>
                <c:pt idx="1">
                  <c:v>0.064</c:v>
                </c:pt>
                <c:pt idx="2">
                  <c:v>0.077</c:v>
                </c:pt>
                <c:pt idx="3">
                  <c:v>0.128</c:v>
                </c:pt>
                <c:pt idx="4">
                  <c:v>0.166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35016"/>
        <c:axId val="500738024"/>
      </c:barChart>
      <c:catAx>
        <c:axId val="500735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0738024"/>
        <c:crosses val="autoZero"/>
        <c:auto val="1"/>
        <c:lblAlgn val="ctr"/>
        <c:lblOffset val="100"/>
        <c:noMultiLvlLbl val="0"/>
      </c:catAx>
      <c:valAx>
        <c:axId val="5007380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500735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pPr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944F26-0497-BE42-B139-C31349B10BE2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944F26-0497-BE42-B139-C31349B10BE2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944F26-0497-BE42-B139-C31349B10BE2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D39C80-0288-894E-9B07-94810AC2A10C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7412"/>
          </a:xfrm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4036"/>
            <a:ext cx="5028579" cy="4112926"/>
          </a:xfrm>
        </p:spPr>
        <p:txBody>
          <a:bodyPr lIns="88738" tIns="44368" rIns="88738" bIns="44368"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&lt;200% FPL: AK (175), ID (185), ND (160), OK (185)</a:t>
            </a:r>
          </a:p>
          <a:p>
            <a:endParaRPr lang="en-US" dirty="0" smtClean="0"/>
          </a:p>
          <a:p>
            <a:r>
              <a:rPr lang="en-US" dirty="0" smtClean="0"/>
              <a:t>200% - 249% FPL: AR (200), AZ (200), CO (205), DE (200), FL (200), GA (235), IL (200), KS (241), KY (200), ME (200), MI (200), MS (200), NE (200), NV (200), NM (235), NC (200), OH (200), SC (200), SD (200), TX (200) UT (200) VA (200), WY (200)</a:t>
            </a:r>
          </a:p>
          <a:p>
            <a:endParaRPr lang="en-US" dirty="0" smtClean="0"/>
          </a:p>
          <a:p>
            <a:r>
              <a:rPr lang="en-US" dirty="0" smtClean="0"/>
              <a:t>250%</a:t>
            </a:r>
            <a:r>
              <a:rPr lang="en-US" baseline="0" dirty="0" smtClean="0"/>
              <a:t> or higher: </a:t>
            </a:r>
            <a:r>
              <a:rPr lang="en-US" dirty="0" smtClean="0"/>
              <a:t>AL (300), CA (250), CT (300), DC (300), HI (300), IN (250), IA (300), LA (250), MD (300), MA (300), MN (275), MO (300), MT (250), NH (300), NJ (350), NY (400), OR (300), PA (300), RI (250), TN (250), VT (300), WA (300), WV (250), WI (300)</a:t>
            </a:r>
          </a:p>
          <a:p>
            <a:endParaRPr lang="en-US" dirty="0" smtClean="0"/>
          </a:p>
          <a:p>
            <a:r>
              <a:rPr lang="en-US" dirty="0" smtClean="0"/>
              <a:t>300 or above:  AL, CT, DC, HI IA MD MA MO NH NJ NY PA VT WA WI (15 STATES)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7412"/>
          </a:xfrm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4038"/>
            <a:ext cx="5028579" cy="4112926"/>
          </a:xfrm>
        </p:spPr>
        <p:txBody>
          <a:bodyPr lIns="88738" tIns="44368" rIns="88738" bIns="44368"/>
          <a:lstStyle/>
          <a:p>
            <a:r>
              <a:rPr lang="en-US" b="0" dirty="0" smtClean="0"/>
              <a:t>Updated</a:t>
            </a:r>
            <a:r>
              <a:rPr lang="en-US" b="0" baseline="0" dirty="0" smtClean="0"/>
              <a:t> 12/6/12 </a:t>
            </a:r>
            <a:r>
              <a:rPr lang="en-US" b="0" baseline="0" dirty="0" err="1" smtClean="0"/>
              <a:t>js</a:t>
            </a:r>
            <a:endParaRPr lang="en-US" b="0" baseline="0" dirty="0" smtClean="0"/>
          </a:p>
          <a:p>
            <a:endParaRPr lang="en-US" b="1" dirty="0" smtClean="0"/>
          </a:p>
          <a:p>
            <a:r>
              <a:rPr lang="en-US" b="1" dirty="0" smtClean="0"/>
              <a:t>&lt;133-184% (12</a:t>
            </a:r>
            <a:r>
              <a:rPr lang="en-US" b="1" baseline="0" dirty="0" smtClean="0"/>
              <a:t> states)</a:t>
            </a:r>
            <a:endParaRPr lang="en-US" b="1" dirty="0"/>
          </a:p>
          <a:p>
            <a:r>
              <a:rPr lang="en-US" b="0" dirty="0" smtClean="0"/>
              <a:t>AL,</a:t>
            </a:r>
            <a:r>
              <a:rPr lang="en-US" b="0" baseline="0" dirty="0" smtClean="0"/>
              <a:t> AK, AZ, ID, KS, MT, NV (-), ND, SD, UT, WV, WY</a:t>
            </a:r>
          </a:p>
          <a:p>
            <a:endParaRPr lang="en-US" b="0" dirty="0" smtClean="0"/>
          </a:p>
          <a:p>
            <a:r>
              <a:rPr lang="en-US" b="1" dirty="0" smtClean="0"/>
              <a:t>185% (16</a:t>
            </a:r>
            <a:r>
              <a:rPr lang="en-US" b="1" baseline="0" dirty="0" smtClean="0"/>
              <a:t> states)</a:t>
            </a:r>
            <a:endParaRPr lang="en-US" b="1" dirty="0"/>
          </a:p>
          <a:p>
            <a:r>
              <a:rPr lang="en-US" dirty="0" smtClean="0"/>
              <a:t>FL,</a:t>
            </a:r>
            <a:r>
              <a:rPr lang="en-US" baseline="0" dirty="0" smtClean="0"/>
              <a:t> HI, KY, MI, MS, MO, NE, NH, NC, OK, OR, PA, SC, TN, TX, WA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&gt;=</a:t>
            </a:r>
            <a:r>
              <a:rPr lang="en-US" b="1" dirty="0" smtClean="0"/>
              <a:t>185 (23</a:t>
            </a:r>
            <a:r>
              <a:rPr lang="en-US" b="1" baseline="0" dirty="0" smtClean="0"/>
              <a:t> states, including DC)</a:t>
            </a:r>
            <a:endParaRPr lang="en-US" b="1" dirty="0" smtClean="0"/>
          </a:p>
          <a:p>
            <a:r>
              <a:rPr lang="en-US" b="0" dirty="0" smtClean="0"/>
              <a:t>AR,</a:t>
            </a:r>
            <a:r>
              <a:rPr lang="en-US" b="0" baseline="0" dirty="0" smtClean="0"/>
              <a:t> CA, CO, CT, DE, </a:t>
            </a:r>
          </a:p>
          <a:p>
            <a:r>
              <a:rPr lang="en-US" b="0" baseline="0" dirty="0" smtClean="0"/>
              <a:t>DC, GA, IL, IN, IA, </a:t>
            </a:r>
          </a:p>
          <a:p>
            <a:r>
              <a:rPr lang="en-US" b="0" baseline="0" dirty="0" smtClean="0"/>
              <a:t>LA, ME, MD, MA, MN, </a:t>
            </a:r>
          </a:p>
          <a:p>
            <a:r>
              <a:rPr lang="en-US" b="0" baseline="0" dirty="0" smtClean="0"/>
              <a:t>NJ, NM, NY, OH, RI, </a:t>
            </a:r>
          </a:p>
          <a:p>
            <a:r>
              <a:rPr lang="en-US" b="0" baseline="0" dirty="0" smtClean="0"/>
              <a:t>VT, VA, WI</a:t>
            </a:r>
            <a:endParaRPr lang="en-US" b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7412"/>
          </a:xfrm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4038"/>
            <a:ext cx="5028579" cy="4112926"/>
          </a:xfrm>
        </p:spPr>
        <p:txBody>
          <a:bodyPr lIns="88738" tIns="44368" rIns="88738" bIns="44368"/>
          <a:lstStyle/>
          <a:p>
            <a:r>
              <a:rPr lang="en-US" b="1" dirty="0" smtClean="0">
                <a:solidFill>
                  <a:srgbClr val="C00000"/>
                </a:solidFill>
              </a:rPr>
              <a:t>Updated 1/2/13 </a:t>
            </a:r>
            <a:r>
              <a:rPr lang="en-US" b="1" dirty="0" err="1" smtClean="0">
                <a:solidFill>
                  <a:srgbClr val="C00000"/>
                </a:solidFill>
              </a:rPr>
              <a:t>JS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0" dirty="0" smtClean="0">
              <a:solidFill>
                <a:srgbClr val="C00000"/>
              </a:solidFill>
            </a:endParaRPr>
          </a:p>
          <a:p>
            <a:r>
              <a:rPr lang="en-US" b="0" dirty="0" smtClean="0">
                <a:solidFill>
                  <a:srgbClr val="C00000"/>
                </a:solidFill>
              </a:rPr>
              <a:t>Updated 1/10/12-SA—moved NY and VT from 50-99 group to 100% group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7237" cy="3427412"/>
          </a:xfrm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1" y="4344036"/>
            <a:ext cx="5028579" cy="4112926"/>
          </a:xfrm>
        </p:spPr>
        <p:txBody>
          <a:bodyPr lIns="88738" tIns="44368" rIns="88738" bIns="44368"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0"/>
              </a:rPr>
              <a:t>25 states provide coverage to lawfully-residing immigrant children without imposing a five-year waiting period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0"/>
              </a:rPr>
              <a:t>20 states provide coverage to lawfully-residing immigrant pregnant women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for people who States will need to convert to MAGI-equivalence before January 1, 2014</a:t>
            </a:r>
          </a:p>
          <a:p>
            <a:endParaRPr lang="en-US" dirty="0"/>
          </a:p>
          <a:p>
            <a:r>
              <a:rPr lang="en-US" dirty="0" smtClean="0"/>
              <a:t>This means working with CMS to determine the equivalent value of your disregards and deductions which will be added to your current eligibility levels to calculate the the MAGI equivalency.</a:t>
            </a:r>
          </a:p>
          <a:p>
            <a:endParaRPr lang="en-US" dirty="0"/>
          </a:p>
          <a:p>
            <a:r>
              <a:rPr lang="en-US" dirty="0" smtClean="0"/>
              <a:t>This isn’t so important for adults but for children it’s important because it will set a level above 200% to help ensure that those who are currently eligible do not lose coverage.</a:t>
            </a:r>
          </a:p>
          <a:p>
            <a:endParaRPr lang="en-US" dirty="0"/>
          </a:p>
          <a:p>
            <a:r>
              <a:rPr lang="en-US" dirty="0" smtClean="0"/>
              <a:t>However, since the MAGI equivalence will be an aggregated number, some (those will more deductions) will lose coverage. In those cases, they will not be re-evaluated until March 31, 2014 or the next renewal cycle whichever is later.</a:t>
            </a:r>
          </a:p>
          <a:p>
            <a:endParaRPr lang="en-US" dirty="0" smtClean="0"/>
          </a:p>
          <a:p>
            <a:r>
              <a:rPr lang="en-US" dirty="0" smtClean="0"/>
              <a:t>Currently, OH $90 disregard for each working parent, $200/$175 for child care, child support paid out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0EFD-D8F9-EF45-8402-03058C3ABF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5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D39C80-0288-894E-9B07-94810AC2A10C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1/2/2013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57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1/2/2013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657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ACS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7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4C9972-08F0-3444-84A1-6226D77B592F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FC0EF82-5525-DE41-991C-14086AD4EC1E}" type="slidenum">
              <a:rPr lang="en-US" sz="1200">
                <a:latin typeface="Calibri" charset="0"/>
              </a:rPr>
              <a:pPr algn="r"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1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figures</a:t>
            </a:r>
            <a:r>
              <a:rPr lang="en-US" baseline="0" dirty="0" smtClean="0"/>
              <a:t> use 2010 data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0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D39C80-0288-894E-9B07-94810AC2A10C}" type="slidenum">
              <a:rPr lang="en-US" sz="1200">
                <a:latin typeface="Calibri" charset="0"/>
              </a:rPr>
              <a:pPr eaLnBrk="1" hangingPunct="1"/>
              <a:t>40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D39C80-0288-894E-9B07-94810AC2A10C}" type="slidenum">
              <a:rPr lang="en-US" sz="1200">
                <a:latin typeface="Calibri" charset="0"/>
              </a:rPr>
              <a:pPr eaLnBrk="1" hangingPunct="1"/>
              <a:t>41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8" charset="0"/>
              </a:rPr>
              <a:t>1/2/2012 </a:t>
            </a:r>
            <a:r>
              <a:rPr lang="en-US" dirty="0" err="1">
                <a:latin typeface="Times New Roman" pitchFamily="18" charset="0"/>
              </a:rPr>
              <a:t>JS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1943(b)(1)(F) directs states to conduct outreach to and provide enrollment assistance to vulnerable and underserved populations eligible for Medicaid or CHIP. The law explicitly includes: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children,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unaccompanied homeless youth,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children and youth with special health care needs,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pregnant women, racial and ethnic minorities,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rural populations,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victims of abuse or trauma,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individuals with mental health or substance-related disorders, and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/>
              <a:t>individuals with HIV/AIDS.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On the Exchange side, section 1311(d)(4) requires the Exchange to:</a:t>
            </a:r>
          </a:p>
          <a:p>
            <a:pPr lvl="0"/>
            <a:r>
              <a:rPr lang="en-US" dirty="0"/>
              <a:t>conduct outreach and public education</a:t>
            </a:r>
          </a:p>
          <a:p>
            <a:pPr lvl="0"/>
            <a:r>
              <a:rPr lang="en-US" dirty="0"/>
              <a:t>operate a toll-free telephone hotline to respond to requests for assistance,</a:t>
            </a:r>
          </a:p>
          <a:p>
            <a:pPr lvl="0"/>
            <a:r>
              <a:rPr lang="en-US" dirty="0"/>
              <a:t>maintain a robust website</a:t>
            </a:r>
          </a:p>
          <a:p>
            <a:pPr lvl="0"/>
            <a:r>
              <a:rPr lang="en-US" dirty="0"/>
              <a:t>operate a navigator program</a:t>
            </a:r>
          </a:p>
          <a:p>
            <a:pPr lvl="0"/>
            <a:r>
              <a:rPr lang="en-US" dirty="0"/>
              <a:t> This was codified into a regulation by requiring the Exchange to operate a call center. Although the preamble to the proposed rule listed a number of functions that the call center might perform, the rule itself stops short laying out specific call center responsibilities.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6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12130-28E3-3D4D-BD79-67FA28D7ED4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87C74-EE08-B142-A8A4-A465E4D160A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8C1D2-3646-614D-8F0B-36125D96EDB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3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1/4/13 </a:t>
            </a:r>
            <a:r>
              <a:rPr lang="en-US" baseline="0" dirty="0" err="1" smtClean="0"/>
              <a:t>JS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4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8C1D2-3646-614D-8F0B-36125D96EDB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9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68825" cy="3427412"/>
          </a:xfrm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24" y="4344042"/>
            <a:ext cx="5028579" cy="4112926"/>
          </a:xfrm>
        </p:spPr>
        <p:txBody>
          <a:bodyPr lIns="88738" tIns="44368" rIns="88738" bIns="44368"/>
          <a:lstStyle/>
          <a:p>
            <a:r>
              <a:rPr lang="en-US" dirty="0" smtClean="0"/>
              <a:t>Updated 1/3/2013 </a:t>
            </a:r>
            <a:r>
              <a:rPr lang="en-US" dirty="0" err="1" smtClean="0"/>
              <a:t>JS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2B92C7-995F-1D49-BFD7-DBF1526B0463}" type="slidenum">
              <a:rPr lang="en-US" sz="1200">
                <a:latin typeface="Calibri" charset="0"/>
              </a:rPr>
              <a:pPr eaLnBrk="1" hangingPunct="1"/>
              <a:t>65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944F26-0497-BE42-B139-C31349B10BE2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A4D74-7891-B840-8D69-C8CC4CC4618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A4D74-7891-B840-8D69-C8CC4CC4618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FA4D1-6C80-B545-8FA2-9E66D7B1E7F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A4D74-7891-B840-8D69-C8CC4CC4618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944F26-0497-BE42-B139-C31349B10BE2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59275"/>
            <a:ext cx="4970463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3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3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000" b="1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" y="6248400"/>
            <a:ext cx="6324600" cy="4572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50" baseline="0">
                <a:solidFill>
                  <a:srgbClr val="0E2327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SOURCE: here.  Also NOTE: 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381000" y="1600200"/>
            <a:ext cx="83058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248400"/>
            <a:ext cx="8229600" cy="45720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SOURCE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  <p:sldLayoutId id="2147483669" r:id="rId16"/>
    <p:sldLayoutId id="2147483671" r:id="rId17"/>
    <p:sldLayoutId id="2147483674" r:id="rId18"/>
    <p:sldLayoutId id="2147483675" r:id="rId19"/>
    <p:sldLayoutId id="2147483676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cf.georgetown.edu" TargetMode="External"/><Relationship Id="rId4" Type="http://schemas.openxmlformats.org/officeDocument/2006/relationships/hyperlink" Target="http://ccf.georgetown.edu/blo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b62@georgetown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Medicaid</a:t>
            </a:r>
            <a:r>
              <a:rPr lang="en-US" dirty="0"/>
              <a:t> </a:t>
            </a:r>
            <a:r>
              <a:rPr lang="en-US" dirty="0" smtClean="0"/>
              <a:t>(and CHIP) 101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Joan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Alker</a:t>
            </a:r>
            <a:endParaRPr lang="en-US" b="1" i="1" dirty="0" smtClean="0">
              <a:solidFill>
                <a:schemeClr val="bg2">
                  <a:lumMod val="50000"/>
                </a:schemeClr>
              </a:solidFill>
              <a:latin typeface="Franklin Gothic Book"/>
              <a:cs typeface="Franklin Gothic Book"/>
            </a:endParaRPr>
          </a:p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Tricia Brooks</a:t>
            </a:r>
          </a:p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Martha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Heberlein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Franklin Gothic Book"/>
              <a:cs typeface="Franklin Gothic Book"/>
            </a:endParaRPr>
          </a:p>
          <a:p>
            <a:endParaRPr lang="en-US" dirty="0">
              <a:latin typeface="Franklin Gothic Book"/>
              <a:cs typeface="Franklin Gothic Book"/>
            </a:endParaRPr>
          </a:p>
          <a:p>
            <a:r>
              <a:rPr lang="en-US" dirty="0" smtClean="0">
                <a:latin typeface="Franklin Gothic Book"/>
                <a:cs typeface="Franklin Gothic Book"/>
              </a:rPr>
              <a:t>CCF Annual Conference</a:t>
            </a:r>
          </a:p>
          <a:p>
            <a:r>
              <a:rPr lang="en-US" dirty="0" smtClean="0">
                <a:latin typeface="Franklin Gothic Book"/>
                <a:cs typeface="Franklin Gothic Book"/>
              </a:rPr>
              <a:t>Washington DC</a:t>
            </a:r>
          </a:p>
          <a:p>
            <a:r>
              <a:rPr lang="en-US" dirty="0" smtClean="0">
                <a:latin typeface="Franklin Gothic Book"/>
                <a:cs typeface="Franklin Gothic Book"/>
              </a:rPr>
              <a:t>July 30, 2013</a:t>
            </a:r>
            <a:endParaRPr lang="en-US" dirty="0">
              <a:latin typeface="Franklin Gothic Book"/>
              <a:cs typeface="Franklin Gothic Book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Medicaid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Financing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42672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Clr>
                <a:srgbClr val="C9961E"/>
              </a:buClr>
              <a:buFont typeface="Arial" pitchFamily="34" charset="0"/>
              <a:buChar char="•"/>
            </a:pPr>
            <a:r>
              <a:rPr lang="en-US" dirty="0" smtClean="0"/>
              <a:t>The federal government matches state Medicaid spending on an open-ended basis</a:t>
            </a:r>
          </a:p>
          <a:p>
            <a:pPr>
              <a:spcAft>
                <a:spcPts val="1000"/>
              </a:spcAft>
              <a:buClr>
                <a:srgbClr val="C9961E"/>
              </a:buClr>
              <a:buFont typeface="Arial" pitchFamily="34" charset="0"/>
              <a:buChar char="•"/>
            </a:pPr>
            <a:r>
              <a:rPr lang="en-US" dirty="0" smtClean="0"/>
              <a:t>The current matching rate ranges from 50% to 73%, based on a state’s per capita income</a:t>
            </a:r>
          </a:p>
          <a:p>
            <a:pPr>
              <a:spcAft>
                <a:spcPts val="1000"/>
              </a:spcAft>
              <a:buClr>
                <a:srgbClr val="C9961E"/>
              </a:buClr>
              <a:buFont typeface="Arial" pitchFamily="34" charset="0"/>
              <a:buChar char="•"/>
            </a:pPr>
            <a:r>
              <a:rPr lang="en-US" dirty="0" smtClean="0"/>
              <a:t>Newly eligible under health reform qualify for higher match, starting at 100% in 2014-16 and phasing down to 90% in 2020 and beyond</a:t>
            </a:r>
          </a:p>
          <a:p>
            <a:pPr>
              <a:spcAft>
                <a:spcPts val="1000"/>
              </a:spcAft>
              <a:buClr>
                <a:srgbClr val="C9961E"/>
              </a:buClr>
              <a:buFont typeface="Arial" pitchFamily="34" charset="0"/>
              <a:buChar char="•"/>
            </a:pPr>
            <a:endParaRPr lang="en-US" sz="34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Performance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Bonus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1752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254061"/>
                </a:solidFill>
              </a:rPr>
              <a:t>	Federal bonus money is available for states through 2013 that significantly increase enrollment of already-eligible uninsured children in Medicaid and implement at least 5 out of 8 “enrollment and retention provisions.” </a:t>
            </a:r>
          </a:p>
          <a:p>
            <a:pPr lvl="1"/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24314"/>
              </p:ext>
            </p:extLst>
          </p:nvPr>
        </p:nvGraphicFramePr>
        <p:xfrm>
          <a:off x="1600200" y="3352800"/>
          <a:ext cx="6096000" cy="2199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16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Awarded </a:t>
                      </a:r>
                    </a:p>
                    <a:p>
                      <a:pPr algn="ctr"/>
                      <a:r>
                        <a:rPr lang="en-US" dirty="0" smtClean="0"/>
                        <a:t>(in</a:t>
                      </a:r>
                      <a:r>
                        <a:rPr lang="en-US" baseline="0" dirty="0" smtClean="0"/>
                        <a:t> millions)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09800" y="61722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Centers for Medicare and Medicaid Services, “CHIPRA Performance Bonuses: A History, 2009-2012” (December 2012).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CHIP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Financing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C9961E"/>
              </a:buClr>
              <a:buFont typeface="Arial" pitchFamily="34" charset="0"/>
              <a:buChar char="•"/>
            </a:pPr>
            <a:r>
              <a:rPr lang="en-US" dirty="0" smtClean="0"/>
              <a:t>The federal government pays for 65% to 81% of each state’s CHIP program (depending on the state)</a:t>
            </a:r>
          </a:p>
          <a:p>
            <a:pPr>
              <a:spcAft>
                <a:spcPts val="600"/>
              </a:spcAft>
              <a:buClr>
                <a:srgbClr val="C9961E"/>
              </a:buClr>
              <a:buFont typeface="Arial" pitchFamily="34" charset="0"/>
              <a:buChar char="•"/>
            </a:pPr>
            <a:r>
              <a:rPr lang="en-US" dirty="0" smtClean="0"/>
              <a:t>Block grant with capped annual allotments, although states facing funding shortfalls can tap the child enrollment contingency fund</a:t>
            </a:r>
          </a:p>
          <a:p>
            <a:pPr>
              <a:spcAft>
                <a:spcPts val="600"/>
              </a:spcAft>
              <a:buClr>
                <a:srgbClr val="C9961E"/>
              </a:buClr>
              <a:buFont typeface="Arial" pitchFamily="34" charset="0"/>
              <a:buChar char="•"/>
            </a:pPr>
            <a:r>
              <a:rPr lang="en-US" dirty="0" smtClean="0"/>
              <a:t>ACA extended CHIP funding through FY2015 and increases each state’s matching rate by 23 percentage points starting in FY2016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CHIP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Allotments, in millions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695347"/>
              </p:ext>
            </p:extLst>
          </p:nvPr>
        </p:nvGraphicFramePr>
        <p:xfrm>
          <a:off x="457200" y="1524000"/>
          <a:ext cx="830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Where does eligibility stand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today?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solidFill>
                <a:srgbClr val="25406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60" name="Picture 8" descr="898389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9"/>
          <a:stretch>
            <a:fillRect/>
          </a:stretch>
        </p:blipFill>
        <p:spPr bwMode="auto">
          <a:xfrm>
            <a:off x="1371600" y="1981200"/>
            <a:ext cx="63881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latin typeface="+mj-lt"/>
                <a:ea typeface="ＭＳ Ｐゴシック" charset="-128"/>
                <a:cs typeface="ＭＳ Ｐゴシック" charset="-128"/>
              </a:rPr>
              <a:t>Mandatory Minimum and 2013 Median </a:t>
            </a:r>
            <a:br>
              <a:rPr lang="en-US" dirty="0" smtClean="0">
                <a:solidFill>
                  <a:srgbClr val="254061"/>
                </a:solidFill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rgbClr val="254061"/>
                </a:solidFill>
                <a:latin typeface="+mj-lt"/>
                <a:ea typeface="ＭＳ Ｐゴシック" charset="-128"/>
                <a:cs typeface="ＭＳ Ｐゴシック" charset="-128"/>
              </a:rPr>
              <a:t>Medicaid</a:t>
            </a:r>
            <a:r>
              <a:rPr lang="en-US" dirty="0">
                <a:solidFill>
                  <a:srgbClr val="254061"/>
                </a:solidFill>
                <a:latin typeface="+mj-lt"/>
                <a:ea typeface="ＭＳ Ｐゴシック" charset="-128"/>
                <a:cs typeface="ＭＳ Ｐゴシック" charset="-128"/>
              </a:rPr>
              <a:t>/CHIP</a:t>
            </a:r>
            <a:r>
              <a:rPr lang="en-US" dirty="0" smtClean="0">
                <a:solidFill>
                  <a:srgbClr val="254061"/>
                </a:solidFill>
                <a:latin typeface="+mj-lt"/>
                <a:ea typeface="ＭＳ Ｐゴシック" charset="-128"/>
                <a:cs typeface="ＭＳ Ｐゴシック" charset="-128"/>
              </a:rPr>
              <a:t> Eligibility Thresholds</a:t>
            </a:r>
            <a:endParaRPr lang="en-US" sz="2800" dirty="0">
              <a:solidFill>
                <a:srgbClr val="254061"/>
              </a:solidFill>
              <a:latin typeface="+mj-lt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497932"/>
              </p:ext>
            </p:extLst>
          </p:nvPr>
        </p:nvGraphicFramePr>
        <p:xfrm>
          <a:off x="0" y="1524000"/>
          <a:ext cx="898945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1" y="21847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9961E"/>
                </a:solidFill>
                <a:latin typeface="Calibri" pitchFamily="34" charset="0"/>
                <a:cs typeface="Calibri" pitchFamily="34" charset="0"/>
              </a:rPr>
              <a:t>Minimum Medicaid Eligibility under Health Reform - 138% FPL </a:t>
            </a:r>
          </a:p>
          <a:p>
            <a:pPr algn="ctr"/>
            <a:r>
              <a:rPr lang="en-US" sz="2000" dirty="0" smtClean="0">
                <a:solidFill>
                  <a:srgbClr val="C9961E"/>
                </a:solidFill>
                <a:latin typeface="Calibri" pitchFamily="34" charset="0"/>
                <a:cs typeface="Calibri" pitchFamily="34" charset="0"/>
              </a:rPr>
              <a:t>($25,975 for a family of 3 in 2013)</a:t>
            </a:r>
            <a:endParaRPr lang="en-US" sz="2000" dirty="0">
              <a:solidFill>
                <a:srgbClr val="C9961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4038600" y="3429000"/>
            <a:ext cx="493296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286000" y="60198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 Based on the results of a national survey conducted by the Kaiser Commission on Medicaid and the Uninsured and the Georgetown University Center for Children and Families, 2013. The parent minimum is tied to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each state’s 1996 AFDC levels; some states may have higher mandatory minimums for pregnant women.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oote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0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7" y="762000"/>
            <a:ext cx="9067800" cy="4111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Children's Eligibility for Medicaid/CHIP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311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By Income</a:t>
            </a:r>
            <a:r>
              <a:rPr lang="en-US" sz="3111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3111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January 2013</a:t>
            </a:r>
            <a:endParaRPr lang="en-US" sz="3111" dirty="0">
              <a:solidFill>
                <a:schemeClr val="accent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" name="Rectangle 131"/>
          <p:cNvSpPr>
            <a:spLocks noChangeArrowheads="1"/>
          </p:cNvSpPr>
          <p:nvPr/>
        </p:nvSpPr>
        <p:spPr bwMode="auto">
          <a:xfrm>
            <a:off x="4876800" y="5159375"/>
            <a:ext cx="152400" cy="152400"/>
          </a:xfrm>
          <a:prstGeom prst="rect">
            <a:avLst/>
          </a:prstGeom>
          <a:solidFill>
            <a:srgbClr val="001B3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132"/>
          <p:cNvSpPr>
            <a:spLocks noChangeArrowheads="1"/>
          </p:cNvSpPr>
          <p:nvPr/>
        </p:nvSpPr>
        <p:spPr bwMode="auto">
          <a:xfrm>
            <a:off x="4876800" y="5387975"/>
            <a:ext cx="152400" cy="152400"/>
          </a:xfrm>
          <a:prstGeom prst="rect">
            <a:avLst/>
          </a:prstGeom>
          <a:solidFill>
            <a:srgbClr val="C9961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Text Box 133"/>
          <p:cNvSpPr txBox="1">
            <a:spLocks noChangeArrowheads="1"/>
          </p:cNvSpPr>
          <p:nvPr/>
        </p:nvSpPr>
        <p:spPr bwMode="auto">
          <a:xfrm>
            <a:off x="5172942" y="5334000"/>
            <a:ext cx="1765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200-249% FPL (22 states)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Rectangle 134"/>
          <p:cNvSpPr>
            <a:spLocks noChangeArrowheads="1"/>
          </p:cNvSpPr>
          <p:nvPr/>
        </p:nvSpPr>
        <p:spPr bwMode="auto">
          <a:xfrm>
            <a:off x="4876800" y="5616575"/>
            <a:ext cx="152400" cy="15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 Box 135"/>
          <p:cNvSpPr txBox="1">
            <a:spLocks noChangeArrowheads="1"/>
          </p:cNvSpPr>
          <p:nvPr/>
        </p:nvSpPr>
        <p:spPr bwMode="auto">
          <a:xfrm>
            <a:off x="5106015" y="5105400"/>
            <a:ext cx="15872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 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200% FPL (4 states)  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 Box 136"/>
          <p:cNvSpPr txBox="1">
            <a:spLocks noChangeArrowheads="1"/>
          </p:cNvSpPr>
          <p:nvPr/>
        </p:nvSpPr>
        <p:spPr bwMode="auto">
          <a:xfrm>
            <a:off x="5139188" y="5562600"/>
            <a:ext cx="308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250% or higher FPL (25 states, including DC)   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Text Box 124"/>
          <p:cNvSpPr txBox="1">
            <a:spLocks noChangeArrowheads="1"/>
          </p:cNvSpPr>
          <p:nvPr/>
        </p:nvSpPr>
        <p:spPr bwMode="auto">
          <a:xfrm>
            <a:off x="2514600" y="60960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Based on the results of a national survey conducted by the Kaiser Commission on Medicaid and the Uninsured and the Georgetown University Center for Children and Families,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2013.</a:t>
            </a:r>
            <a:endParaRPr lang="en-US" sz="1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Shape - Wyoming"/>
          <p:cNvSpPr>
            <a:spLocks noChangeAspect="1"/>
          </p:cNvSpPr>
          <p:nvPr/>
        </p:nvSpPr>
        <p:spPr bwMode="auto">
          <a:xfrm>
            <a:off x="2814637" y="2344738"/>
            <a:ext cx="896939" cy="720725"/>
          </a:xfrm>
          <a:custGeom>
            <a:avLst/>
            <a:gdLst>
              <a:gd name="T0" fmla="*/ 2147483647 w 567"/>
              <a:gd name="T1" fmla="*/ 0 h 463"/>
              <a:gd name="T2" fmla="*/ 2147483647 w 567"/>
              <a:gd name="T3" fmla="*/ 2147483647 h 463"/>
              <a:gd name="T4" fmla="*/ 0 w 567"/>
              <a:gd name="T5" fmla="*/ 2147483647 h 463"/>
              <a:gd name="T6" fmla="*/ 2147483647 w 567"/>
              <a:gd name="T7" fmla="*/ 2147483647 h 463"/>
              <a:gd name="T8" fmla="*/ 2147483647 w 567"/>
              <a:gd name="T9" fmla="*/ 2147483647 h 463"/>
              <a:gd name="T10" fmla="*/ 2147483647 w 567"/>
              <a:gd name="T11" fmla="*/ 2147483647 h 463"/>
              <a:gd name="T12" fmla="*/ 2147483647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46" name="Shape - Wisconsin"/>
          <p:cNvSpPr>
            <a:spLocks noChangeAspect="1"/>
          </p:cNvSpPr>
          <p:nvPr/>
        </p:nvSpPr>
        <p:spPr bwMode="auto">
          <a:xfrm>
            <a:off x="5002212" y="2033588"/>
            <a:ext cx="654051" cy="752475"/>
          </a:xfrm>
          <a:custGeom>
            <a:avLst/>
            <a:gdLst>
              <a:gd name="T0" fmla="*/ 30 w 415"/>
              <a:gd name="T1" fmla="*/ 33 h 484"/>
              <a:gd name="T2" fmla="*/ 61 w 415"/>
              <a:gd name="T3" fmla="*/ 28 h 484"/>
              <a:gd name="T4" fmla="*/ 90 w 415"/>
              <a:gd name="T5" fmla="*/ 28 h 484"/>
              <a:gd name="T6" fmla="*/ 107 w 415"/>
              <a:gd name="T7" fmla="*/ 0 h 484"/>
              <a:gd name="T8" fmla="*/ 121 w 415"/>
              <a:gd name="T9" fmla="*/ 36 h 484"/>
              <a:gd name="T10" fmla="*/ 166 w 415"/>
              <a:gd name="T11" fmla="*/ 36 h 484"/>
              <a:gd name="T12" fmla="*/ 189 w 415"/>
              <a:gd name="T13" fmla="*/ 68 h 484"/>
              <a:gd name="T14" fmla="*/ 236 w 415"/>
              <a:gd name="T15" fmla="*/ 59 h 484"/>
              <a:gd name="T16" fmla="*/ 267 w 415"/>
              <a:gd name="T17" fmla="*/ 80 h 484"/>
              <a:gd name="T18" fmla="*/ 325 w 415"/>
              <a:gd name="T19" fmla="*/ 95 h 484"/>
              <a:gd name="T20" fmla="*/ 336 w 415"/>
              <a:gd name="T21" fmla="*/ 121 h 484"/>
              <a:gd name="T22" fmla="*/ 365 w 415"/>
              <a:gd name="T23" fmla="*/ 122 h 484"/>
              <a:gd name="T24" fmla="*/ 356 w 415"/>
              <a:gd name="T25" fmla="*/ 147 h 484"/>
              <a:gd name="T26" fmla="*/ 367 w 415"/>
              <a:gd name="T27" fmla="*/ 176 h 484"/>
              <a:gd name="T28" fmla="*/ 347 w 415"/>
              <a:gd name="T29" fmla="*/ 211 h 484"/>
              <a:gd name="T30" fmla="*/ 361 w 415"/>
              <a:gd name="T31" fmla="*/ 219 h 484"/>
              <a:gd name="T32" fmla="*/ 394 w 415"/>
              <a:gd name="T33" fmla="*/ 180 h 484"/>
              <a:gd name="T34" fmla="*/ 392 w 415"/>
              <a:gd name="T35" fmla="*/ 167 h 484"/>
              <a:gd name="T36" fmla="*/ 406 w 415"/>
              <a:gd name="T37" fmla="*/ 161 h 484"/>
              <a:gd name="T38" fmla="*/ 415 w 415"/>
              <a:gd name="T39" fmla="*/ 180 h 484"/>
              <a:gd name="T40" fmla="*/ 389 w 415"/>
              <a:gd name="T41" fmla="*/ 207 h 484"/>
              <a:gd name="T42" fmla="*/ 379 w 415"/>
              <a:gd name="T43" fmla="*/ 268 h 484"/>
              <a:gd name="T44" fmla="*/ 379 w 415"/>
              <a:gd name="T45" fmla="*/ 371 h 484"/>
              <a:gd name="T46" fmla="*/ 394 w 415"/>
              <a:gd name="T47" fmla="*/ 389 h 484"/>
              <a:gd name="T48" fmla="*/ 388 w 415"/>
              <a:gd name="T49" fmla="*/ 453 h 484"/>
              <a:gd name="T50" fmla="*/ 191 w 415"/>
              <a:gd name="T51" fmla="*/ 484 h 484"/>
              <a:gd name="T52" fmla="*/ 142 w 415"/>
              <a:gd name="T53" fmla="*/ 454 h 484"/>
              <a:gd name="T54" fmla="*/ 152 w 415"/>
              <a:gd name="T55" fmla="*/ 416 h 484"/>
              <a:gd name="T56" fmla="*/ 128 w 415"/>
              <a:gd name="T57" fmla="*/ 374 h 484"/>
              <a:gd name="T58" fmla="*/ 107 w 415"/>
              <a:gd name="T59" fmla="*/ 322 h 484"/>
              <a:gd name="T60" fmla="*/ 52 w 415"/>
              <a:gd name="T61" fmla="*/ 270 h 484"/>
              <a:gd name="T62" fmla="*/ 18 w 415"/>
              <a:gd name="T63" fmla="*/ 270 h 484"/>
              <a:gd name="T64" fmla="*/ 18 w 415"/>
              <a:gd name="T65" fmla="*/ 198 h 484"/>
              <a:gd name="T66" fmla="*/ 0 w 415"/>
              <a:gd name="T67" fmla="*/ 171 h 484"/>
              <a:gd name="T68" fmla="*/ 39 w 415"/>
              <a:gd name="T69" fmla="*/ 130 h 484"/>
              <a:gd name="T70" fmla="*/ 30 w 415"/>
              <a:gd name="T71" fmla="*/ 3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47" name="Shape - West Virginia"/>
          <p:cNvSpPr>
            <a:spLocks noChangeAspect="1"/>
          </p:cNvSpPr>
          <p:nvPr/>
        </p:nvSpPr>
        <p:spPr bwMode="auto">
          <a:xfrm>
            <a:off x="6372226" y="2886075"/>
            <a:ext cx="550863" cy="566738"/>
          </a:xfrm>
          <a:custGeom>
            <a:avLst/>
            <a:gdLst>
              <a:gd name="T0" fmla="*/ 2147483647 w 349"/>
              <a:gd name="T1" fmla="*/ 2147483647 h 365"/>
              <a:gd name="T2" fmla="*/ 2147483647 w 349"/>
              <a:gd name="T3" fmla="*/ 2147483647 h 365"/>
              <a:gd name="T4" fmla="*/ 0 w 349"/>
              <a:gd name="T5" fmla="*/ 2147483647 h 365"/>
              <a:gd name="T6" fmla="*/ 2147483647 w 349"/>
              <a:gd name="T7" fmla="*/ 2147483647 h 365"/>
              <a:gd name="T8" fmla="*/ 2147483647 w 349"/>
              <a:gd name="T9" fmla="*/ 2147483647 h 365"/>
              <a:gd name="T10" fmla="*/ 2147483647 w 349"/>
              <a:gd name="T11" fmla="*/ 2147483647 h 365"/>
              <a:gd name="T12" fmla="*/ 2147483647 w 349"/>
              <a:gd name="T13" fmla="*/ 2147483647 h 365"/>
              <a:gd name="T14" fmla="*/ 2147483647 w 349"/>
              <a:gd name="T15" fmla="*/ 2147483647 h 365"/>
              <a:gd name="T16" fmla="*/ 2147483647 w 349"/>
              <a:gd name="T17" fmla="*/ 2147483647 h 365"/>
              <a:gd name="T18" fmla="*/ 2147483647 w 349"/>
              <a:gd name="T19" fmla="*/ 2147483647 h 365"/>
              <a:gd name="T20" fmla="*/ 2147483647 w 349"/>
              <a:gd name="T21" fmla="*/ 2147483647 h 365"/>
              <a:gd name="T22" fmla="*/ 2147483647 w 349"/>
              <a:gd name="T23" fmla="*/ 2147483647 h 365"/>
              <a:gd name="T24" fmla="*/ 2147483647 w 349"/>
              <a:gd name="T25" fmla="*/ 2147483647 h 365"/>
              <a:gd name="T26" fmla="*/ 2147483647 w 349"/>
              <a:gd name="T27" fmla="*/ 2147483647 h 365"/>
              <a:gd name="T28" fmla="*/ 2147483647 w 349"/>
              <a:gd name="T29" fmla="*/ 2147483647 h 365"/>
              <a:gd name="T30" fmla="*/ 2147483647 w 349"/>
              <a:gd name="T31" fmla="*/ 2147483647 h 365"/>
              <a:gd name="T32" fmla="*/ 2147483647 w 349"/>
              <a:gd name="T33" fmla="*/ 0 h 365"/>
              <a:gd name="T34" fmla="*/ 2147483647 w 349"/>
              <a:gd name="T35" fmla="*/ 2147483647 h 365"/>
              <a:gd name="T36" fmla="*/ 2147483647 w 349"/>
              <a:gd name="T37" fmla="*/ 2147483647 h 365"/>
              <a:gd name="T38" fmla="*/ 2147483647 w 349"/>
              <a:gd name="T39" fmla="*/ 2147483647 h 365"/>
              <a:gd name="T40" fmla="*/ 2147483647 w 349"/>
              <a:gd name="T41" fmla="*/ 214748364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48" name="Shape - Washington"/>
          <p:cNvSpPr>
            <a:spLocks noChangeAspect="1"/>
          </p:cNvSpPr>
          <p:nvPr/>
        </p:nvSpPr>
        <p:spPr bwMode="auto">
          <a:xfrm>
            <a:off x="1490664" y="1493838"/>
            <a:ext cx="835025" cy="603250"/>
          </a:xfrm>
          <a:custGeom>
            <a:avLst/>
            <a:gdLst>
              <a:gd name="T0" fmla="*/ 2147483647 w 530"/>
              <a:gd name="T1" fmla="*/ 0 h 389"/>
              <a:gd name="T2" fmla="*/ 2147483647 w 530"/>
              <a:gd name="T3" fmla="*/ 2147483647 h 389"/>
              <a:gd name="T4" fmla="*/ 2147483647 w 530"/>
              <a:gd name="T5" fmla="*/ 2147483647 h 389"/>
              <a:gd name="T6" fmla="*/ 2147483647 w 530"/>
              <a:gd name="T7" fmla="*/ 2147483647 h 389"/>
              <a:gd name="T8" fmla="*/ 2147483647 w 530"/>
              <a:gd name="T9" fmla="*/ 2147483647 h 389"/>
              <a:gd name="T10" fmla="*/ 2147483647 w 530"/>
              <a:gd name="T11" fmla="*/ 2147483647 h 389"/>
              <a:gd name="T12" fmla="*/ 2147483647 w 530"/>
              <a:gd name="T13" fmla="*/ 2147483647 h 389"/>
              <a:gd name="T14" fmla="*/ 2147483647 w 530"/>
              <a:gd name="T15" fmla="*/ 2147483647 h 389"/>
              <a:gd name="T16" fmla="*/ 2147483647 w 530"/>
              <a:gd name="T17" fmla="*/ 2147483647 h 389"/>
              <a:gd name="T18" fmla="*/ 2147483647 w 530"/>
              <a:gd name="T19" fmla="*/ 2147483647 h 389"/>
              <a:gd name="T20" fmla="*/ 2147483647 w 530"/>
              <a:gd name="T21" fmla="*/ 2147483647 h 389"/>
              <a:gd name="T22" fmla="*/ 2147483647 w 530"/>
              <a:gd name="T23" fmla="*/ 2147483647 h 389"/>
              <a:gd name="T24" fmla="*/ 2147483647 w 530"/>
              <a:gd name="T25" fmla="*/ 2147483647 h 389"/>
              <a:gd name="T26" fmla="*/ 2147483647 w 530"/>
              <a:gd name="T27" fmla="*/ 2147483647 h 389"/>
              <a:gd name="T28" fmla="*/ 2147483647 w 530"/>
              <a:gd name="T29" fmla="*/ 2147483647 h 389"/>
              <a:gd name="T30" fmla="*/ 2147483647 w 530"/>
              <a:gd name="T31" fmla="*/ 2147483647 h 389"/>
              <a:gd name="T32" fmla="*/ 2147483647 w 530"/>
              <a:gd name="T33" fmla="*/ 2147483647 h 389"/>
              <a:gd name="T34" fmla="*/ 2147483647 w 530"/>
              <a:gd name="T35" fmla="*/ 2147483647 h 389"/>
              <a:gd name="T36" fmla="*/ 2147483647 w 530"/>
              <a:gd name="T37" fmla="*/ 2147483647 h 389"/>
              <a:gd name="T38" fmla="*/ 2147483647 w 530"/>
              <a:gd name="T39" fmla="*/ 2147483647 h 389"/>
              <a:gd name="T40" fmla="*/ 0 w 530"/>
              <a:gd name="T41" fmla="*/ 2147483647 h 389"/>
              <a:gd name="T42" fmla="*/ 2147483647 w 530"/>
              <a:gd name="T43" fmla="*/ 2147483647 h 389"/>
              <a:gd name="T44" fmla="*/ 2147483647 w 530"/>
              <a:gd name="T45" fmla="*/ 2147483647 h 389"/>
              <a:gd name="T46" fmla="*/ 2147483647 w 530"/>
              <a:gd name="T47" fmla="*/ 2147483647 h 389"/>
              <a:gd name="T48" fmla="*/ 2147483647 w 530"/>
              <a:gd name="T49" fmla="*/ 2147483647 h 389"/>
              <a:gd name="T50" fmla="*/ 2147483647 w 530"/>
              <a:gd name="T51" fmla="*/ 2147483647 h 389"/>
              <a:gd name="T52" fmla="*/ 2147483647 w 530"/>
              <a:gd name="T53" fmla="*/ 2147483647 h 389"/>
              <a:gd name="T54" fmla="*/ 2147483647 w 530"/>
              <a:gd name="T55" fmla="*/ 2147483647 h 389"/>
              <a:gd name="T56" fmla="*/ 2147483647 w 530"/>
              <a:gd name="T57" fmla="*/ 2147483647 h 389"/>
              <a:gd name="T58" fmla="*/ 2147483647 w 530"/>
              <a:gd name="T59" fmla="*/ 2147483647 h 389"/>
              <a:gd name="T60" fmla="*/ 2147483647 w 530"/>
              <a:gd name="T61" fmla="*/ 2147483647 h 389"/>
              <a:gd name="T62" fmla="*/ 2147483647 w 530"/>
              <a:gd name="T63" fmla="*/ 2147483647 h 389"/>
              <a:gd name="T64" fmla="*/ 2147483647 w 530"/>
              <a:gd name="T65" fmla="*/ 2147483647 h 389"/>
              <a:gd name="T66" fmla="*/ 2147483647 w 530"/>
              <a:gd name="T67" fmla="*/ 2147483647 h 389"/>
              <a:gd name="T68" fmla="*/ 2147483647 w 530"/>
              <a:gd name="T69" fmla="*/ 2147483647 h 389"/>
              <a:gd name="T70" fmla="*/ 2147483647 w 530"/>
              <a:gd name="T71" fmla="*/ 2147483647 h 389"/>
              <a:gd name="T72" fmla="*/ 2147483647 w 530"/>
              <a:gd name="T73" fmla="*/ 2147483647 h 389"/>
              <a:gd name="T74" fmla="*/ 2147483647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49" name="Shape - Virginia"/>
          <p:cNvGrpSpPr>
            <a:grpSpLocks/>
          </p:cNvGrpSpPr>
          <p:nvPr/>
        </p:nvGrpSpPr>
        <p:grpSpPr bwMode="auto">
          <a:xfrm>
            <a:off x="6303961" y="3005137"/>
            <a:ext cx="1009651" cy="596900"/>
            <a:chOff x="3911" y="1540"/>
            <a:chExt cx="636" cy="376"/>
          </a:xfrm>
          <a:solidFill>
            <a:srgbClr val="C9961E"/>
          </a:solidFill>
        </p:grpSpPr>
        <p:sp>
          <p:nvSpPr>
            <p:cNvPr id="150" name="Freeform 65"/>
            <p:cNvSpPr>
              <a:spLocks noChangeAspect="1"/>
            </p:cNvSpPr>
            <p:nvPr/>
          </p:nvSpPr>
          <p:spPr bwMode="auto">
            <a:xfrm>
              <a:off x="3911" y="1540"/>
              <a:ext cx="613" cy="376"/>
            </a:xfrm>
            <a:custGeom>
              <a:avLst/>
              <a:gdLst>
                <a:gd name="T0" fmla="*/ 102 w 616"/>
                <a:gd name="T1" fmla="*/ 253 h 383"/>
                <a:gd name="T2" fmla="*/ 84 w 616"/>
                <a:gd name="T3" fmla="*/ 290 h 383"/>
                <a:gd name="T4" fmla="*/ 59 w 616"/>
                <a:gd name="T5" fmla="*/ 300 h 383"/>
                <a:gd name="T6" fmla="*/ 57 w 616"/>
                <a:gd name="T7" fmla="*/ 325 h 383"/>
                <a:gd name="T8" fmla="*/ 3 w 616"/>
                <a:gd name="T9" fmla="*/ 343 h 383"/>
                <a:gd name="T10" fmla="*/ 0 w 616"/>
                <a:gd name="T11" fmla="*/ 362 h 383"/>
                <a:gd name="T12" fmla="*/ 144 w 616"/>
                <a:gd name="T13" fmla="*/ 339 h 383"/>
                <a:gd name="T14" fmla="*/ 406 w 616"/>
                <a:gd name="T15" fmla="*/ 287 h 383"/>
                <a:gd name="T16" fmla="*/ 607 w 616"/>
                <a:gd name="T17" fmla="*/ 240 h 383"/>
                <a:gd name="T18" fmla="*/ 607 w 616"/>
                <a:gd name="T19" fmla="*/ 203 h 383"/>
                <a:gd name="T20" fmla="*/ 585 w 616"/>
                <a:gd name="T21" fmla="*/ 191 h 383"/>
                <a:gd name="T22" fmla="*/ 567 w 616"/>
                <a:gd name="T23" fmla="*/ 210 h 383"/>
                <a:gd name="T24" fmla="*/ 556 w 616"/>
                <a:gd name="T25" fmla="*/ 161 h 383"/>
                <a:gd name="T26" fmla="*/ 567 w 616"/>
                <a:gd name="T27" fmla="*/ 118 h 383"/>
                <a:gd name="T28" fmla="*/ 494 w 616"/>
                <a:gd name="T29" fmla="*/ 84 h 383"/>
                <a:gd name="T30" fmla="*/ 442 w 616"/>
                <a:gd name="T31" fmla="*/ 93 h 383"/>
                <a:gd name="T32" fmla="*/ 440 w 616"/>
                <a:gd name="T33" fmla="*/ 27 h 383"/>
                <a:gd name="T34" fmla="*/ 387 w 616"/>
                <a:gd name="T35" fmla="*/ 0 h 383"/>
                <a:gd name="T36" fmla="*/ 346 w 616"/>
                <a:gd name="T37" fmla="*/ 17 h 383"/>
                <a:gd name="T38" fmla="*/ 319 w 616"/>
                <a:gd name="T39" fmla="*/ 80 h 383"/>
                <a:gd name="T40" fmla="*/ 275 w 616"/>
                <a:gd name="T41" fmla="*/ 105 h 383"/>
                <a:gd name="T42" fmla="*/ 255 w 616"/>
                <a:gd name="T43" fmla="*/ 204 h 383"/>
                <a:gd name="T44" fmla="*/ 178 w 616"/>
                <a:gd name="T45" fmla="*/ 253 h 383"/>
                <a:gd name="T46" fmla="*/ 115 w 616"/>
                <a:gd name="T47" fmla="*/ 274 h 383"/>
                <a:gd name="T48" fmla="*/ 102 w 616"/>
                <a:gd name="T49" fmla="*/ 253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51" name="Freeform 66"/>
            <p:cNvSpPr>
              <a:spLocks noChangeAspect="1"/>
            </p:cNvSpPr>
            <p:nvPr/>
          </p:nvSpPr>
          <p:spPr bwMode="auto">
            <a:xfrm>
              <a:off x="4506" y="163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39 w 42"/>
                <a:gd name="T3" fmla="*/ 0 h 71"/>
                <a:gd name="T4" fmla="*/ 18 w 42"/>
                <a:gd name="T5" fmla="*/ 65 h 71"/>
                <a:gd name="T6" fmla="*/ 2 w 42"/>
                <a:gd name="T7" fmla="*/ 64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152" name="Shape - Vermont"/>
          <p:cNvSpPr>
            <a:spLocks noChangeAspect="1"/>
          </p:cNvSpPr>
          <p:nvPr/>
        </p:nvSpPr>
        <p:spPr bwMode="auto">
          <a:xfrm>
            <a:off x="7199314" y="1939925"/>
            <a:ext cx="220663" cy="401638"/>
          </a:xfrm>
          <a:custGeom>
            <a:avLst/>
            <a:gdLst>
              <a:gd name="T0" fmla="*/ 0 w 139"/>
              <a:gd name="T1" fmla="*/ 2147483647 h 257"/>
              <a:gd name="T2" fmla="*/ 2147483647 w 139"/>
              <a:gd name="T3" fmla="*/ 0 h 257"/>
              <a:gd name="T4" fmla="*/ 2147483647 w 139"/>
              <a:gd name="T5" fmla="*/ 2147483647 h 257"/>
              <a:gd name="T6" fmla="*/ 2147483647 w 139"/>
              <a:gd name="T7" fmla="*/ 2147483647 h 257"/>
              <a:gd name="T8" fmla="*/ 2147483647 w 139"/>
              <a:gd name="T9" fmla="*/ 2147483647 h 257"/>
              <a:gd name="T10" fmla="*/ 2147483647 w 139"/>
              <a:gd name="T11" fmla="*/ 2147483647 h 257"/>
              <a:gd name="T12" fmla="*/ 2147483647 w 139"/>
              <a:gd name="T13" fmla="*/ 2147483647 h 257"/>
              <a:gd name="T14" fmla="*/ 2147483647 w 139"/>
              <a:gd name="T15" fmla="*/ 2147483647 h 257"/>
              <a:gd name="T16" fmla="*/ 2147483647 w 139"/>
              <a:gd name="T17" fmla="*/ 2147483647 h 257"/>
              <a:gd name="T18" fmla="*/ 0 w 139"/>
              <a:gd name="T19" fmla="*/ 2147483647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3" name="Shape - Utah"/>
          <p:cNvSpPr>
            <a:spLocks noChangeAspect="1"/>
          </p:cNvSpPr>
          <p:nvPr/>
        </p:nvSpPr>
        <p:spPr bwMode="auto">
          <a:xfrm>
            <a:off x="2378077" y="2778125"/>
            <a:ext cx="693737" cy="885825"/>
          </a:xfrm>
          <a:custGeom>
            <a:avLst/>
            <a:gdLst>
              <a:gd name="T0" fmla="*/ 2147483647 w 441"/>
              <a:gd name="T1" fmla="*/ 0 h 569"/>
              <a:gd name="T2" fmla="*/ 2147483647 w 441"/>
              <a:gd name="T3" fmla="*/ 2147483647 h 569"/>
              <a:gd name="T4" fmla="*/ 2147483647 w 441"/>
              <a:gd name="T5" fmla="*/ 2147483647 h 569"/>
              <a:gd name="T6" fmla="*/ 2147483647 w 441"/>
              <a:gd name="T7" fmla="*/ 2147483647 h 569"/>
              <a:gd name="T8" fmla="*/ 2147483647 w 441"/>
              <a:gd name="T9" fmla="*/ 2147483647 h 569"/>
              <a:gd name="T10" fmla="*/ 0 w 441"/>
              <a:gd name="T11" fmla="*/ 2147483647 h 569"/>
              <a:gd name="T12" fmla="*/ 2147483647 w 441"/>
              <a:gd name="T13" fmla="*/ 2147483647 h 569"/>
              <a:gd name="T14" fmla="*/ 2147483647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4" name="Shape - Texas"/>
          <p:cNvSpPr>
            <a:spLocks noChangeAspect="1"/>
          </p:cNvSpPr>
          <p:nvPr/>
        </p:nvSpPr>
        <p:spPr bwMode="auto">
          <a:xfrm>
            <a:off x="3252787" y="3784599"/>
            <a:ext cx="1816100" cy="1662113"/>
          </a:xfrm>
          <a:custGeom>
            <a:avLst/>
            <a:gdLst>
              <a:gd name="T0" fmla="*/ 2147483647 w 1152"/>
              <a:gd name="T1" fmla="*/ 0 h 1067"/>
              <a:gd name="T2" fmla="*/ 2147483647 w 1152"/>
              <a:gd name="T3" fmla="*/ 2147483647 h 1067"/>
              <a:gd name="T4" fmla="*/ 2147483647 w 1152"/>
              <a:gd name="T5" fmla="*/ 2147483647 h 1067"/>
              <a:gd name="T6" fmla="*/ 2147483647 w 1152"/>
              <a:gd name="T7" fmla="*/ 2147483647 h 1067"/>
              <a:gd name="T8" fmla="*/ 2147483647 w 1152"/>
              <a:gd name="T9" fmla="*/ 2147483647 h 1067"/>
              <a:gd name="T10" fmla="*/ 2147483647 w 1152"/>
              <a:gd name="T11" fmla="*/ 2147483647 h 1067"/>
              <a:gd name="T12" fmla="*/ 2147483647 w 1152"/>
              <a:gd name="T13" fmla="*/ 2147483647 h 1067"/>
              <a:gd name="T14" fmla="*/ 2147483647 w 1152"/>
              <a:gd name="T15" fmla="*/ 2147483647 h 1067"/>
              <a:gd name="T16" fmla="*/ 2147483647 w 1152"/>
              <a:gd name="T17" fmla="*/ 2147483647 h 1067"/>
              <a:gd name="T18" fmla="*/ 2147483647 w 1152"/>
              <a:gd name="T19" fmla="*/ 2147483647 h 1067"/>
              <a:gd name="T20" fmla="*/ 2147483647 w 1152"/>
              <a:gd name="T21" fmla="*/ 2147483647 h 1067"/>
              <a:gd name="T22" fmla="*/ 2147483647 w 1152"/>
              <a:gd name="T23" fmla="*/ 2147483647 h 1067"/>
              <a:gd name="T24" fmla="*/ 2147483647 w 1152"/>
              <a:gd name="T25" fmla="*/ 2147483647 h 1067"/>
              <a:gd name="T26" fmla="*/ 2147483647 w 1152"/>
              <a:gd name="T27" fmla="*/ 2147483647 h 1067"/>
              <a:gd name="T28" fmla="*/ 2147483647 w 1152"/>
              <a:gd name="T29" fmla="*/ 2147483647 h 1067"/>
              <a:gd name="T30" fmla="*/ 2147483647 w 1152"/>
              <a:gd name="T31" fmla="*/ 2147483647 h 1067"/>
              <a:gd name="T32" fmla="*/ 2147483647 w 1152"/>
              <a:gd name="T33" fmla="*/ 2147483647 h 1067"/>
              <a:gd name="T34" fmla="*/ 2147483647 w 1152"/>
              <a:gd name="T35" fmla="*/ 2147483647 h 1067"/>
              <a:gd name="T36" fmla="*/ 2147483647 w 1152"/>
              <a:gd name="T37" fmla="*/ 2147483647 h 1067"/>
              <a:gd name="T38" fmla="*/ 2147483647 w 1152"/>
              <a:gd name="T39" fmla="*/ 2147483647 h 1067"/>
              <a:gd name="T40" fmla="*/ 2147483647 w 1152"/>
              <a:gd name="T41" fmla="*/ 2147483647 h 1067"/>
              <a:gd name="T42" fmla="*/ 2147483647 w 1152"/>
              <a:gd name="T43" fmla="*/ 2147483647 h 1067"/>
              <a:gd name="T44" fmla="*/ 2147483647 w 1152"/>
              <a:gd name="T45" fmla="*/ 2147483647 h 1067"/>
              <a:gd name="T46" fmla="*/ 2147483647 w 1152"/>
              <a:gd name="T47" fmla="*/ 2147483647 h 1067"/>
              <a:gd name="T48" fmla="*/ 2147483647 w 1152"/>
              <a:gd name="T49" fmla="*/ 2147483647 h 1067"/>
              <a:gd name="T50" fmla="*/ 2147483647 w 1152"/>
              <a:gd name="T51" fmla="*/ 2147483647 h 1067"/>
              <a:gd name="T52" fmla="*/ 2147483647 w 1152"/>
              <a:gd name="T53" fmla="*/ 2147483647 h 1067"/>
              <a:gd name="T54" fmla="*/ 2147483647 w 1152"/>
              <a:gd name="T55" fmla="*/ 2147483647 h 1067"/>
              <a:gd name="T56" fmla="*/ 2147483647 w 1152"/>
              <a:gd name="T57" fmla="*/ 2147483647 h 1067"/>
              <a:gd name="T58" fmla="*/ 2147483647 w 1152"/>
              <a:gd name="T59" fmla="*/ 2147483647 h 1067"/>
              <a:gd name="T60" fmla="*/ 2147483647 w 1152"/>
              <a:gd name="T61" fmla="*/ 2147483647 h 1067"/>
              <a:gd name="T62" fmla="*/ 2147483647 w 1152"/>
              <a:gd name="T63" fmla="*/ 2147483647 h 1067"/>
              <a:gd name="T64" fmla="*/ 2147483647 w 1152"/>
              <a:gd name="T65" fmla="*/ 2147483647 h 1067"/>
              <a:gd name="T66" fmla="*/ 2147483647 w 1152"/>
              <a:gd name="T67" fmla="*/ 2147483647 h 1067"/>
              <a:gd name="T68" fmla="*/ 2147483647 w 1152"/>
              <a:gd name="T69" fmla="*/ 2147483647 h 1067"/>
              <a:gd name="T70" fmla="*/ 2147483647 w 1152"/>
              <a:gd name="T71" fmla="*/ 2147483647 h 1067"/>
              <a:gd name="T72" fmla="*/ 2147483647 w 1152"/>
              <a:gd name="T73" fmla="*/ 2147483647 h 1067"/>
              <a:gd name="T74" fmla="*/ 2147483647 w 1152"/>
              <a:gd name="T75" fmla="*/ 2147483647 h 1067"/>
              <a:gd name="T76" fmla="*/ 2147483647 w 1152"/>
              <a:gd name="T77" fmla="*/ 2147483647 h 1067"/>
              <a:gd name="T78" fmla="*/ 2147483647 w 1152"/>
              <a:gd name="T79" fmla="*/ 2147483647 h 1067"/>
              <a:gd name="T80" fmla="*/ 2147483647 w 1152"/>
              <a:gd name="T81" fmla="*/ 2147483647 h 1067"/>
              <a:gd name="T82" fmla="*/ 2147483647 w 1152"/>
              <a:gd name="T83" fmla="*/ 2147483647 h 1067"/>
              <a:gd name="T84" fmla="*/ 2147483647 w 1152"/>
              <a:gd name="T85" fmla="*/ 2147483647 h 1067"/>
              <a:gd name="T86" fmla="*/ 2147483647 w 1152"/>
              <a:gd name="T87" fmla="*/ 2147483647 h 1067"/>
              <a:gd name="T88" fmla="*/ 2147483647 w 1152"/>
              <a:gd name="T89" fmla="*/ 2147483647 h 1067"/>
              <a:gd name="T90" fmla="*/ 2147483647 w 1152"/>
              <a:gd name="T91" fmla="*/ 2147483647 h 1067"/>
              <a:gd name="T92" fmla="*/ 0 w 1152"/>
              <a:gd name="T93" fmla="*/ 2147483647 h 1067"/>
              <a:gd name="T94" fmla="*/ 0 w 1152"/>
              <a:gd name="T95" fmla="*/ 2147483647 h 1067"/>
              <a:gd name="T96" fmla="*/ 2147483647 w 1152"/>
              <a:gd name="T97" fmla="*/ 2147483647 h 1067"/>
              <a:gd name="T98" fmla="*/ 2147483647 w 1152"/>
              <a:gd name="T99" fmla="*/ 2147483647 h 1067"/>
              <a:gd name="T100" fmla="*/ 2147483647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Shape - Tennessee"/>
          <p:cNvSpPr>
            <a:spLocks noChangeAspect="1"/>
          </p:cNvSpPr>
          <p:nvPr/>
        </p:nvSpPr>
        <p:spPr bwMode="auto">
          <a:xfrm>
            <a:off x="5445126" y="3554413"/>
            <a:ext cx="1100137" cy="396875"/>
          </a:xfrm>
          <a:custGeom>
            <a:avLst/>
            <a:gdLst>
              <a:gd name="T0" fmla="*/ 2147483647 w 699"/>
              <a:gd name="T1" fmla="*/ 2147483647 h 255"/>
              <a:gd name="T2" fmla="*/ 2147483647 w 699"/>
              <a:gd name="T3" fmla="*/ 2147483647 h 255"/>
              <a:gd name="T4" fmla="*/ 2147483647 w 699"/>
              <a:gd name="T5" fmla="*/ 2147483647 h 255"/>
              <a:gd name="T6" fmla="*/ 2147483647 w 699"/>
              <a:gd name="T7" fmla="*/ 2147483647 h 255"/>
              <a:gd name="T8" fmla="*/ 0 w 699"/>
              <a:gd name="T9" fmla="*/ 2147483647 h 255"/>
              <a:gd name="T10" fmla="*/ 2147483647 w 699"/>
              <a:gd name="T11" fmla="*/ 2147483647 h 255"/>
              <a:gd name="T12" fmla="*/ 2147483647 w 699"/>
              <a:gd name="T13" fmla="*/ 2147483647 h 255"/>
              <a:gd name="T14" fmla="*/ 2147483647 w 699"/>
              <a:gd name="T15" fmla="*/ 2147483647 h 255"/>
              <a:gd name="T16" fmla="*/ 2147483647 w 699"/>
              <a:gd name="T17" fmla="*/ 2147483647 h 255"/>
              <a:gd name="T18" fmla="*/ 2147483647 w 699"/>
              <a:gd name="T19" fmla="*/ 2147483647 h 255"/>
              <a:gd name="T20" fmla="*/ 2147483647 w 699"/>
              <a:gd name="T21" fmla="*/ 2147483647 h 255"/>
              <a:gd name="T22" fmla="*/ 2147483647 w 699"/>
              <a:gd name="T23" fmla="*/ 0 h 255"/>
              <a:gd name="T24" fmla="*/ 2147483647 w 699"/>
              <a:gd name="T25" fmla="*/ 2147483647 h 255"/>
              <a:gd name="T26" fmla="*/ 2147483647 w 699"/>
              <a:gd name="T27" fmla="*/ 2147483647 h 255"/>
              <a:gd name="T28" fmla="*/ 2147483647 w 699"/>
              <a:gd name="T29" fmla="*/ 2147483647 h 255"/>
              <a:gd name="T30" fmla="*/ 2147483647 w 699"/>
              <a:gd name="T31" fmla="*/ 2147483647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6" name="Shape - South Dakota"/>
          <p:cNvSpPr>
            <a:spLocks noChangeAspect="1"/>
          </p:cNvSpPr>
          <p:nvPr/>
        </p:nvSpPr>
        <p:spPr bwMode="auto">
          <a:xfrm>
            <a:off x="3683001" y="2249488"/>
            <a:ext cx="920751" cy="593725"/>
          </a:xfrm>
          <a:custGeom>
            <a:avLst/>
            <a:gdLst>
              <a:gd name="T0" fmla="*/ 2147483647 w 583"/>
              <a:gd name="T1" fmla="*/ 0 h 380"/>
              <a:gd name="T2" fmla="*/ 2147483647 w 583"/>
              <a:gd name="T3" fmla="*/ 2147483647 h 380"/>
              <a:gd name="T4" fmla="*/ 0 w 583"/>
              <a:gd name="T5" fmla="*/ 2147483647 h 380"/>
              <a:gd name="T6" fmla="*/ 2147483647 w 583"/>
              <a:gd name="T7" fmla="*/ 2147483647 h 380"/>
              <a:gd name="T8" fmla="*/ 2147483647 w 583"/>
              <a:gd name="T9" fmla="*/ 2147483647 h 380"/>
              <a:gd name="T10" fmla="*/ 2147483647 w 583"/>
              <a:gd name="T11" fmla="*/ 2147483647 h 380"/>
              <a:gd name="T12" fmla="*/ 2147483647 w 583"/>
              <a:gd name="T13" fmla="*/ 2147483647 h 380"/>
              <a:gd name="T14" fmla="*/ 2147483647 w 583"/>
              <a:gd name="T15" fmla="*/ 2147483647 h 380"/>
              <a:gd name="T16" fmla="*/ 2147483647 w 583"/>
              <a:gd name="T17" fmla="*/ 2147483647 h 380"/>
              <a:gd name="T18" fmla="*/ 2147483647 w 583"/>
              <a:gd name="T19" fmla="*/ 2147483647 h 380"/>
              <a:gd name="T20" fmla="*/ 2147483647 w 583"/>
              <a:gd name="T21" fmla="*/ 2147483647 h 380"/>
              <a:gd name="T22" fmla="*/ 2147483647 w 583"/>
              <a:gd name="T23" fmla="*/ 2147483647 h 380"/>
              <a:gd name="T24" fmla="*/ 2147483647 w 583"/>
              <a:gd name="T25" fmla="*/ 2147483647 h 380"/>
              <a:gd name="T26" fmla="*/ 2147483647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7" name="Shape - South Carolina"/>
          <p:cNvSpPr>
            <a:spLocks noChangeAspect="1"/>
          </p:cNvSpPr>
          <p:nvPr/>
        </p:nvSpPr>
        <p:spPr bwMode="auto">
          <a:xfrm>
            <a:off x="6386513" y="3746499"/>
            <a:ext cx="646113" cy="503238"/>
          </a:xfrm>
          <a:custGeom>
            <a:avLst/>
            <a:gdLst>
              <a:gd name="T0" fmla="*/ 2147483647 w 408"/>
              <a:gd name="T1" fmla="*/ 2147483647 h 323"/>
              <a:gd name="T2" fmla="*/ 2147483647 w 408"/>
              <a:gd name="T3" fmla="*/ 2147483647 h 323"/>
              <a:gd name="T4" fmla="*/ 2147483647 w 408"/>
              <a:gd name="T5" fmla="*/ 0 h 323"/>
              <a:gd name="T6" fmla="*/ 2147483647 w 408"/>
              <a:gd name="T7" fmla="*/ 2147483647 h 323"/>
              <a:gd name="T8" fmla="*/ 2147483647 w 408"/>
              <a:gd name="T9" fmla="*/ 2147483647 h 323"/>
              <a:gd name="T10" fmla="*/ 2147483647 w 408"/>
              <a:gd name="T11" fmla="*/ 2147483647 h 323"/>
              <a:gd name="T12" fmla="*/ 2147483647 w 408"/>
              <a:gd name="T13" fmla="*/ 2147483647 h 323"/>
              <a:gd name="T14" fmla="*/ 2147483647 w 408"/>
              <a:gd name="T15" fmla="*/ 2147483647 h 323"/>
              <a:gd name="T16" fmla="*/ 2147483647 w 408"/>
              <a:gd name="T17" fmla="*/ 2147483647 h 323"/>
              <a:gd name="T18" fmla="*/ 2147483647 w 408"/>
              <a:gd name="T19" fmla="*/ 2147483647 h 323"/>
              <a:gd name="T20" fmla="*/ 2147483647 w 408"/>
              <a:gd name="T21" fmla="*/ 2147483647 h 323"/>
              <a:gd name="T22" fmla="*/ 2147483647 w 408"/>
              <a:gd name="T23" fmla="*/ 2147483647 h 323"/>
              <a:gd name="T24" fmla="*/ 2147483647 w 408"/>
              <a:gd name="T25" fmla="*/ 2147483647 h 323"/>
              <a:gd name="T26" fmla="*/ 2147483647 w 408"/>
              <a:gd name="T27" fmla="*/ 2147483647 h 323"/>
              <a:gd name="T28" fmla="*/ 0 w 408"/>
              <a:gd name="T29" fmla="*/ 2147483647 h 323"/>
              <a:gd name="T30" fmla="*/ 2147483647 w 408"/>
              <a:gd name="T31" fmla="*/ 2147483647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8" name="Shape - Rhode Island"/>
          <p:cNvSpPr>
            <a:spLocks noChangeAspect="1"/>
          </p:cNvSpPr>
          <p:nvPr/>
        </p:nvSpPr>
        <p:spPr bwMode="auto">
          <a:xfrm>
            <a:off x="7510461" y="2392363"/>
            <a:ext cx="120651" cy="101600"/>
          </a:xfrm>
          <a:custGeom>
            <a:avLst/>
            <a:gdLst>
              <a:gd name="T0" fmla="*/ 0 w 77"/>
              <a:gd name="T1" fmla="*/ 2147483647 h 64"/>
              <a:gd name="T2" fmla="*/ 2147483647 w 77"/>
              <a:gd name="T3" fmla="*/ 0 h 64"/>
              <a:gd name="T4" fmla="*/ 2147483647 w 77"/>
              <a:gd name="T5" fmla="*/ 2147483647 h 64"/>
              <a:gd name="T6" fmla="*/ 2147483647 w 77"/>
              <a:gd name="T7" fmla="*/ 2147483647 h 64"/>
              <a:gd name="T8" fmla="*/ 2147483647 w 77"/>
              <a:gd name="T9" fmla="*/ 2147483647 h 64"/>
              <a:gd name="T10" fmla="*/ 2147483647 w 77"/>
              <a:gd name="T11" fmla="*/ 2147483647 h 64"/>
              <a:gd name="T12" fmla="*/ 0 w 7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9" name="Shape - Pennsylvania"/>
          <p:cNvSpPr>
            <a:spLocks noChangeAspect="1"/>
          </p:cNvSpPr>
          <p:nvPr/>
        </p:nvSpPr>
        <p:spPr bwMode="auto">
          <a:xfrm>
            <a:off x="6494463" y="2522538"/>
            <a:ext cx="746125" cy="482600"/>
          </a:xfrm>
          <a:custGeom>
            <a:avLst/>
            <a:gdLst>
              <a:gd name="T0" fmla="*/ 43 w 473"/>
              <a:gd name="T1" fmla="*/ 45 h 310"/>
              <a:gd name="T2" fmla="*/ 0 w 473"/>
              <a:gd name="T3" fmla="*/ 87 h 310"/>
              <a:gd name="T4" fmla="*/ 24 w 473"/>
              <a:gd name="T5" fmla="*/ 237 h 310"/>
              <a:gd name="T6" fmla="*/ 43 w 473"/>
              <a:gd name="T7" fmla="*/ 310 h 310"/>
              <a:gd name="T8" fmla="*/ 124 w 473"/>
              <a:gd name="T9" fmla="*/ 304 h 310"/>
              <a:gd name="T10" fmla="*/ 422 w 473"/>
              <a:gd name="T11" fmla="*/ 248 h 310"/>
              <a:gd name="T12" fmla="*/ 443 w 473"/>
              <a:gd name="T13" fmla="*/ 239 h 310"/>
              <a:gd name="T14" fmla="*/ 473 w 473"/>
              <a:gd name="T15" fmla="*/ 169 h 310"/>
              <a:gd name="T16" fmla="*/ 428 w 473"/>
              <a:gd name="T17" fmla="*/ 130 h 310"/>
              <a:gd name="T18" fmla="*/ 452 w 473"/>
              <a:gd name="T19" fmla="*/ 41 h 310"/>
              <a:gd name="T20" fmla="*/ 418 w 473"/>
              <a:gd name="T21" fmla="*/ 32 h 310"/>
              <a:gd name="T22" fmla="*/ 418 w 473"/>
              <a:gd name="T23" fmla="*/ 9 h 310"/>
              <a:gd name="T24" fmla="*/ 403 w 473"/>
              <a:gd name="T25" fmla="*/ 0 h 310"/>
              <a:gd name="T26" fmla="*/ 57 w 473"/>
              <a:gd name="T27" fmla="*/ 64 h 310"/>
              <a:gd name="T28" fmla="*/ 43 w 473"/>
              <a:gd name="T29" fmla="*/ 4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60" name="Shape - Oregon"/>
          <p:cNvSpPr>
            <a:spLocks noChangeAspect="1"/>
          </p:cNvSpPr>
          <p:nvPr/>
        </p:nvSpPr>
        <p:spPr bwMode="auto">
          <a:xfrm>
            <a:off x="1290638" y="1930400"/>
            <a:ext cx="1044575" cy="784225"/>
          </a:xfrm>
          <a:custGeom>
            <a:avLst/>
            <a:gdLst>
              <a:gd name="T0" fmla="*/ 145 w 662"/>
              <a:gd name="T1" fmla="*/ 0 h 505"/>
              <a:gd name="T2" fmla="*/ 126 w 662"/>
              <a:gd name="T3" fmla="*/ 11 h 505"/>
              <a:gd name="T4" fmla="*/ 114 w 662"/>
              <a:gd name="T5" fmla="*/ 55 h 505"/>
              <a:gd name="T6" fmla="*/ 102 w 662"/>
              <a:gd name="T7" fmla="*/ 93 h 505"/>
              <a:gd name="T8" fmla="*/ 93 w 662"/>
              <a:gd name="T9" fmla="*/ 123 h 505"/>
              <a:gd name="T10" fmla="*/ 81 w 662"/>
              <a:gd name="T11" fmla="*/ 155 h 505"/>
              <a:gd name="T12" fmla="*/ 67 w 662"/>
              <a:gd name="T13" fmla="*/ 188 h 505"/>
              <a:gd name="T14" fmla="*/ 50 w 662"/>
              <a:gd name="T15" fmla="*/ 224 h 505"/>
              <a:gd name="T16" fmla="*/ 26 w 662"/>
              <a:gd name="T17" fmla="*/ 266 h 505"/>
              <a:gd name="T18" fmla="*/ 0 w 662"/>
              <a:gd name="T19" fmla="*/ 306 h 505"/>
              <a:gd name="T20" fmla="*/ 0 w 662"/>
              <a:gd name="T21" fmla="*/ 394 h 505"/>
              <a:gd name="T22" fmla="*/ 371 w 662"/>
              <a:gd name="T23" fmla="*/ 470 h 505"/>
              <a:gd name="T24" fmla="*/ 543 w 662"/>
              <a:gd name="T25" fmla="*/ 505 h 505"/>
              <a:gd name="T26" fmla="*/ 579 w 662"/>
              <a:gd name="T27" fmla="*/ 330 h 505"/>
              <a:gd name="T28" fmla="*/ 601 w 662"/>
              <a:gd name="T29" fmla="*/ 315 h 505"/>
              <a:gd name="T30" fmla="*/ 580 w 662"/>
              <a:gd name="T31" fmla="*/ 276 h 505"/>
              <a:gd name="T32" fmla="*/ 591 w 662"/>
              <a:gd name="T33" fmla="*/ 236 h 505"/>
              <a:gd name="T34" fmla="*/ 662 w 662"/>
              <a:gd name="T35" fmla="*/ 169 h 505"/>
              <a:gd name="T36" fmla="*/ 613 w 662"/>
              <a:gd name="T37" fmla="*/ 108 h 505"/>
              <a:gd name="T38" fmla="*/ 407 w 662"/>
              <a:gd name="T39" fmla="*/ 64 h 505"/>
              <a:gd name="T40" fmla="*/ 379 w 662"/>
              <a:gd name="T41" fmla="*/ 82 h 505"/>
              <a:gd name="T42" fmla="*/ 342 w 662"/>
              <a:gd name="T43" fmla="*/ 52 h 505"/>
              <a:gd name="T44" fmla="*/ 309 w 662"/>
              <a:gd name="T45" fmla="*/ 84 h 505"/>
              <a:gd name="T46" fmla="*/ 278 w 662"/>
              <a:gd name="T47" fmla="*/ 52 h 505"/>
              <a:gd name="T48" fmla="*/ 196 w 662"/>
              <a:gd name="T49" fmla="*/ 54 h 505"/>
              <a:gd name="T50" fmla="*/ 206 w 662"/>
              <a:gd name="T51" fmla="*/ 5 h 505"/>
              <a:gd name="T52" fmla="*/ 145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61" name="Shape - Oklahoma"/>
          <p:cNvSpPr>
            <a:spLocks noChangeAspect="1"/>
          </p:cNvSpPr>
          <p:nvPr/>
        </p:nvSpPr>
        <p:spPr bwMode="auto">
          <a:xfrm>
            <a:off x="3779837" y="3689349"/>
            <a:ext cx="1125539" cy="534988"/>
          </a:xfrm>
          <a:custGeom>
            <a:avLst/>
            <a:gdLst>
              <a:gd name="T0" fmla="*/ 2147483647 w 713"/>
              <a:gd name="T1" fmla="*/ 0 h 343"/>
              <a:gd name="T2" fmla="*/ 0 w 713"/>
              <a:gd name="T3" fmla="*/ 2147483647 h 343"/>
              <a:gd name="T4" fmla="*/ 2147483647 w 713"/>
              <a:gd name="T5" fmla="*/ 2147483647 h 343"/>
              <a:gd name="T6" fmla="*/ 2147483647 w 713"/>
              <a:gd name="T7" fmla="*/ 2147483647 h 343"/>
              <a:gd name="T8" fmla="*/ 2147483647 w 713"/>
              <a:gd name="T9" fmla="*/ 2147483647 h 343"/>
              <a:gd name="T10" fmla="*/ 2147483647 w 713"/>
              <a:gd name="T11" fmla="*/ 2147483647 h 343"/>
              <a:gd name="T12" fmla="*/ 2147483647 w 713"/>
              <a:gd name="T13" fmla="*/ 2147483647 h 343"/>
              <a:gd name="T14" fmla="*/ 2147483647 w 713"/>
              <a:gd name="T15" fmla="*/ 2147483647 h 343"/>
              <a:gd name="T16" fmla="*/ 2147483647 w 713"/>
              <a:gd name="T17" fmla="*/ 2147483647 h 343"/>
              <a:gd name="T18" fmla="*/ 2147483647 w 713"/>
              <a:gd name="T19" fmla="*/ 2147483647 h 343"/>
              <a:gd name="T20" fmla="*/ 2147483647 w 713"/>
              <a:gd name="T21" fmla="*/ 2147483647 h 343"/>
              <a:gd name="T22" fmla="*/ 2147483647 w 713"/>
              <a:gd name="T23" fmla="*/ 2147483647 h 343"/>
              <a:gd name="T24" fmla="*/ 2147483647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2" name="Shape - Ohio"/>
          <p:cNvSpPr>
            <a:spLocks noChangeAspect="1"/>
          </p:cNvSpPr>
          <p:nvPr/>
        </p:nvSpPr>
        <p:spPr bwMode="auto">
          <a:xfrm>
            <a:off x="5989637" y="2655887"/>
            <a:ext cx="547688" cy="619125"/>
          </a:xfrm>
          <a:custGeom>
            <a:avLst/>
            <a:gdLst>
              <a:gd name="T0" fmla="*/ 0 w 345"/>
              <a:gd name="T1" fmla="*/ 89 h 398"/>
              <a:gd name="T2" fmla="*/ 155 w 345"/>
              <a:gd name="T3" fmla="*/ 74 h 398"/>
              <a:gd name="T4" fmla="*/ 188 w 345"/>
              <a:gd name="T5" fmla="*/ 80 h 398"/>
              <a:gd name="T6" fmla="*/ 261 w 345"/>
              <a:gd name="T7" fmla="*/ 46 h 398"/>
              <a:gd name="T8" fmla="*/ 277 w 345"/>
              <a:gd name="T9" fmla="*/ 15 h 398"/>
              <a:gd name="T10" fmla="*/ 321 w 345"/>
              <a:gd name="T11" fmla="*/ 0 h 398"/>
              <a:gd name="T12" fmla="*/ 345 w 345"/>
              <a:gd name="T13" fmla="*/ 150 h 398"/>
              <a:gd name="T14" fmla="*/ 327 w 345"/>
              <a:gd name="T15" fmla="*/ 167 h 398"/>
              <a:gd name="T16" fmla="*/ 331 w 345"/>
              <a:gd name="T17" fmla="*/ 271 h 398"/>
              <a:gd name="T18" fmla="*/ 297 w 345"/>
              <a:gd name="T19" fmla="*/ 280 h 398"/>
              <a:gd name="T20" fmla="*/ 277 w 345"/>
              <a:gd name="T21" fmla="*/ 338 h 398"/>
              <a:gd name="T22" fmla="*/ 251 w 345"/>
              <a:gd name="T23" fmla="*/ 331 h 398"/>
              <a:gd name="T24" fmla="*/ 242 w 345"/>
              <a:gd name="T25" fmla="*/ 398 h 398"/>
              <a:gd name="T26" fmla="*/ 203 w 345"/>
              <a:gd name="T27" fmla="*/ 369 h 398"/>
              <a:gd name="T28" fmla="*/ 127 w 345"/>
              <a:gd name="T29" fmla="*/ 387 h 398"/>
              <a:gd name="T30" fmla="*/ 94 w 345"/>
              <a:gd name="T31" fmla="*/ 362 h 398"/>
              <a:gd name="T32" fmla="*/ 51 w 345"/>
              <a:gd name="T33" fmla="*/ 360 h 398"/>
              <a:gd name="T34" fmla="*/ 29 w 345"/>
              <a:gd name="T35" fmla="*/ 249 h 398"/>
              <a:gd name="T36" fmla="*/ 0 w 345"/>
              <a:gd name="T37" fmla="*/ 89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63" name="Shape - North Dakota"/>
          <p:cNvSpPr>
            <a:spLocks noChangeAspect="1"/>
          </p:cNvSpPr>
          <p:nvPr/>
        </p:nvSpPr>
        <p:spPr bwMode="auto">
          <a:xfrm>
            <a:off x="3713163" y="1763712"/>
            <a:ext cx="876300" cy="506412"/>
          </a:xfrm>
          <a:custGeom>
            <a:avLst/>
            <a:gdLst>
              <a:gd name="T0" fmla="*/ 2147483647 w 555"/>
              <a:gd name="T1" fmla="*/ 0 h 325"/>
              <a:gd name="T2" fmla="*/ 2147483647 w 555"/>
              <a:gd name="T3" fmla="*/ 2147483647 h 325"/>
              <a:gd name="T4" fmla="*/ 2147483647 w 555"/>
              <a:gd name="T5" fmla="*/ 2147483647 h 325"/>
              <a:gd name="T6" fmla="*/ 2147483647 w 555"/>
              <a:gd name="T7" fmla="*/ 2147483647 h 325"/>
              <a:gd name="T8" fmla="*/ 2147483647 w 555"/>
              <a:gd name="T9" fmla="*/ 2147483647 h 325"/>
              <a:gd name="T10" fmla="*/ 2147483647 w 555"/>
              <a:gd name="T11" fmla="*/ 2147483647 h 325"/>
              <a:gd name="T12" fmla="*/ 2147483647 w 555"/>
              <a:gd name="T13" fmla="*/ 2147483647 h 325"/>
              <a:gd name="T14" fmla="*/ 0 w 555"/>
              <a:gd name="T15" fmla="*/ 2147483647 h 325"/>
              <a:gd name="T16" fmla="*/ 2147483647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4" name="Shape - North Carolina"/>
          <p:cNvSpPr>
            <a:spLocks noChangeAspect="1"/>
          </p:cNvSpPr>
          <p:nvPr/>
        </p:nvSpPr>
        <p:spPr bwMode="auto">
          <a:xfrm>
            <a:off x="6257926" y="3400425"/>
            <a:ext cx="1112837" cy="479425"/>
          </a:xfrm>
          <a:custGeom>
            <a:avLst/>
            <a:gdLst>
              <a:gd name="T0" fmla="*/ 2147483647 w 704"/>
              <a:gd name="T1" fmla="*/ 2147483647 h 308"/>
              <a:gd name="T2" fmla="*/ 0 w 704"/>
              <a:gd name="T3" fmla="*/ 2147483647 h 308"/>
              <a:gd name="T4" fmla="*/ 2147483647 w 704"/>
              <a:gd name="T5" fmla="*/ 2147483647 h 308"/>
              <a:gd name="T6" fmla="*/ 2147483647 w 704"/>
              <a:gd name="T7" fmla="*/ 2147483647 h 308"/>
              <a:gd name="T8" fmla="*/ 2147483647 w 704"/>
              <a:gd name="T9" fmla="*/ 2147483647 h 308"/>
              <a:gd name="T10" fmla="*/ 2147483647 w 704"/>
              <a:gd name="T11" fmla="*/ 2147483647 h 308"/>
              <a:gd name="T12" fmla="*/ 2147483647 w 704"/>
              <a:gd name="T13" fmla="*/ 2147483647 h 308"/>
              <a:gd name="T14" fmla="*/ 2147483647 w 704"/>
              <a:gd name="T15" fmla="*/ 2147483647 h 308"/>
              <a:gd name="T16" fmla="*/ 2147483647 w 704"/>
              <a:gd name="T17" fmla="*/ 2147483647 h 308"/>
              <a:gd name="T18" fmla="*/ 2147483647 w 704"/>
              <a:gd name="T19" fmla="*/ 2147483647 h 308"/>
              <a:gd name="T20" fmla="*/ 2147483647 w 704"/>
              <a:gd name="T21" fmla="*/ 2147483647 h 308"/>
              <a:gd name="T22" fmla="*/ 2147483647 w 704"/>
              <a:gd name="T23" fmla="*/ 2147483647 h 308"/>
              <a:gd name="T24" fmla="*/ 2147483647 w 704"/>
              <a:gd name="T25" fmla="*/ 2147483647 h 308"/>
              <a:gd name="T26" fmla="*/ 2147483647 w 704"/>
              <a:gd name="T27" fmla="*/ 2147483647 h 308"/>
              <a:gd name="T28" fmla="*/ 2147483647 w 704"/>
              <a:gd name="T29" fmla="*/ 2147483647 h 308"/>
              <a:gd name="T30" fmla="*/ 2147483647 w 704"/>
              <a:gd name="T31" fmla="*/ 2147483647 h 308"/>
              <a:gd name="T32" fmla="*/ 2147483647 w 704"/>
              <a:gd name="T33" fmla="*/ 2147483647 h 308"/>
              <a:gd name="T34" fmla="*/ 2147483647 w 704"/>
              <a:gd name="T35" fmla="*/ 2147483647 h 308"/>
              <a:gd name="T36" fmla="*/ 2147483647 w 704"/>
              <a:gd name="T37" fmla="*/ 2147483647 h 308"/>
              <a:gd name="T38" fmla="*/ 2147483647 w 704"/>
              <a:gd name="T39" fmla="*/ 2147483647 h 308"/>
              <a:gd name="T40" fmla="*/ 2147483647 w 704"/>
              <a:gd name="T41" fmla="*/ 2147483647 h 308"/>
              <a:gd name="T42" fmla="*/ 2147483647 w 704"/>
              <a:gd name="T43" fmla="*/ 2147483647 h 308"/>
              <a:gd name="T44" fmla="*/ 2147483647 w 704"/>
              <a:gd name="T45" fmla="*/ 2147483647 h 308"/>
              <a:gd name="T46" fmla="*/ 2147483647 w 704"/>
              <a:gd name="T47" fmla="*/ 2147483647 h 308"/>
              <a:gd name="T48" fmla="*/ 2147483647 w 704"/>
              <a:gd name="T49" fmla="*/ 2147483647 h 308"/>
              <a:gd name="T50" fmla="*/ 2147483647 w 704"/>
              <a:gd name="T51" fmla="*/ 2147483647 h 308"/>
              <a:gd name="T52" fmla="*/ 2147483647 w 704"/>
              <a:gd name="T53" fmla="*/ 2147483647 h 308"/>
              <a:gd name="T54" fmla="*/ 2147483647 w 704"/>
              <a:gd name="T55" fmla="*/ 2147483647 h 308"/>
              <a:gd name="T56" fmla="*/ 2147483647 w 704"/>
              <a:gd name="T57" fmla="*/ 2147483647 h 308"/>
              <a:gd name="T58" fmla="*/ 2147483647 w 704"/>
              <a:gd name="T59" fmla="*/ 0 h 308"/>
              <a:gd name="T60" fmla="*/ 2147483647 w 704"/>
              <a:gd name="T61" fmla="*/ 2147483647 h 308"/>
              <a:gd name="T62" fmla="*/ 2147483647 w 704"/>
              <a:gd name="T63" fmla="*/ 2147483647 h 308"/>
              <a:gd name="T64" fmla="*/ 2147483647 w 704"/>
              <a:gd name="T65" fmla="*/ 2147483647 h 308"/>
              <a:gd name="T66" fmla="*/ 2147483647 w 704"/>
              <a:gd name="T67" fmla="*/ 2147483647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65" name="Shape - New York"/>
          <p:cNvGrpSpPr>
            <a:grpSpLocks/>
          </p:cNvGrpSpPr>
          <p:nvPr/>
        </p:nvGrpSpPr>
        <p:grpSpPr bwMode="auto">
          <a:xfrm>
            <a:off x="6557963" y="1976438"/>
            <a:ext cx="1044575" cy="700087"/>
            <a:chOff x="4071" y="893"/>
            <a:chExt cx="658" cy="4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6" name="Shape -"/>
            <p:cNvSpPr>
              <a:spLocks noChangeAspect="1"/>
            </p:cNvSpPr>
            <p:nvPr/>
          </p:nvSpPr>
          <p:spPr bwMode="auto">
            <a:xfrm>
              <a:off x="4071" y="893"/>
              <a:ext cx="521" cy="417"/>
            </a:xfrm>
            <a:custGeom>
              <a:avLst/>
              <a:gdLst>
                <a:gd name="T0" fmla="*/ 41 w 524"/>
                <a:gd name="T1" fmla="*/ 286 h 426"/>
                <a:gd name="T2" fmla="*/ 90 w 524"/>
                <a:gd name="T3" fmla="*/ 261 h 426"/>
                <a:gd name="T4" fmla="*/ 157 w 524"/>
                <a:gd name="T5" fmla="*/ 255 h 426"/>
                <a:gd name="T6" fmla="*/ 173 w 524"/>
                <a:gd name="T7" fmla="*/ 233 h 426"/>
                <a:gd name="T8" fmla="*/ 197 w 524"/>
                <a:gd name="T9" fmla="*/ 230 h 426"/>
                <a:gd name="T10" fmla="*/ 211 w 524"/>
                <a:gd name="T11" fmla="*/ 206 h 426"/>
                <a:gd name="T12" fmla="*/ 233 w 524"/>
                <a:gd name="T13" fmla="*/ 197 h 426"/>
                <a:gd name="T14" fmla="*/ 223 w 524"/>
                <a:gd name="T15" fmla="*/ 152 h 426"/>
                <a:gd name="T16" fmla="*/ 209 w 524"/>
                <a:gd name="T17" fmla="*/ 140 h 426"/>
                <a:gd name="T18" fmla="*/ 237 w 524"/>
                <a:gd name="T19" fmla="*/ 104 h 426"/>
                <a:gd name="T20" fmla="*/ 255 w 524"/>
                <a:gd name="T21" fmla="*/ 104 h 426"/>
                <a:gd name="T22" fmla="*/ 316 w 524"/>
                <a:gd name="T23" fmla="*/ 28 h 426"/>
                <a:gd name="T24" fmla="*/ 410 w 524"/>
                <a:gd name="T25" fmla="*/ 0 h 426"/>
                <a:gd name="T26" fmla="*/ 421 w 524"/>
                <a:gd name="T27" fmla="*/ 72 h 426"/>
                <a:gd name="T28" fmla="*/ 425 w 524"/>
                <a:gd name="T29" fmla="*/ 69 h 426"/>
                <a:gd name="T30" fmla="*/ 448 w 524"/>
                <a:gd name="T31" fmla="*/ 94 h 426"/>
                <a:gd name="T32" fmla="*/ 449 w 524"/>
                <a:gd name="T33" fmla="*/ 167 h 426"/>
                <a:gd name="T34" fmla="*/ 477 w 524"/>
                <a:gd name="T35" fmla="*/ 227 h 426"/>
                <a:gd name="T36" fmla="*/ 488 w 524"/>
                <a:gd name="T37" fmla="*/ 304 h 426"/>
                <a:gd name="T38" fmla="*/ 491 w 524"/>
                <a:gd name="T39" fmla="*/ 371 h 426"/>
                <a:gd name="T40" fmla="*/ 524 w 524"/>
                <a:gd name="T41" fmla="*/ 394 h 426"/>
                <a:gd name="T42" fmla="*/ 500 w 524"/>
                <a:gd name="T43" fmla="*/ 426 h 426"/>
                <a:gd name="T44" fmla="*/ 439 w 524"/>
                <a:gd name="T45" fmla="*/ 388 h 426"/>
                <a:gd name="T46" fmla="*/ 407 w 524"/>
                <a:gd name="T47" fmla="*/ 391 h 426"/>
                <a:gd name="T48" fmla="*/ 376 w 524"/>
                <a:gd name="T49" fmla="*/ 382 h 426"/>
                <a:gd name="T50" fmla="*/ 378 w 524"/>
                <a:gd name="T51" fmla="*/ 359 h 426"/>
                <a:gd name="T52" fmla="*/ 358 w 524"/>
                <a:gd name="T53" fmla="*/ 352 h 426"/>
                <a:gd name="T54" fmla="*/ 15 w 524"/>
                <a:gd name="T55" fmla="*/ 417 h 426"/>
                <a:gd name="T56" fmla="*/ 0 w 524"/>
                <a:gd name="T57" fmla="*/ 398 h 426"/>
                <a:gd name="T58" fmla="*/ 53 w 524"/>
                <a:gd name="T59" fmla="*/ 322 h 426"/>
                <a:gd name="T60" fmla="*/ 41 w 524"/>
                <a:gd name="T61" fmla="*/ 286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167" name="Shape -"/>
            <p:cNvSpPr>
              <a:spLocks noChangeAspect="1"/>
            </p:cNvSpPr>
            <p:nvPr/>
          </p:nvSpPr>
          <p:spPr bwMode="auto">
            <a:xfrm>
              <a:off x="4578" y="1244"/>
              <a:ext cx="151" cy="89"/>
            </a:xfrm>
            <a:custGeom>
              <a:avLst/>
              <a:gdLst>
                <a:gd name="T0" fmla="*/ 0 w 152"/>
                <a:gd name="T1" fmla="*/ 67 h 91"/>
                <a:gd name="T2" fmla="*/ 63 w 152"/>
                <a:gd name="T3" fmla="*/ 37 h 91"/>
                <a:gd name="T4" fmla="*/ 124 w 152"/>
                <a:gd name="T5" fmla="*/ 0 h 91"/>
                <a:gd name="T6" fmla="*/ 134 w 152"/>
                <a:gd name="T7" fmla="*/ 1 h 91"/>
                <a:gd name="T8" fmla="*/ 152 w 152"/>
                <a:gd name="T9" fmla="*/ 3 h 91"/>
                <a:gd name="T10" fmla="*/ 93 w 152"/>
                <a:gd name="T11" fmla="*/ 50 h 91"/>
                <a:gd name="T12" fmla="*/ 18 w 152"/>
                <a:gd name="T13" fmla="*/ 91 h 91"/>
                <a:gd name="T14" fmla="*/ 0 w 152"/>
                <a:gd name="T15" fmla="*/ 67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+mj-lt"/>
              </a:endParaRPr>
            </a:p>
          </p:txBody>
        </p:sp>
      </p:grpSp>
      <p:sp>
        <p:nvSpPr>
          <p:cNvPr id="168" name="Shape - New Mexico"/>
          <p:cNvSpPr>
            <a:spLocks noChangeAspect="1"/>
          </p:cNvSpPr>
          <p:nvPr/>
        </p:nvSpPr>
        <p:spPr bwMode="auto">
          <a:xfrm>
            <a:off x="2895600" y="3656012"/>
            <a:ext cx="898525" cy="877887"/>
          </a:xfrm>
          <a:custGeom>
            <a:avLst/>
            <a:gdLst>
              <a:gd name="T0" fmla="*/ 2147483647 w 568"/>
              <a:gd name="T1" fmla="*/ 0 h 563"/>
              <a:gd name="T2" fmla="*/ 2147483647 w 568"/>
              <a:gd name="T3" fmla="*/ 2147483647 h 563"/>
              <a:gd name="T4" fmla="*/ 2147483647 w 568"/>
              <a:gd name="T5" fmla="*/ 2147483647 h 563"/>
              <a:gd name="T6" fmla="*/ 2147483647 w 568"/>
              <a:gd name="T7" fmla="*/ 2147483647 h 563"/>
              <a:gd name="T8" fmla="*/ 2147483647 w 568"/>
              <a:gd name="T9" fmla="*/ 2147483647 h 563"/>
              <a:gd name="T10" fmla="*/ 2147483647 w 568"/>
              <a:gd name="T11" fmla="*/ 2147483647 h 563"/>
              <a:gd name="T12" fmla="*/ 2147483647 w 568"/>
              <a:gd name="T13" fmla="*/ 2147483647 h 563"/>
              <a:gd name="T14" fmla="*/ 2147483647 w 568"/>
              <a:gd name="T15" fmla="*/ 2147483647 h 563"/>
              <a:gd name="T16" fmla="*/ 0 w 568"/>
              <a:gd name="T17" fmla="*/ 2147483647 h 563"/>
              <a:gd name="T18" fmla="*/ 2147483647 w 568"/>
              <a:gd name="T19" fmla="*/ 2147483647 h 563"/>
              <a:gd name="T20" fmla="*/ 2147483647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9" name="Shape - New Jersey"/>
          <p:cNvSpPr>
            <a:spLocks noChangeAspect="1"/>
          </p:cNvSpPr>
          <p:nvPr/>
        </p:nvSpPr>
        <p:spPr bwMode="auto">
          <a:xfrm>
            <a:off x="7170737" y="2578100"/>
            <a:ext cx="196851" cy="385763"/>
          </a:xfrm>
          <a:custGeom>
            <a:avLst/>
            <a:gdLst>
              <a:gd name="T0" fmla="*/ 2147483647 w 125"/>
              <a:gd name="T1" fmla="*/ 2147483647 h 247"/>
              <a:gd name="T2" fmla="*/ 2147483647 w 125"/>
              <a:gd name="T3" fmla="*/ 0 h 247"/>
              <a:gd name="T4" fmla="*/ 2147483647 w 125"/>
              <a:gd name="T5" fmla="*/ 2147483647 h 247"/>
              <a:gd name="T6" fmla="*/ 2147483647 w 125"/>
              <a:gd name="T7" fmla="*/ 2147483647 h 247"/>
              <a:gd name="T8" fmla="*/ 2147483647 w 125"/>
              <a:gd name="T9" fmla="*/ 2147483647 h 247"/>
              <a:gd name="T10" fmla="*/ 2147483647 w 125"/>
              <a:gd name="T11" fmla="*/ 2147483647 h 247"/>
              <a:gd name="T12" fmla="*/ 2147483647 w 125"/>
              <a:gd name="T13" fmla="*/ 2147483647 h 247"/>
              <a:gd name="T14" fmla="*/ 2147483647 w 125"/>
              <a:gd name="T15" fmla="*/ 2147483647 h 247"/>
              <a:gd name="T16" fmla="*/ 2147483647 w 125"/>
              <a:gd name="T17" fmla="*/ 2147483647 h 247"/>
              <a:gd name="T18" fmla="*/ 2147483647 w 125"/>
              <a:gd name="T19" fmla="*/ 2147483647 h 247"/>
              <a:gd name="T20" fmla="*/ 2147483647 w 125"/>
              <a:gd name="T21" fmla="*/ 2147483647 h 247"/>
              <a:gd name="T22" fmla="*/ 0 w 125"/>
              <a:gd name="T23" fmla="*/ 2147483647 h 247"/>
              <a:gd name="T24" fmla="*/ 2147483647 w 125"/>
              <a:gd name="T25" fmla="*/ 2147483647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0" name="Shape - New Hampshire"/>
          <p:cNvSpPr>
            <a:spLocks noChangeAspect="1"/>
          </p:cNvSpPr>
          <p:nvPr/>
        </p:nvSpPr>
        <p:spPr bwMode="auto">
          <a:xfrm>
            <a:off x="7361238" y="1863725"/>
            <a:ext cx="257175" cy="447675"/>
          </a:xfrm>
          <a:custGeom>
            <a:avLst/>
            <a:gdLst>
              <a:gd name="T0" fmla="*/ 2147483647 w 162"/>
              <a:gd name="T1" fmla="*/ 0 h 289"/>
              <a:gd name="T2" fmla="*/ 0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1" name="Shape - Nevada"/>
          <p:cNvSpPr>
            <a:spLocks noChangeAspect="1"/>
          </p:cNvSpPr>
          <p:nvPr/>
        </p:nvSpPr>
        <p:spPr bwMode="auto">
          <a:xfrm>
            <a:off x="1687512" y="2641599"/>
            <a:ext cx="831851" cy="1239838"/>
          </a:xfrm>
          <a:custGeom>
            <a:avLst/>
            <a:gdLst>
              <a:gd name="T0" fmla="*/ 2147483647 w 527"/>
              <a:gd name="T1" fmla="*/ 0 h 797"/>
              <a:gd name="T2" fmla="*/ 0 w 527"/>
              <a:gd name="T3" fmla="*/ 2147483647 h 797"/>
              <a:gd name="T4" fmla="*/ 2147483647 w 527"/>
              <a:gd name="T5" fmla="*/ 2147483647 h 797"/>
              <a:gd name="T6" fmla="*/ 2147483647 w 527"/>
              <a:gd name="T7" fmla="*/ 2147483647 h 797"/>
              <a:gd name="T8" fmla="*/ 2147483647 w 527"/>
              <a:gd name="T9" fmla="*/ 2147483647 h 797"/>
              <a:gd name="T10" fmla="*/ 2147483647 w 527"/>
              <a:gd name="T11" fmla="*/ 2147483647 h 797"/>
              <a:gd name="T12" fmla="*/ 2147483647 w 527"/>
              <a:gd name="T13" fmla="*/ 2147483647 h 797"/>
              <a:gd name="T14" fmla="*/ 2147483647 w 527"/>
              <a:gd name="T15" fmla="*/ 2147483647 h 797"/>
              <a:gd name="T16" fmla="*/ 2147483647 w 527"/>
              <a:gd name="T17" fmla="*/ 2147483647 h 797"/>
              <a:gd name="T18" fmla="*/ 2147483647 w 527"/>
              <a:gd name="T19" fmla="*/ 2147483647 h 797"/>
              <a:gd name="T20" fmla="*/ 2147483647 w 527"/>
              <a:gd name="T21" fmla="*/ 2147483647 h 797"/>
              <a:gd name="T22" fmla="*/ 2147483647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2" name="Shape - Nebraska"/>
          <p:cNvSpPr>
            <a:spLocks noChangeAspect="1"/>
          </p:cNvSpPr>
          <p:nvPr/>
        </p:nvSpPr>
        <p:spPr bwMode="auto">
          <a:xfrm>
            <a:off x="3675063" y="2743200"/>
            <a:ext cx="1095375" cy="487363"/>
          </a:xfrm>
          <a:custGeom>
            <a:avLst/>
            <a:gdLst>
              <a:gd name="T0" fmla="*/ 2147483647 w 695"/>
              <a:gd name="T1" fmla="*/ 0 h 313"/>
              <a:gd name="T2" fmla="*/ 0 w 695"/>
              <a:gd name="T3" fmla="*/ 2147483647 h 313"/>
              <a:gd name="T4" fmla="*/ 2147483647 w 695"/>
              <a:gd name="T5" fmla="*/ 2147483647 h 313"/>
              <a:gd name="T6" fmla="*/ 2147483647 w 695"/>
              <a:gd name="T7" fmla="*/ 2147483647 h 313"/>
              <a:gd name="T8" fmla="*/ 2147483647 w 695"/>
              <a:gd name="T9" fmla="*/ 2147483647 h 313"/>
              <a:gd name="T10" fmla="*/ 2147483647 w 695"/>
              <a:gd name="T11" fmla="*/ 2147483647 h 313"/>
              <a:gd name="T12" fmla="*/ 2147483647 w 695"/>
              <a:gd name="T13" fmla="*/ 2147483647 h 313"/>
              <a:gd name="T14" fmla="*/ 2147483647 w 695"/>
              <a:gd name="T15" fmla="*/ 2147483647 h 313"/>
              <a:gd name="T16" fmla="*/ 2147483647 w 695"/>
              <a:gd name="T17" fmla="*/ 2147483647 h 313"/>
              <a:gd name="T18" fmla="*/ 2147483647 w 695"/>
              <a:gd name="T19" fmla="*/ 2147483647 h 313"/>
              <a:gd name="T20" fmla="*/ 2147483647 w 695"/>
              <a:gd name="T21" fmla="*/ 2147483647 h 313"/>
              <a:gd name="T22" fmla="*/ 2147483647 w 695"/>
              <a:gd name="T23" fmla="*/ 2147483647 h 313"/>
              <a:gd name="T24" fmla="*/ 2147483647 w 695"/>
              <a:gd name="T25" fmla="*/ 2147483647 h 313"/>
              <a:gd name="T26" fmla="*/ 2147483647 w 695"/>
              <a:gd name="T27" fmla="*/ 2147483647 h 313"/>
              <a:gd name="T28" fmla="*/ 2147483647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3" name="Shape - Montana"/>
          <p:cNvSpPr>
            <a:spLocks noChangeAspect="1"/>
          </p:cNvSpPr>
          <p:nvPr/>
        </p:nvSpPr>
        <p:spPr bwMode="auto">
          <a:xfrm>
            <a:off x="2400947" y="1636713"/>
            <a:ext cx="1306512" cy="803275"/>
          </a:xfrm>
          <a:custGeom>
            <a:avLst/>
            <a:gdLst>
              <a:gd name="T0" fmla="*/ 2147483647 w 828"/>
              <a:gd name="T1" fmla="*/ 0 h 516"/>
              <a:gd name="T2" fmla="*/ 2147483647 w 828"/>
              <a:gd name="T3" fmla="*/ 2147483647 h 516"/>
              <a:gd name="T4" fmla="*/ 2147483647 w 828"/>
              <a:gd name="T5" fmla="*/ 2147483647 h 516"/>
              <a:gd name="T6" fmla="*/ 2147483647 w 828"/>
              <a:gd name="T7" fmla="*/ 2147483647 h 516"/>
              <a:gd name="T8" fmla="*/ 2147483647 w 828"/>
              <a:gd name="T9" fmla="*/ 2147483647 h 516"/>
              <a:gd name="T10" fmla="*/ 2147483647 w 828"/>
              <a:gd name="T11" fmla="*/ 2147483647 h 516"/>
              <a:gd name="T12" fmla="*/ 2147483647 w 828"/>
              <a:gd name="T13" fmla="*/ 2147483647 h 516"/>
              <a:gd name="T14" fmla="*/ 2147483647 w 828"/>
              <a:gd name="T15" fmla="*/ 2147483647 h 516"/>
              <a:gd name="T16" fmla="*/ 2147483647 w 828"/>
              <a:gd name="T17" fmla="*/ 2147483647 h 516"/>
              <a:gd name="T18" fmla="*/ 2147483647 w 828"/>
              <a:gd name="T19" fmla="*/ 2147483647 h 516"/>
              <a:gd name="T20" fmla="*/ 2147483647 w 828"/>
              <a:gd name="T21" fmla="*/ 2147483647 h 516"/>
              <a:gd name="T22" fmla="*/ 2147483647 w 828"/>
              <a:gd name="T23" fmla="*/ 2147483647 h 516"/>
              <a:gd name="T24" fmla="*/ 2147483647 w 828"/>
              <a:gd name="T25" fmla="*/ 2147483647 h 516"/>
              <a:gd name="T26" fmla="*/ 2147483647 w 828"/>
              <a:gd name="T27" fmla="*/ 2147483647 h 516"/>
              <a:gd name="T28" fmla="*/ 2147483647 w 828"/>
              <a:gd name="T29" fmla="*/ 2147483647 h 516"/>
              <a:gd name="T30" fmla="*/ 2147483647 w 828"/>
              <a:gd name="T31" fmla="*/ 2147483647 h 516"/>
              <a:gd name="T32" fmla="*/ 2147483647 w 828"/>
              <a:gd name="T33" fmla="*/ 2147483647 h 516"/>
              <a:gd name="T34" fmla="*/ 0 w 828"/>
              <a:gd name="T35" fmla="*/ 2147483647 h 516"/>
              <a:gd name="T36" fmla="*/ 2147483647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4" name="Shape - Missouri"/>
          <p:cNvSpPr>
            <a:spLocks noChangeAspect="1"/>
          </p:cNvSpPr>
          <p:nvPr/>
        </p:nvSpPr>
        <p:spPr bwMode="auto">
          <a:xfrm>
            <a:off x="4714875" y="3094038"/>
            <a:ext cx="863600" cy="701675"/>
          </a:xfrm>
          <a:custGeom>
            <a:avLst/>
            <a:gdLst>
              <a:gd name="T0" fmla="*/ 0 w 548"/>
              <a:gd name="T1" fmla="*/ 15 h 451"/>
              <a:gd name="T2" fmla="*/ 240 w 548"/>
              <a:gd name="T3" fmla="*/ 0 h 451"/>
              <a:gd name="T4" fmla="*/ 290 w 548"/>
              <a:gd name="T5" fmla="*/ 0 h 451"/>
              <a:gd name="T6" fmla="*/ 329 w 548"/>
              <a:gd name="T7" fmla="*/ 13 h 451"/>
              <a:gd name="T8" fmla="*/ 308 w 548"/>
              <a:gd name="T9" fmla="*/ 52 h 451"/>
              <a:gd name="T10" fmla="*/ 378 w 548"/>
              <a:gd name="T11" fmla="*/ 116 h 451"/>
              <a:gd name="T12" fmla="*/ 401 w 548"/>
              <a:gd name="T13" fmla="*/ 170 h 451"/>
              <a:gd name="T14" fmla="*/ 442 w 548"/>
              <a:gd name="T15" fmla="*/ 156 h 451"/>
              <a:gd name="T16" fmla="*/ 441 w 548"/>
              <a:gd name="T17" fmla="*/ 232 h 451"/>
              <a:gd name="T18" fmla="*/ 483 w 548"/>
              <a:gd name="T19" fmla="*/ 255 h 451"/>
              <a:gd name="T20" fmla="*/ 502 w 548"/>
              <a:gd name="T21" fmla="*/ 322 h 451"/>
              <a:gd name="T22" fmla="*/ 532 w 548"/>
              <a:gd name="T23" fmla="*/ 328 h 451"/>
              <a:gd name="T24" fmla="*/ 548 w 548"/>
              <a:gd name="T25" fmla="*/ 356 h 451"/>
              <a:gd name="T26" fmla="*/ 511 w 548"/>
              <a:gd name="T27" fmla="*/ 395 h 451"/>
              <a:gd name="T28" fmla="*/ 499 w 548"/>
              <a:gd name="T29" fmla="*/ 439 h 451"/>
              <a:gd name="T30" fmla="*/ 447 w 548"/>
              <a:gd name="T31" fmla="*/ 451 h 451"/>
              <a:gd name="T32" fmla="*/ 460 w 548"/>
              <a:gd name="T33" fmla="*/ 402 h 451"/>
              <a:gd name="T34" fmla="*/ 255 w 548"/>
              <a:gd name="T35" fmla="*/ 420 h 451"/>
              <a:gd name="T36" fmla="*/ 107 w 548"/>
              <a:gd name="T37" fmla="*/ 438 h 451"/>
              <a:gd name="T38" fmla="*/ 98 w 548"/>
              <a:gd name="T39" fmla="*/ 390 h 451"/>
              <a:gd name="T40" fmla="*/ 88 w 548"/>
              <a:gd name="T41" fmla="*/ 246 h 451"/>
              <a:gd name="T42" fmla="*/ 86 w 548"/>
              <a:gd name="T43" fmla="*/ 167 h 451"/>
              <a:gd name="T44" fmla="*/ 37 w 548"/>
              <a:gd name="T45" fmla="*/ 131 h 451"/>
              <a:gd name="T46" fmla="*/ 55 w 548"/>
              <a:gd name="T47" fmla="*/ 98 h 451"/>
              <a:gd name="T48" fmla="*/ 31 w 548"/>
              <a:gd name="T49" fmla="*/ 80 h 451"/>
              <a:gd name="T50" fmla="*/ 0 w 548"/>
              <a:gd name="T51" fmla="*/ 15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75" name="Shape - Mississippi"/>
          <p:cNvSpPr>
            <a:spLocks noChangeAspect="1"/>
          </p:cNvSpPr>
          <p:nvPr/>
        </p:nvSpPr>
        <p:spPr bwMode="auto">
          <a:xfrm>
            <a:off x="5330824" y="3927474"/>
            <a:ext cx="450851" cy="774700"/>
          </a:xfrm>
          <a:custGeom>
            <a:avLst/>
            <a:gdLst>
              <a:gd name="T0" fmla="*/ 2147483647 w 287"/>
              <a:gd name="T1" fmla="*/ 2147483647 h 499"/>
              <a:gd name="T2" fmla="*/ 2147483647 w 287"/>
              <a:gd name="T3" fmla="*/ 2147483647 h 499"/>
              <a:gd name="T4" fmla="*/ 0 w 287"/>
              <a:gd name="T5" fmla="*/ 2147483647 h 499"/>
              <a:gd name="T6" fmla="*/ 2147483647 w 287"/>
              <a:gd name="T7" fmla="*/ 2147483647 h 499"/>
              <a:gd name="T8" fmla="*/ 2147483647 w 287"/>
              <a:gd name="T9" fmla="*/ 2147483647 h 499"/>
              <a:gd name="T10" fmla="*/ 2147483647 w 287"/>
              <a:gd name="T11" fmla="*/ 2147483647 h 499"/>
              <a:gd name="T12" fmla="*/ 2147483647 w 287"/>
              <a:gd name="T13" fmla="*/ 2147483647 h 499"/>
              <a:gd name="T14" fmla="*/ 2147483647 w 287"/>
              <a:gd name="T15" fmla="*/ 2147483647 h 499"/>
              <a:gd name="T16" fmla="*/ 2147483647 w 287"/>
              <a:gd name="T17" fmla="*/ 2147483647 h 499"/>
              <a:gd name="T18" fmla="*/ 2147483647 w 287"/>
              <a:gd name="T19" fmla="*/ 2147483647 h 499"/>
              <a:gd name="T20" fmla="*/ 2147483647 w 287"/>
              <a:gd name="T21" fmla="*/ 2147483647 h 499"/>
              <a:gd name="T22" fmla="*/ 2147483647 w 287"/>
              <a:gd name="T23" fmla="*/ 2147483647 h 499"/>
              <a:gd name="T24" fmla="*/ 2147483647 w 287"/>
              <a:gd name="T25" fmla="*/ 2147483647 h 499"/>
              <a:gd name="T26" fmla="*/ 2147483647 w 287"/>
              <a:gd name="T27" fmla="*/ 0 h 499"/>
              <a:gd name="T28" fmla="*/ 2147483647 w 287"/>
              <a:gd name="T29" fmla="*/ 214748364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6" name="Shape - Minnesota"/>
          <p:cNvSpPr>
            <a:spLocks noChangeAspect="1"/>
          </p:cNvSpPr>
          <p:nvPr/>
        </p:nvSpPr>
        <p:spPr bwMode="auto">
          <a:xfrm>
            <a:off x="4446587" y="1701800"/>
            <a:ext cx="857251" cy="957263"/>
          </a:xfrm>
          <a:custGeom>
            <a:avLst/>
            <a:gdLst>
              <a:gd name="T0" fmla="*/ 0 w 545"/>
              <a:gd name="T1" fmla="*/ 2147483647 h 614"/>
              <a:gd name="T2" fmla="*/ 2147483647 w 545"/>
              <a:gd name="T3" fmla="*/ 2147483647 h 614"/>
              <a:gd name="T4" fmla="*/ 2147483647 w 545"/>
              <a:gd name="T5" fmla="*/ 0 h 614"/>
              <a:gd name="T6" fmla="*/ 2147483647 w 545"/>
              <a:gd name="T7" fmla="*/ 2147483647 h 614"/>
              <a:gd name="T8" fmla="*/ 2147483647 w 545"/>
              <a:gd name="T9" fmla="*/ 2147483647 h 614"/>
              <a:gd name="T10" fmla="*/ 2147483647 w 545"/>
              <a:gd name="T11" fmla="*/ 2147483647 h 614"/>
              <a:gd name="T12" fmla="*/ 2147483647 w 545"/>
              <a:gd name="T13" fmla="*/ 2147483647 h 614"/>
              <a:gd name="T14" fmla="*/ 2147483647 w 545"/>
              <a:gd name="T15" fmla="*/ 2147483647 h 614"/>
              <a:gd name="T16" fmla="*/ 2147483647 w 545"/>
              <a:gd name="T17" fmla="*/ 2147483647 h 614"/>
              <a:gd name="T18" fmla="*/ 2147483647 w 545"/>
              <a:gd name="T19" fmla="*/ 2147483647 h 614"/>
              <a:gd name="T20" fmla="*/ 2147483647 w 545"/>
              <a:gd name="T21" fmla="*/ 2147483647 h 614"/>
              <a:gd name="T22" fmla="*/ 2147483647 w 545"/>
              <a:gd name="T23" fmla="*/ 2147483647 h 614"/>
              <a:gd name="T24" fmla="*/ 2147483647 w 545"/>
              <a:gd name="T25" fmla="*/ 2147483647 h 614"/>
              <a:gd name="T26" fmla="*/ 2147483647 w 545"/>
              <a:gd name="T27" fmla="*/ 2147483647 h 614"/>
              <a:gd name="T28" fmla="*/ 2147483647 w 545"/>
              <a:gd name="T29" fmla="*/ 2147483647 h 614"/>
              <a:gd name="T30" fmla="*/ 2147483647 w 545"/>
              <a:gd name="T31" fmla="*/ 2147483647 h 614"/>
              <a:gd name="T32" fmla="*/ 2147483647 w 545"/>
              <a:gd name="T33" fmla="*/ 2147483647 h 614"/>
              <a:gd name="T34" fmla="*/ 2147483647 w 545"/>
              <a:gd name="T35" fmla="*/ 2147483647 h 614"/>
              <a:gd name="T36" fmla="*/ 2147483647 w 545"/>
              <a:gd name="T37" fmla="*/ 2147483647 h 614"/>
              <a:gd name="T38" fmla="*/ 2147483647 w 545"/>
              <a:gd name="T39" fmla="*/ 2147483647 h 614"/>
              <a:gd name="T40" fmla="*/ 2147483647 w 545"/>
              <a:gd name="T41" fmla="*/ 2147483647 h 614"/>
              <a:gd name="T42" fmla="*/ 2147483647 w 545"/>
              <a:gd name="T43" fmla="*/ 2147483647 h 614"/>
              <a:gd name="T44" fmla="*/ 2147483647 w 545"/>
              <a:gd name="T45" fmla="*/ 2147483647 h 614"/>
              <a:gd name="T46" fmla="*/ 2147483647 w 545"/>
              <a:gd name="T47" fmla="*/ 2147483647 h 614"/>
              <a:gd name="T48" fmla="*/ 2147483647 w 545"/>
              <a:gd name="T49" fmla="*/ 2147483647 h 614"/>
              <a:gd name="T50" fmla="*/ 2147483647 w 545"/>
              <a:gd name="T51" fmla="*/ 2147483647 h 614"/>
              <a:gd name="T52" fmla="*/ 2147483647 w 545"/>
              <a:gd name="T53" fmla="*/ 2147483647 h 614"/>
              <a:gd name="T54" fmla="*/ 2147483647 w 545"/>
              <a:gd name="T55" fmla="*/ 2147483647 h 614"/>
              <a:gd name="T56" fmla="*/ 2147483647 w 545"/>
              <a:gd name="T57" fmla="*/ 2147483647 h 614"/>
              <a:gd name="T58" fmla="*/ 2147483647 w 545"/>
              <a:gd name="T59" fmla="*/ 2147483647 h 614"/>
              <a:gd name="T60" fmla="*/ 0 w 545"/>
              <a:gd name="T61" fmla="*/ 2147483647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7" name="Shape - Massachusetts"/>
          <p:cNvSpPr>
            <a:spLocks noChangeAspect="1"/>
          </p:cNvSpPr>
          <p:nvPr/>
        </p:nvSpPr>
        <p:spPr bwMode="auto">
          <a:xfrm>
            <a:off x="7305675" y="2249488"/>
            <a:ext cx="468312" cy="211137"/>
          </a:xfrm>
          <a:custGeom>
            <a:avLst/>
            <a:gdLst>
              <a:gd name="T0" fmla="*/ 0 w 296"/>
              <a:gd name="T1" fmla="*/ 2147483647 h 134"/>
              <a:gd name="T2" fmla="*/ 2147483647 w 296"/>
              <a:gd name="T3" fmla="*/ 2147483647 h 134"/>
              <a:gd name="T4" fmla="*/ 2147483647 w 296"/>
              <a:gd name="T5" fmla="*/ 2147483647 h 134"/>
              <a:gd name="T6" fmla="*/ 2147483647 w 296"/>
              <a:gd name="T7" fmla="*/ 0 h 134"/>
              <a:gd name="T8" fmla="*/ 2147483647 w 296"/>
              <a:gd name="T9" fmla="*/ 2147483647 h 134"/>
              <a:gd name="T10" fmla="*/ 2147483647 w 296"/>
              <a:gd name="T11" fmla="*/ 2147483647 h 134"/>
              <a:gd name="T12" fmla="*/ 2147483647 w 296"/>
              <a:gd name="T13" fmla="*/ 2147483647 h 134"/>
              <a:gd name="T14" fmla="*/ 2147483647 w 296"/>
              <a:gd name="T15" fmla="*/ 2147483647 h 134"/>
              <a:gd name="T16" fmla="*/ 2147483647 w 296"/>
              <a:gd name="T17" fmla="*/ 2147483647 h 134"/>
              <a:gd name="T18" fmla="*/ 2147483647 w 296"/>
              <a:gd name="T19" fmla="*/ 2147483647 h 134"/>
              <a:gd name="T20" fmla="*/ 2147483647 w 296"/>
              <a:gd name="T21" fmla="*/ 2147483647 h 134"/>
              <a:gd name="T22" fmla="*/ 2147483647 w 296"/>
              <a:gd name="T23" fmla="*/ 2147483647 h 134"/>
              <a:gd name="T24" fmla="*/ 2147483647 w 296"/>
              <a:gd name="T25" fmla="*/ 2147483647 h 134"/>
              <a:gd name="T26" fmla="*/ 2147483647 w 296"/>
              <a:gd name="T27" fmla="*/ 2147483647 h 134"/>
              <a:gd name="T28" fmla="*/ 2147483647 w 296"/>
              <a:gd name="T29" fmla="*/ 2147483647 h 134"/>
              <a:gd name="T30" fmla="*/ 2147483647 w 296"/>
              <a:gd name="T31" fmla="*/ 2147483647 h 134"/>
              <a:gd name="T32" fmla="*/ 2147483647 w 296"/>
              <a:gd name="T33" fmla="*/ 2147483647 h 134"/>
              <a:gd name="T34" fmla="*/ 2147483647 w 296"/>
              <a:gd name="T35" fmla="*/ 2147483647 h 134"/>
              <a:gd name="T36" fmla="*/ 2147483647 w 296"/>
              <a:gd name="T37" fmla="*/ 2147483647 h 134"/>
              <a:gd name="T38" fmla="*/ 0 w 296"/>
              <a:gd name="T39" fmla="*/ 2147483647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78" name="Shape - Michigan"/>
          <p:cNvGrpSpPr>
            <a:grpSpLocks/>
          </p:cNvGrpSpPr>
          <p:nvPr/>
        </p:nvGrpSpPr>
        <p:grpSpPr bwMode="auto">
          <a:xfrm>
            <a:off x="5259387" y="1925638"/>
            <a:ext cx="990600" cy="882650"/>
            <a:chOff x="3254" y="860"/>
            <a:chExt cx="623" cy="557"/>
          </a:xfrm>
          <a:solidFill>
            <a:srgbClr val="C9961E"/>
          </a:solidFill>
        </p:grpSpPr>
        <p:sp>
          <p:nvSpPr>
            <p:cNvPr id="179" name="Freeform 27"/>
            <p:cNvSpPr>
              <a:spLocks noChangeAspect="1"/>
            </p:cNvSpPr>
            <p:nvPr/>
          </p:nvSpPr>
          <p:spPr bwMode="auto">
            <a:xfrm>
              <a:off x="3254" y="860"/>
              <a:ext cx="442" cy="190"/>
            </a:xfrm>
            <a:custGeom>
              <a:avLst/>
              <a:gdLst>
                <a:gd name="T0" fmla="*/ 0 w 445"/>
                <a:gd name="T1" fmla="*/ 100 h 193"/>
                <a:gd name="T2" fmla="*/ 96 w 445"/>
                <a:gd name="T3" fmla="*/ 0 h 193"/>
                <a:gd name="T4" fmla="*/ 79 w 445"/>
                <a:gd name="T5" fmla="*/ 41 h 193"/>
                <a:gd name="T6" fmla="*/ 92 w 445"/>
                <a:gd name="T7" fmla="*/ 54 h 193"/>
                <a:gd name="T8" fmla="*/ 123 w 445"/>
                <a:gd name="T9" fmla="*/ 36 h 193"/>
                <a:gd name="T10" fmla="*/ 192 w 445"/>
                <a:gd name="T11" fmla="*/ 63 h 193"/>
                <a:gd name="T12" fmla="*/ 220 w 445"/>
                <a:gd name="T13" fmla="*/ 41 h 193"/>
                <a:gd name="T14" fmla="*/ 311 w 445"/>
                <a:gd name="T15" fmla="*/ 32 h 193"/>
                <a:gd name="T16" fmla="*/ 329 w 445"/>
                <a:gd name="T17" fmla="*/ 55 h 193"/>
                <a:gd name="T18" fmla="*/ 364 w 445"/>
                <a:gd name="T19" fmla="*/ 50 h 193"/>
                <a:gd name="T20" fmla="*/ 432 w 445"/>
                <a:gd name="T21" fmla="*/ 78 h 193"/>
                <a:gd name="T22" fmla="*/ 436 w 445"/>
                <a:gd name="T23" fmla="*/ 96 h 193"/>
                <a:gd name="T24" fmla="*/ 363 w 445"/>
                <a:gd name="T25" fmla="*/ 114 h 193"/>
                <a:gd name="T26" fmla="*/ 341 w 445"/>
                <a:gd name="T27" fmla="*/ 100 h 193"/>
                <a:gd name="T28" fmla="*/ 302 w 445"/>
                <a:gd name="T29" fmla="*/ 105 h 193"/>
                <a:gd name="T30" fmla="*/ 257 w 445"/>
                <a:gd name="T31" fmla="*/ 131 h 193"/>
                <a:gd name="T32" fmla="*/ 237 w 445"/>
                <a:gd name="T33" fmla="*/ 133 h 193"/>
                <a:gd name="T34" fmla="*/ 221 w 445"/>
                <a:gd name="T35" fmla="*/ 114 h 193"/>
                <a:gd name="T36" fmla="*/ 198 w 445"/>
                <a:gd name="T37" fmla="*/ 182 h 193"/>
                <a:gd name="T38" fmla="*/ 170 w 445"/>
                <a:gd name="T39" fmla="*/ 184 h 193"/>
                <a:gd name="T40" fmla="*/ 158 w 445"/>
                <a:gd name="T41" fmla="*/ 156 h 193"/>
                <a:gd name="T42" fmla="*/ 98 w 445"/>
                <a:gd name="T43" fmla="*/ 145 h 193"/>
                <a:gd name="T44" fmla="*/ 73 w 445"/>
                <a:gd name="T45" fmla="*/ 124 h 193"/>
                <a:gd name="T46" fmla="*/ 23 w 445"/>
                <a:gd name="T47" fmla="*/ 131 h 193"/>
                <a:gd name="T48" fmla="*/ 0 w 445"/>
                <a:gd name="T49" fmla="*/ 10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80" name="Freeform 28"/>
            <p:cNvSpPr>
              <a:spLocks noChangeAspect="1"/>
            </p:cNvSpPr>
            <p:nvPr/>
          </p:nvSpPr>
          <p:spPr bwMode="auto">
            <a:xfrm>
              <a:off x="3560" y="994"/>
              <a:ext cx="317" cy="423"/>
            </a:xfrm>
            <a:custGeom>
              <a:avLst/>
              <a:gdLst>
                <a:gd name="T0" fmla="*/ 79 w 319"/>
                <a:gd name="T1" fmla="*/ 18 h 432"/>
                <a:gd name="T2" fmla="*/ 90 w 319"/>
                <a:gd name="T3" fmla="*/ 42 h 432"/>
                <a:gd name="T4" fmla="*/ 70 w 319"/>
                <a:gd name="T5" fmla="*/ 58 h 432"/>
                <a:gd name="T6" fmla="*/ 69 w 319"/>
                <a:gd name="T7" fmla="*/ 121 h 432"/>
                <a:gd name="T8" fmla="*/ 57 w 319"/>
                <a:gd name="T9" fmla="*/ 79 h 432"/>
                <a:gd name="T10" fmla="*/ 11 w 319"/>
                <a:gd name="T11" fmla="*/ 119 h 432"/>
                <a:gd name="T12" fmla="*/ 0 w 319"/>
                <a:gd name="T13" fmla="*/ 237 h 432"/>
                <a:gd name="T14" fmla="*/ 30 w 319"/>
                <a:gd name="T15" fmla="*/ 294 h 432"/>
                <a:gd name="T16" fmla="*/ 33 w 319"/>
                <a:gd name="T17" fmla="*/ 323 h 432"/>
                <a:gd name="T18" fmla="*/ 34 w 319"/>
                <a:gd name="T19" fmla="*/ 346 h 432"/>
                <a:gd name="T20" fmla="*/ 33 w 319"/>
                <a:gd name="T21" fmla="*/ 368 h 432"/>
                <a:gd name="T22" fmla="*/ 27 w 319"/>
                <a:gd name="T23" fmla="*/ 405 h 432"/>
                <a:gd name="T24" fmla="*/ 149 w 319"/>
                <a:gd name="T25" fmla="*/ 399 h 432"/>
                <a:gd name="T26" fmla="*/ 312 w 319"/>
                <a:gd name="T27" fmla="*/ 385 h 432"/>
                <a:gd name="T28" fmla="*/ 282 w 319"/>
                <a:gd name="T29" fmla="*/ 377 h 432"/>
                <a:gd name="T30" fmla="*/ 265 w 319"/>
                <a:gd name="T31" fmla="*/ 354 h 432"/>
                <a:gd name="T32" fmla="*/ 291 w 319"/>
                <a:gd name="T33" fmla="*/ 338 h 432"/>
                <a:gd name="T34" fmla="*/ 291 w 319"/>
                <a:gd name="T35" fmla="*/ 314 h 432"/>
                <a:gd name="T36" fmla="*/ 279 w 319"/>
                <a:gd name="T37" fmla="*/ 295 h 432"/>
                <a:gd name="T38" fmla="*/ 291 w 319"/>
                <a:gd name="T39" fmla="*/ 281 h 432"/>
                <a:gd name="T40" fmla="*/ 313 w 319"/>
                <a:gd name="T41" fmla="*/ 283 h 432"/>
                <a:gd name="T42" fmla="*/ 309 w 319"/>
                <a:gd name="T43" fmla="*/ 226 h 432"/>
                <a:gd name="T44" fmla="*/ 303 w 319"/>
                <a:gd name="T45" fmla="*/ 194 h 432"/>
                <a:gd name="T46" fmla="*/ 289 w 319"/>
                <a:gd name="T47" fmla="*/ 171 h 432"/>
                <a:gd name="T48" fmla="*/ 276 w 319"/>
                <a:gd name="T49" fmla="*/ 160 h 432"/>
                <a:gd name="T50" fmla="*/ 255 w 319"/>
                <a:gd name="T51" fmla="*/ 156 h 432"/>
                <a:gd name="T52" fmla="*/ 237 w 319"/>
                <a:gd name="T53" fmla="*/ 156 h 432"/>
                <a:gd name="T54" fmla="*/ 218 w 319"/>
                <a:gd name="T55" fmla="*/ 182 h 432"/>
                <a:gd name="T56" fmla="*/ 204 w 319"/>
                <a:gd name="T57" fmla="*/ 191 h 432"/>
                <a:gd name="T58" fmla="*/ 195 w 319"/>
                <a:gd name="T59" fmla="*/ 194 h 432"/>
                <a:gd name="T60" fmla="*/ 185 w 319"/>
                <a:gd name="T61" fmla="*/ 189 h 432"/>
                <a:gd name="T62" fmla="*/ 182 w 319"/>
                <a:gd name="T63" fmla="*/ 176 h 432"/>
                <a:gd name="T64" fmla="*/ 185 w 319"/>
                <a:gd name="T65" fmla="*/ 167 h 432"/>
                <a:gd name="T66" fmla="*/ 194 w 319"/>
                <a:gd name="T67" fmla="*/ 160 h 432"/>
                <a:gd name="T68" fmla="*/ 203 w 319"/>
                <a:gd name="T69" fmla="*/ 156 h 432"/>
                <a:gd name="T70" fmla="*/ 212 w 319"/>
                <a:gd name="T71" fmla="*/ 155 h 432"/>
                <a:gd name="T72" fmla="*/ 212 w 319"/>
                <a:gd name="T73" fmla="*/ 138 h 432"/>
                <a:gd name="T74" fmla="*/ 236 w 319"/>
                <a:gd name="T75" fmla="*/ 121 h 432"/>
                <a:gd name="T76" fmla="*/ 212 w 319"/>
                <a:gd name="T77" fmla="*/ 69 h 432"/>
                <a:gd name="T78" fmla="*/ 212 w 319"/>
                <a:gd name="T79" fmla="*/ 43 h 432"/>
                <a:gd name="T80" fmla="*/ 172 w 319"/>
                <a:gd name="T81" fmla="*/ 33 h 432"/>
                <a:gd name="T82" fmla="*/ 113 w 319"/>
                <a:gd name="T83" fmla="*/ 0 h 432"/>
                <a:gd name="T84" fmla="*/ 79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181" name="Shape - Maryland"/>
          <p:cNvSpPr>
            <a:spLocks noChangeAspect="1"/>
          </p:cNvSpPr>
          <p:nvPr/>
        </p:nvSpPr>
        <p:spPr bwMode="auto">
          <a:xfrm>
            <a:off x="6678612" y="2906712"/>
            <a:ext cx="635000" cy="258762"/>
          </a:xfrm>
          <a:custGeom>
            <a:avLst/>
            <a:gdLst>
              <a:gd name="T0" fmla="*/ 0 w 403"/>
              <a:gd name="T1" fmla="*/ 2147483647 h 165"/>
              <a:gd name="T2" fmla="*/ 2147483647 w 403"/>
              <a:gd name="T3" fmla="*/ 0 h 165"/>
              <a:gd name="T4" fmla="*/ 2147483647 w 403"/>
              <a:gd name="T5" fmla="*/ 2147483647 h 165"/>
              <a:gd name="T6" fmla="*/ 2147483647 w 403"/>
              <a:gd name="T7" fmla="*/ 2147483647 h 165"/>
              <a:gd name="T8" fmla="*/ 2147483647 w 403"/>
              <a:gd name="T9" fmla="*/ 2147483647 h 165"/>
              <a:gd name="T10" fmla="*/ 2147483647 w 403"/>
              <a:gd name="T11" fmla="*/ 2147483647 h 165"/>
              <a:gd name="T12" fmla="*/ 2147483647 w 403"/>
              <a:gd name="T13" fmla="*/ 2147483647 h 165"/>
              <a:gd name="T14" fmla="*/ 2147483647 w 403"/>
              <a:gd name="T15" fmla="*/ 2147483647 h 165"/>
              <a:gd name="T16" fmla="*/ 2147483647 w 403"/>
              <a:gd name="T17" fmla="*/ 2147483647 h 165"/>
              <a:gd name="T18" fmla="*/ 2147483647 w 403"/>
              <a:gd name="T19" fmla="*/ 2147483647 h 165"/>
              <a:gd name="T20" fmla="*/ 2147483647 w 403"/>
              <a:gd name="T21" fmla="*/ 2147483647 h 165"/>
              <a:gd name="T22" fmla="*/ 2147483647 w 403"/>
              <a:gd name="T23" fmla="*/ 2147483647 h 165"/>
              <a:gd name="T24" fmla="*/ 2147483647 w 403"/>
              <a:gd name="T25" fmla="*/ 2147483647 h 165"/>
              <a:gd name="T26" fmla="*/ 2147483647 w 403"/>
              <a:gd name="T27" fmla="*/ 2147483647 h 165"/>
              <a:gd name="T28" fmla="*/ 2147483647 w 403"/>
              <a:gd name="T29" fmla="*/ 2147483647 h 165"/>
              <a:gd name="T30" fmla="*/ 2147483647 w 403"/>
              <a:gd name="T31" fmla="*/ 2147483647 h 165"/>
              <a:gd name="T32" fmla="*/ 0 w 403"/>
              <a:gd name="T33" fmla="*/ 2147483647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2" name="Shape - Maine"/>
          <p:cNvSpPr>
            <a:spLocks noChangeAspect="1"/>
          </p:cNvSpPr>
          <p:nvPr/>
        </p:nvSpPr>
        <p:spPr bwMode="auto">
          <a:xfrm>
            <a:off x="7415212" y="1471613"/>
            <a:ext cx="492125" cy="708025"/>
          </a:xfrm>
          <a:custGeom>
            <a:avLst/>
            <a:gdLst>
              <a:gd name="T0" fmla="*/ 2147483647 w 313"/>
              <a:gd name="T1" fmla="*/ 2147483647 h 478"/>
              <a:gd name="T2" fmla="*/ 2147483647 w 313"/>
              <a:gd name="T3" fmla="*/ 2147483647 h 478"/>
              <a:gd name="T4" fmla="*/ 2147483647 w 313"/>
              <a:gd name="T5" fmla="*/ 2147483647 h 478"/>
              <a:gd name="T6" fmla="*/ 2147483647 w 313"/>
              <a:gd name="T7" fmla="*/ 2147483647 h 478"/>
              <a:gd name="T8" fmla="*/ 2147483647 w 313"/>
              <a:gd name="T9" fmla="*/ 2147483647 h 478"/>
              <a:gd name="T10" fmla="*/ 2147483647 w 313"/>
              <a:gd name="T11" fmla="*/ 2147483647 h 478"/>
              <a:gd name="T12" fmla="*/ 2147483647 w 313"/>
              <a:gd name="T13" fmla="*/ 2147483647 h 478"/>
              <a:gd name="T14" fmla="*/ 0 w 313"/>
              <a:gd name="T15" fmla="*/ 2147483647 h 478"/>
              <a:gd name="T16" fmla="*/ 2147483647 w 313"/>
              <a:gd name="T17" fmla="*/ 2147483647 h 478"/>
              <a:gd name="T18" fmla="*/ 2147483647 w 313"/>
              <a:gd name="T19" fmla="*/ 2147483647 h 478"/>
              <a:gd name="T20" fmla="*/ 2147483647 w 313"/>
              <a:gd name="T21" fmla="*/ 2147483647 h 478"/>
              <a:gd name="T22" fmla="*/ 2147483647 w 313"/>
              <a:gd name="T23" fmla="*/ 2147483647 h 478"/>
              <a:gd name="T24" fmla="*/ 2147483647 w 313"/>
              <a:gd name="T25" fmla="*/ 2147483647 h 478"/>
              <a:gd name="T26" fmla="*/ 2147483647 w 313"/>
              <a:gd name="T27" fmla="*/ 2147483647 h 478"/>
              <a:gd name="T28" fmla="*/ 2147483647 w 313"/>
              <a:gd name="T29" fmla="*/ 2147483647 h 478"/>
              <a:gd name="T30" fmla="*/ 2147483647 w 313"/>
              <a:gd name="T31" fmla="*/ 2147483647 h 478"/>
              <a:gd name="T32" fmla="*/ 2147483647 w 313"/>
              <a:gd name="T33" fmla="*/ 2147483647 h 478"/>
              <a:gd name="T34" fmla="*/ 2147483647 w 313"/>
              <a:gd name="T35" fmla="*/ 2147483647 h 478"/>
              <a:gd name="T36" fmla="*/ 2147483647 w 313"/>
              <a:gd name="T37" fmla="*/ 2147483647 h 478"/>
              <a:gd name="T38" fmla="*/ 2147483647 w 313"/>
              <a:gd name="T39" fmla="*/ 2147483647 h 478"/>
              <a:gd name="T40" fmla="*/ 2147483647 w 313"/>
              <a:gd name="T41" fmla="*/ 2147483647 h 478"/>
              <a:gd name="T42" fmla="*/ 2147483647 w 313"/>
              <a:gd name="T43" fmla="*/ 2147483647 h 478"/>
              <a:gd name="T44" fmla="*/ 2147483647 w 313"/>
              <a:gd name="T45" fmla="*/ 2147483647 h 478"/>
              <a:gd name="T46" fmla="*/ 2147483647 w 313"/>
              <a:gd name="T47" fmla="*/ 2147483647 h 478"/>
              <a:gd name="T48" fmla="*/ 2147483647 w 313"/>
              <a:gd name="T49" fmla="*/ 0 h 478"/>
              <a:gd name="T50" fmla="*/ 2147483647 w 313"/>
              <a:gd name="T51" fmla="*/ 2147483647 h 478"/>
              <a:gd name="T52" fmla="*/ 2147483647 w 313"/>
              <a:gd name="T53" fmla="*/ 2147483647 h 478"/>
              <a:gd name="T54" fmla="*/ 2147483647 w 313"/>
              <a:gd name="T55" fmla="*/ 2147483647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3" name="Shape - Louisiana"/>
          <p:cNvSpPr>
            <a:spLocks noChangeAspect="1"/>
          </p:cNvSpPr>
          <p:nvPr/>
        </p:nvSpPr>
        <p:spPr bwMode="auto">
          <a:xfrm>
            <a:off x="4973638" y="4278312"/>
            <a:ext cx="773113" cy="609600"/>
          </a:xfrm>
          <a:custGeom>
            <a:avLst/>
            <a:gdLst>
              <a:gd name="T0" fmla="*/ 0 w 489"/>
              <a:gd name="T1" fmla="*/ 2147483647 h 392"/>
              <a:gd name="T2" fmla="*/ 2147483647 w 489"/>
              <a:gd name="T3" fmla="*/ 0 h 392"/>
              <a:gd name="T4" fmla="*/ 2147483647 w 489"/>
              <a:gd name="T5" fmla="*/ 2147483647 h 392"/>
              <a:gd name="T6" fmla="*/ 2147483647 w 489"/>
              <a:gd name="T7" fmla="*/ 2147483647 h 392"/>
              <a:gd name="T8" fmla="*/ 2147483647 w 489"/>
              <a:gd name="T9" fmla="*/ 2147483647 h 392"/>
              <a:gd name="T10" fmla="*/ 2147483647 w 489"/>
              <a:gd name="T11" fmla="*/ 2147483647 h 392"/>
              <a:gd name="T12" fmla="*/ 2147483647 w 489"/>
              <a:gd name="T13" fmla="*/ 2147483647 h 392"/>
              <a:gd name="T14" fmla="*/ 2147483647 w 489"/>
              <a:gd name="T15" fmla="*/ 2147483647 h 392"/>
              <a:gd name="T16" fmla="*/ 2147483647 w 489"/>
              <a:gd name="T17" fmla="*/ 2147483647 h 392"/>
              <a:gd name="T18" fmla="*/ 2147483647 w 489"/>
              <a:gd name="T19" fmla="*/ 2147483647 h 392"/>
              <a:gd name="T20" fmla="*/ 2147483647 w 489"/>
              <a:gd name="T21" fmla="*/ 2147483647 h 392"/>
              <a:gd name="T22" fmla="*/ 2147483647 w 489"/>
              <a:gd name="T23" fmla="*/ 2147483647 h 392"/>
              <a:gd name="T24" fmla="*/ 2147483647 w 489"/>
              <a:gd name="T25" fmla="*/ 2147483647 h 392"/>
              <a:gd name="T26" fmla="*/ 2147483647 w 489"/>
              <a:gd name="T27" fmla="*/ 2147483647 h 392"/>
              <a:gd name="T28" fmla="*/ 2147483647 w 489"/>
              <a:gd name="T29" fmla="*/ 2147483647 h 392"/>
              <a:gd name="T30" fmla="*/ 2147483647 w 489"/>
              <a:gd name="T31" fmla="*/ 2147483647 h 392"/>
              <a:gd name="T32" fmla="*/ 2147483647 w 489"/>
              <a:gd name="T33" fmla="*/ 2147483647 h 392"/>
              <a:gd name="T34" fmla="*/ 2147483647 w 489"/>
              <a:gd name="T35" fmla="*/ 2147483647 h 392"/>
              <a:gd name="T36" fmla="*/ 2147483647 w 489"/>
              <a:gd name="T37" fmla="*/ 2147483647 h 392"/>
              <a:gd name="T38" fmla="*/ 2147483647 w 489"/>
              <a:gd name="T39" fmla="*/ 2147483647 h 392"/>
              <a:gd name="T40" fmla="*/ 2147483647 w 489"/>
              <a:gd name="T41" fmla="*/ 2147483647 h 392"/>
              <a:gd name="T42" fmla="*/ 2147483647 w 489"/>
              <a:gd name="T43" fmla="*/ 2147483647 h 392"/>
              <a:gd name="T44" fmla="*/ 2147483647 w 489"/>
              <a:gd name="T45" fmla="*/ 2147483647 h 392"/>
              <a:gd name="T46" fmla="*/ 2147483647 w 489"/>
              <a:gd name="T47" fmla="*/ 2147483647 h 392"/>
              <a:gd name="T48" fmla="*/ 2147483647 w 489"/>
              <a:gd name="T49" fmla="*/ 2147483647 h 392"/>
              <a:gd name="T50" fmla="*/ 2147483647 w 489"/>
              <a:gd name="T51" fmla="*/ 2147483647 h 392"/>
              <a:gd name="T52" fmla="*/ 2147483647 w 489"/>
              <a:gd name="T53" fmla="*/ 2147483647 h 392"/>
              <a:gd name="T54" fmla="*/ 2147483647 w 489"/>
              <a:gd name="T55" fmla="*/ 2147483647 h 392"/>
              <a:gd name="T56" fmla="*/ 2147483647 w 489"/>
              <a:gd name="T57" fmla="*/ 2147483647 h 392"/>
              <a:gd name="T58" fmla="*/ 2147483647 w 489"/>
              <a:gd name="T59" fmla="*/ 2147483647 h 392"/>
              <a:gd name="T60" fmla="*/ 2147483647 w 489"/>
              <a:gd name="T61" fmla="*/ 2147483647 h 392"/>
              <a:gd name="T62" fmla="*/ 2147483647 w 489"/>
              <a:gd name="T63" fmla="*/ 2147483647 h 392"/>
              <a:gd name="T64" fmla="*/ 2147483647 w 489"/>
              <a:gd name="T65" fmla="*/ 2147483647 h 392"/>
              <a:gd name="T66" fmla="*/ 2147483647 w 489"/>
              <a:gd name="T67" fmla="*/ 2147483647 h 392"/>
              <a:gd name="T68" fmla="*/ 0 w 489"/>
              <a:gd name="T69" fmla="*/ 2147483647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4" name="Shape - Kentucky"/>
          <p:cNvSpPr>
            <a:spLocks noChangeAspect="1"/>
          </p:cNvSpPr>
          <p:nvPr/>
        </p:nvSpPr>
        <p:spPr bwMode="auto">
          <a:xfrm>
            <a:off x="5507038" y="3214687"/>
            <a:ext cx="957263" cy="525462"/>
          </a:xfrm>
          <a:custGeom>
            <a:avLst/>
            <a:gdLst>
              <a:gd name="T0" fmla="*/ 0 w 607"/>
              <a:gd name="T1" fmla="*/ 2147483647 h 337"/>
              <a:gd name="T2" fmla="*/ 2147483647 w 607"/>
              <a:gd name="T3" fmla="*/ 2147483647 h 337"/>
              <a:gd name="T4" fmla="*/ 2147483647 w 607"/>
              <a:gd name="T5" fmla="*/ 2147483647 h 337"/>
              <a:gd name="T6" fmla="*/ 2147483647 w 607"/>
              <a:gd name="T7" fmla="*/ 2147483647 h 337"/>
              <a:gd name="T8" fmla="*/ 2147483647 w 607"/>
              <a:gd name="T9" fmla="*/ 2147483647 h 337"/>
              <a:gd name="T10" fmla="*/ 2147483647 w 607"/>
              <a:gd name="T11" fmla="*/ 2147483647 h 337"/>
              <a:gd name="T12" fmla="*/ 2147483647 w 607"/>
              <a:gd name="T13" fmla="*/ 2147483647 h 337"/>
              <a:gd name="T14" fmla="*/ 2147483647 w 607"/>
              <a:gd name="T15" fmla="*/ 2147483647 h 337"/>
              <a:gd name="T16" fmla="*/ 2147483647 w 607"/>
              <a:gd name="T17" fmla="*/ 2147483647 h 337"/>
              <a:gd name="T18" fmla="*/ 2147483647 w 607"/>
              <a:gd name="T19" fmla="*/ 2147483647 h 337"/>
              <a:gd name="T20" fmla="*/ 2147483647 w 607"/>
              <a:gd name="T21" fmla="*/ 2147483647 h 337"/>
              <a:gd name="T22" fmla="*/ 2147483647 w 607"/>
              <a:gd name="T23" fmla="*/ 2147483647 h 337"/>
              <a:gd name="T24" fmla="*/ 2147483647 w 607"/>
              <a:gd name="T25" fmla="*/ 2147483647 h 337"/>
              <a:gd name="T26" fmla="*/ 2147483647 w 607"/>
              <a:gd name="T27" fmla="*/ 2147483647 h 337"/>
              <a:gd name="T28" fmla="*/ 2147483647 w 607"/>
              <a:gd name="T29" fmla="*/ 0 h 337"/>
              <a:gd name="T30" fmla="*/ 2147483647 w 607"/>
              <a:gd name="T31" fmla="*/ 2147483647 h 337"/>
              <a:gd name="T32" fmla="*/ 2147483647 w 607"/>
              <a:gd name="T33" fmla="*/ 2147483647 h 337"/>
              <a:gd name="T34" fmla="*/ 2147483647 w 607"/>
              <a:gd name="T35" fmla="*/ 2147483647 h 337"/>
              <a:gd name="T36" fmla="*/ 2147483647 w 607"/>
              <a:gd name="T37" fmla="*/ 2147483647 h 337"/>
              <a:gd name="T38" fmla="*/ 2147483647 w 607"/>
              <a:gd name="T39" fmla="*/ 2147483647 h 337"/>
              <a:gd name="T40" fmla="*/ 2147483647 w 607"/>
              <a:gd name="T41" fmla="*/ 2147483647 h 337"/>
              <a:gd name="T42" fmla="*/ 2147483647 w 607"/>
              <a:gd name="T43" fmla="*/ 2147483647 h 337"/>
              <a:gd name="T44" fmla="*/ 2147483647 w 607"/>
              <a:gd name="T45" fmla="*/ 2147483647 h 337"/>
              <a:gd name="T46" fmla="*/ 2147483647 w 607"/>
              <a:gd name="T47" fmla="*/ 2147483647 h 337"/>
              <a:gd name="T48" fmla="*/ 2147483647 w 607"/>
              <a:gd name="T49" fmla="*/ 2147483647 h 337"/>
              <a:gd name="T50" fmla="*/ 2147483647 w 607"/>
              <a:gd name="T51" fmla="*/ 2147483647 h 337"/>
              <a:gd name="T52" fmla="*/ 2147483647 w 607"/>
              <a:gd name="T53" fmla="*/ 2147483647 h 337"/>
              <a:gd name="T54" fmla="*/ 2147483647 w 607"/>
              <a:gd name="T55" fmla="*/ 2147483647 h 337"/>
              <a:gd name="T56" fmla="*/ 0 w 607"/>
              <a:gd name="T57" fmla="*/ 2147483647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5" name="Shape - Kansas"/>
          <p:cNvSpPr>
            <a:spLocks noChangeAspect="1"/>
          </p:cNvSpPr>
          <p:nvPr/>
        </p:nvSpPr>
        <p:spPr bwMode="auto">
          <a:xfrm>
            <a:off x="3906838" y="3216275"/>
            <a:ext cx="966788" cy="485775"/>
          </a:xfrm>
          <a:custGeom>
            <a:avLst/>
            <a:gdLst>
              <a:gd name="T0" fmla="*/ 2147483647 w 611"/>
              <a:gd name="T1" fmla="*/ 2147483647 h 312"/>
              <a:gd name="T2" fmla="*/ 2147483647 w 611"/>
              <a:gd name="T3" fmla="*/ 2147483647 h 312"/>
              <a:gd name="T4" fmla="*/ 0 w 611"/>
              <a:gd name="T5" fmla="*/ 2147483647 h 312"/>
              <a:gd name="T6" fmla="*/ 2147483647 w 611"/>
              <a:gd name="T7" fmla="*/ 2147483647 h 312"/>
              <a:gd name="T8" fmla="*/ 2147483647 w 611"/>
              <a:gd name="T9" fmla="*/ 2147483647 h 312"/>
              <a:gd name="T10" fmla="*/ 2147483647 w 611"/>
              <a:gd name="T11" fmla="*/ 2147483647 h 312"/>
              <a:gd name="T12" fmla="*/ 2147483647 w 611"/>
              <a:gd name="T13" fmla="*/ 2147483647 h 312"/>
              <a:gd name="T14" fmla="*/ 2147483647 w 611"/>
              <a:gd name="T15" fmla="*/ 2147483647 h 312"/>
              <a:gd name="T16" fmla="*/ 2147483647 w 611"/>
              <a:gd name="T17" fmla="*/ 0 h 312"/>
              <a:gd name="T18" fmla="*/ 2147483647 w 611"/>
              <a:gd name="T19" fmla="*/ 2147483647 h 312"/>
              <a:gd name="T20" fmla="*/ 2147483647 w 611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6" name="Shape - Iowa"/>
          <p:cNvSpPr>
            <a:spLocks noChangeAspect="1"/>
          </p:cNvSpPr>
          <p:nvPr/>
        </p:nvSpPr>
        <p:spPr bwMode="auto">
          <a:xfrm>
            <a:off x="4589463" y="2630487"/>
            <a:ext cx="758825" cy="487362"/>
          </a:xfrm>
          <a:custGeom>
            <a:avLst/>
            <a:gdLst>
              <a:gd name="T0" fmla="*/ 2147483647 w 481"/>
              <a:gd name="T1" fmla="*/ 2147483647 h 313"/>
              <a:gd name="T2" fmla="*/ 0 w 481"/>
              <a:gd name="T3" fmla="*/ 2147483647 h 313"/>
              <a:gd name="T4" fmla="*/ 2147483647 w 481"/>
              <a:gd name="T5" fmla="*/ 2147483647 h 313"/>
              <a:gd name="T6" fmla="*/ 2147483647 w 481"/>
              <a:gd name="T7" fmla="*/ 2147483647 h 313"/>
              <a:gd name="T8" fmla="*/ 2147483647 w 481"/>
              <a:gd name="T9" fmla="*/ 2147483647 h 313"/>
              <a:gd name="T10" fmla="*/ 2147483647 w 481"/>
              <a:gd name="T11" fmla="*/ 2147483647 h 313"/>
              <a:gd name="T12" fmla="*/ 2147483647 w 481"/>
              <a:gd name="T13" fmla="*/ 2147483647 h 313"/>
              <a:gd name="T14" fmla="*/ 2147483647 w 481"/>
              <a:gd name="T15" fmla="*/ 2147483647 h 313"/>
              <a:gd name="T16" fmla="*/ 2147483647 w 481"/>
              <a:gd name="T17" fmla="*/ 2147483647 h 313"/>
              <a:gd name="T18" fmla="*/ 2147483647 w 481"/>
              <a:gd name="T19" fmla="*/ 2147483647 h 313"/>
              <a:gd name="T20" fmla="*/ 2147483647 w 481"/>
              <a:gd name="T21" fmla="*/ 2147483647 h 313"/>
              <a:gd name="T22" fmla="*/ 2147483647 w 481"/>
              <a:gd name="T23" fmla="*/ 2147483647 h 313"/>
              <a:gd name="T24" fmla="*/ 2147483647 w 481"/>
              <a:gd name="T25" fmla="*/ 2147483647 h 313"/>
              <a:gd name="T26" fmla="*/ 2147483647 w 481"/>
              <a:gd name="T27" fmla="*/ 2147483647 h 313"/>
              <a:gd name="T28" fmla="*/ 2147483647 w 481"/>
              <a:gd name="T29" fmla="*/ 0 h 313"/>
              <a:gd name="T30" fmla="*/ 2147483647 w 481"/>
              <a:gd name="T31" fmla="*/ 2147483647 h 313"/>
              <a:gd name="T32" fmla="*/ 2147483647 w 481"/>
              <a:gd name="T33" fmla="*/ 2147483647 h 313"/>
              <a:gd name="T34" fmla="*/ 2147483647 w 481"/>
              <a:gd name="T35" fmla="*/ 2147483647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7" name="Shape - Indiana"/>
          <p:cNvSpPr>
            <a:spLocks noChangeAspect="1"/>
          </p:cNvSpPr>
          <p:nvPr/>
        </p:nvSpPr>
        <p:spPr bwMode="auto">
          <a:xfrm>
            <a:off x="5662613" y="2795588"/>
            <a:ext cx="422275" cy="687387"/>
          </a:xfrm>
          <a:custGeom>
            <a:avLst/>
            <a:gdLst>
              <a:gd name="T0" fmla="*/ 0 w 268"/>
              <a:gd name="T1" fmla="*/ 2147483647 h 441"/>
              <a:gd name="T2" fmla="*/ 2147483647 w 268"/>
              <a:gd name="T3" fmla="*/ 2147483647 h 441"/>
              <a:gd name="T4" fmla="*/ 2147483647 w 268"/>
              <a:gd name="T5" fmla="*/ 2147483647 h 441"/>
              <a:gd name="T6" fmla="*/ 2147483647 w 268"/>
              <a:gd name="T7" fmla="*/ 2147483647 h 441"/>
              <a:gd name="T8" fmla="*/ 2147483647 w 268"/>
              <a:gd name="T9" fmla="*/ 2147483647 h 441"/>
              <a:gd name="T10" fmla="*/ 2147483647 w 268"/>
              <a:gd name="T11" fmla="*/ 0 h 441"/>
              <a:gd name="T12" fmla="*/ 2147483647 w 268"/>
              <a:gd name="T13" fmla="*/ 2147483647 h 441"/>
              <a:gd name="T14" fmla="*/ 2147483647 w 268"/>
              <a:gd name="T15" fmla="*/ 2147483647 h 441"/>
              <a:gd name="T16" fmla="*/ 2147483647 w 268"/>
              <a:gd name="T17" fmla="*/ 2147483647 h 441"/>
              <a:gd name="T18" fmla="*/ 2147483647 w 268"/>
              <a:gd name="T19" fmla="*/ 2147483647 h 441"/>
              <a:gd name="T20" fmla="*/ 2147483647 w 268"/>
              <a:gd name="T21" fmla="*/ 2147483647 h 441"/>
              <a:gd name="T22" fmla="*/ 2147483647 w 268"/>
              <a:gd name="T23" fmla="*/ 2147483647 h 441"/>
              <a:gd name="T24" fmla="*/ 2147483647 w 268"/>
              <a:gd name="T25" fmla="*/ 2147483647 h 441"/>
              <a:gd name="T26" fmla="*/ 2147483647 w 268"/>
              <a:gd name="T27" fmla="*/ 2147483647 h 441"/>
              <a:gd name="T28" fmla="*/ 2147483647 w 268"/>
              <a:gd name="T29" fmla="*/ 2147483647 h 441"/>
              <a:gd name="T30" fmla="*/ 0 w 268"/>
              <a:gd name="T31" fmla="*/ 2147483647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8" name="Shape - Illinois"/>
          <p:cNvSpPr>
            <a:spLocks noChangeAspect="1"/>
          </p:cNvSpPr>
          <p:nvPr/>
        </p:nvSpPr>
        <p:spPr bwMode="auto">
          <a:xfrm>
            <a:off x="5200121" y="2733675"/>
            <a:ext cx="547688" cy="887413"/>
          </a:xfrm>
          <a:custGeom>
            <a:avLst/>
            <a:gdLst>
              <a:gd name="T0" fmla="*/ 64 w 346"/>
              <a:gd name="T1" fmla="*/ 33 h 571"/>
              <a:gd name="T2" fmla="*/ 262 w 346"/>
              <a:gd name="T3" fmla="*/ 0 h 571"/>
              <a:gd name="T4" fmla="*/ 294 w 346"/>
              <a:gd name="T5" fmla="*/ 70 h 571"/>
              <a:gd name="T6" fmla="*/ 334 w 346"/>
              <a:gd name="T7" fmla="*/ 362 h 571"/>
              <a:gd name="T8" fmla="*/ 346 w 346"/>
              <a:gd name="T9" fmla="*/ 401 h 571"/>
              <a:gd name="T10" fmla="*/ 314 w 346"/>
              <a:gd name="T11" fmla="*/ 478 h 571"/>
              <a:gd name="T12" fmla="*/ 314 w 346"/>
              <a:gd name="T13" fmla="*/ 532 h 571"/>
              <a:gd name="T14" fmla="*/ 279 w 346"/>
              <a:gd name="T15" fmla="*/ 526 h 571"/>
              <a:gd name="T16" fmla="*/ 280 w 346"/>
              <a:gd name="T17" fmla="*/ 571 h 571"/>
              <a:gd name="T18" fmla="*/ 243 w 346"/>
              <a:gd name="T19" fmla="*/ 553 h 571"/>
              <a:gd name="T20" fmla="*/ 223 w 346"/>
              <a:gd name="T21" fmla="*/ 559 h 571"/>
              <a:gd name="T22" fmla="*/ 195 w 346"/>
              <a:gd name="T23" fmla="*/ 554 h 571"/>
              <a:gd name="T24" fmla="*/ 174 w 346"/>
              <a:gd name="T25" fmla="*/ 486 h 571"/>
              <a:gd name="T26" fmla="*/ 134 w 346"/>
              <a:gd name="T27" fmla="*/ 465 h 571"/>
              <a:gd name="T28" fmla="*/ 134 w 346"/>
              <a:gd name="T29" fmla="*/ 392 h 571"/>
              <a:gd name="T30" fmla="*/ 94 w 346"/>
              <a:gd name="T31" fmla="*/ 401 h 571"/>
              <a:gd name="T32" fmla="*/ 71 w 346"/>
              <a:gd name="T33" fmla="*/ 347 h 571"/>
              <a:gd name="T34" fmla="*/ 0 w 346"/>
              <a:gd name="T35" fmla="*/ 285 h 571"/>
              <a:gd name="T36" fmla="*/ 52 w 346"/>
              <a:gd name="T37" fmla="*/ 186 h 571"/>
              <a:gd name="T38" fmla="*/ 37 w 346"/>
              <a:gd name="T39" fmla="*/ 140 h 571"/>
              <a:gd name="T40" fmla="*/ 89 w 346"/>
              <a:gd name="T41" fmla="*/ 131 h 571"/>
              <a:gd name="T42" fmla="*/ 94 w 346"/>
              <a:gd name="T43" fmla="*/ 67 h 571"/>
              <a:gd name="T44" fmla="*/ 64 w 346"/>
              <a:gd name="T45" fmla="*/ 33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89" name="Shape - Idaho"/>
          <p:cNvSpPr>
            <a:spLocks noChangeAspect="1"/>
          </p:cNvSpPr>
          <p:nvPr/>
        </p:nvSpPr>
        <p:spPr bwMode="auto">
          <a:xfrm>
            <a:off x="2144712" y="1625600"/>
            <a:ext cx="750888" cy="1196975"/>
          </a:xfrm>
          <a:custGeom>
            <a:avLst/>
            <a:gdLst>
              <a:gd name="T0" fmla="*/ 2147483647 w 476"/>
              <a:gd name="T1" fmla="*/ 0 h 770"/>
              <a:gd name="T2" fmla="*/ 2147483647 w 476"/>
              <a:gd name="T3" fmla="*/ 2147483647 h 770"/>
              <a:gd name="T4" fmla="*/ 2147483647 w 476"/>
              <a:gd name="T5" fmla="*/ 2147483647 h 770"/>
              <a:gd name="T6" fmla="*/ 2147483647 w 476"/>
              <a:gd name="T7" fmla="*/ 2147483647 h 770"/>
              <a:gd name="T8" fmla="*/ 2147483647 w 476"/>
              <a:gd name="T9" fmla="*/ 2147483647 h 770"/>
              <a:gd name="T10" fmla="*/ 2147483647 w 476"/>
              <a:gd name="T11" fmla="*/ 2147483647 h 770"/>
              <a:gd name="T12" fmla="*/ 2147483647 w 476"/>
              <a:gd name="T13" fmla="*/ 2147483647 h 770"/>
              <a:gd name="T14" fmla="*/ 0 w 476"/>
              <a:gd name="T15" fmla="*/ 2147483647 h 770"/>
              <a:gd name="T16" fmla="*/ 2147483647 w 476"/>
              <a:gd name="T17" fmla="*/ 2147483647 h 770"/>
              <a:gd name="T18" fmla="*/ 2147483647 w 476"/>
              <a:gd name="T19" fmla="*/ 2147483647 h 770"/>
              <a:gd name="T20" fmla="*/ 2147483647 w 476"/>
              <a:gd name="T21" fmla="*/ 2147483647 h 770"/>
              <a:gd name="T22" fmla="*/ 2147483647 w 476"/>
              <a:gd name="T23" fmla="*/ 2147483647 h 770"/>
              <a:gd name="T24" fmla="*/ 2147483647 w 476"/>
              <a:gd name="T25" fmla="*/ 2147483647 h 770"/>
              <a:gd name="T26" fmla="*/ 2147483647 w 476"/>
              <a:gd name="T27" fmla="*/ 2147483647 h 770"/>
              <a:gd name="T28" fmla="*/ 2147483647 w 476"/>
              <a:gd name="T29" fmla="*/ 2147483647 h 770"/>
              <a:gd name="T30" fmla="*/ 2147483647 w 476"/>
              <a:gd name="T31" fmla="*/ 2147483647 h 770"/>
              <a:gd name="T32" fmla="*/ 2147483647 w 476"/>
              <a:gd name="T33" fmla="*/ 2147483647 h 770"/>
              <a:gd name="T34" fmla="*/ 2147483647 w 476"/>
              <a:gd name="T35" fmla="*/ 2147483647 h 770"/>
              <a:gd name="T36" fmla="*/ 2147483647 w 476"/>
              <a:gd name="T37" fmla="*/ 2147483647 h 770"/>
              <a:gd name="T38" fmla="*/ 2147483647 w 476"/>
              <a:gd name="T39" fmla="*/ 2147483647 h 770"/>
              <a:gd name="T40" fmla="*/ 2147483647 w 476"/>
              <a:gd name="T41" fmla="*/ 2147483647 h 770"/>
              <a:gd name="T42" fmla="*/ 2147483647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90" name="Shape - Hawaii"/>
          <p:cNvGrpSpPr/>
          <p:nvPr/>
        </p:nvGrpSpPr>
        <p:grpSpPr>
          <a:xfrm>
            <a:off x="2322513" y="4927599"/>
            <a:ext cx="622300" cy="477838"/>
            <a:chOff x="2322512" y="5000625"/>
            <a:chExt cx="622300" cy="47783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1" name="Freeform 4"/>
            <p:cNvSpPr>
              <a:spLocks noChangeAspect="1"/>
            </p:cNvSpPr>
            <p:nvPr/>
          </p:nvSpPr>
          <p:spPr bwMode="auto">
            <a:xfrm>
              <a:off x="2322512" y="5060535"/>
              <a:ext cx="47758" cy="69294"/>
            </a:xfrm>
            <a:custGeom>
              <a:avLst/>
              <a:gdLst>
                <a:gd name="T0" fmla="*/ 0 w 66"/>
                <a:gd name="T1" fmla="*/ 96 h 96"/>
                <a:gd name="T2" fmla="*/ 0 w 66"/>
                <a:gd name="T3" fmla="*/ 68 h 96"/>
                <a:gd name="T4" fmla="*/ 37 w 66"/>
                <a:gd name="T5" fmla="*/ 0 h 96"/>
                <a:gd name="T6" fmla="*/ 66 w 66"/>
                <a:gd name="T7" fmla="*/ 20 h 96"/>
                <a:gd name="T8" fmla="*/ 34 w 66"/>
                <a:gd name="T9" fmla="*/ 96 h 96"/>
                <a:gd name="T10" fmla="*/ 0 w 66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96"/>
                <a:gd name="T20" fmla="*/ 66 w 66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96">
                  <a:moveTo>
                    <a:pt x="0" y="96"/>
                  </a:moveTo>
                  <a:lnTo>
                    <a:pt x="0" y="68"/>
                  </a:lnTo>
                  <a:lnTo>
                    <a:pt x="37" y="0"/>
                  </a:lnTo>
                  <a:lnTo>
                    <a:pt x="66" y="20"/>
                  </a:lnTo>
                  <a:lnTo>
                    <a:pt x="34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2" name="Freeform 5"/>
            <p:cNvSpPr>
              <a:spLocks noChangeAspect="1"/>
            </p:cNvSpPr>
            <p:nvPr/>
          </p:nvSpPr>
          <p:spPr bwMode="auto">
            <a:xfrm>
              <a:off x="2390531" y="5000625"/>
              <a:ext cx="89727" cy="87339"/>
            </a:xfrm>
            <a:custGeom>
              <a:avLst/>
              <a:gdLst>
                <a:gd name="T0" fmla="*/ 27 w 124"/>
                <a:gd name="T1" fmla="*/ 13 h 121"/>
                <a:gd name="T2" fmla="*/ 0 w 124"/>
                <a:gd name="T3" fmla="*/ 72 h 121"/>
                <a:gd name="T4" fmla="*/ 48 w 124"/>
                <a:gd name="T5" fmla="*/ 110 h 121"/>
                <a:gd name="T6" fmla="*/ 103 w 124"/>
                <a:gd name="T7" fmla="*/ 121 h 121"/>
                <a:gd name="T8" fmla="*/ 124 w 124"/>
                <a:gd name="T9" fmla="*/ 73 h 121"/>
                <a:gd name="T10" fmla="*/ 110 w 124"/>
                <a:gd name="T11" fmla="*/ 0 h 121"/>
                <a:gd name="T12" fmla="*/ 27 w 124"/>
                <a:gd name="T13" fmla="*/ 13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21"/>
                <a:gd name="T23" fmla="*/ 124 w 124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21">
                  <a:moveTo>
                    <a:pt x="27" y="13"/>
                  </a:moveTo>
                  <a:lnTo>
                    <a:pt x="0" y="72"/>
                  </a:lnTo>
                  <a:lnTo>
                    <a:pt x="48" y="110"/>
                  </a:lnTo>
                  <a:lnTo>
                    <a:pt x="103" y="121"/>
                  </a:lnTo>
                  <a:lnTo>
                    <a:pt x="124" y="73"/>
                  </a:lnTo>
                  <a:lnTo>
                    <a:pt x="110" y="0"/>
                  </a:lnTo>
                  <a:lnTo>
                    <a:pt x="27" y="1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3" name="Freeform 6"/>
            <p:cNvSpPr>
              <a:spLocks noChangeAspect="1"/>
            </p:cNvSpPr>
            <p:nvPr/>
          </p:nvSpPr>
          <p:spPr bwMode="auto">
            <a:xfrm>
              <a:off x="2474469" y="5060535"/>
              <a:ext cx="133143" cy="98166"/>
            </a:xfrm>
            <a:custGeom>
              <a:avLst/>
              <a:gdLst>
                <a:gd name="T0" fmla="*/ 0 w 184"/>
                <a:gd name="T1" fmla="*/ 48 h 136"/>
                <a:gd name="T2" fmla="*/ 126 w 184"/>
                <a:gd name="T3" fmla="*/ 0 h 136"/>
                <a:gd name="T4" fmla="*/ 149 w 184"/>
                <a:gd name="T5" fmla="*/ 59 h 136"/>
                <a:gd name="T6" fmla="*/ 173 w 184"/>
                <a:gd name="T7" fmla="*/ 72 h 136"/>
                <a:gd name="T8" fmla="*/ 184 w 184"/>
                <a:gd name="T9" fmla="*/ 120 h 136"/>
                <a:gd name="T10" fmla="*/ 121 w 184"/>
                <a:gd name="T11" fmla="*/ 127 h 136"/>
                <a:gd name="T12" fmla="*/ 76 w 184"/>
                <a:gd name="T13" fmla="*/ 136 h 136"/>
                <a:gd name="T14" fmla="*/ 0 w 184"/>
                <a:gd name="T15" fmla="*/ 48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"/>
                <a:gd name="T25" fmla="*/ 0 h 136"/>
                <a:gd name="T26" fmla="*/ 184 w 18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" h="136">
                  <a:moveTo>
                    <a:pt x="0" y="48"/>
                  </a:moveTo>
                  <a:lnTo>
                    <a:pt x="126" y="0"/>
                  </a:lnTo>
                  <a:lnTo>
                    <a:pt x="149" y="59"/>
                  </a:lnTo>
                  <a:lnTo>
                    <a:pt x="173" y="72"/>
                  </a:lnTo>
                  <a:lnTo>
                    <a:pt x="184" y="120"/>
                  </a:lnTo>
                  <a:lnTo>
                    <a:pt x="121" y="127"/>
                  </a:lnTo>
                  <a:lnTo>
                    <a:pt x="76" y="136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4" name="Freeform 7"/>
            <p:cNvSpPr>
              <a:spLocks noChangeAspect="1"/>
            </p:cNvSpPr>
            <p:nvPr/>
          </p:nvSpPr>
          <p:spPr bwMode="auto">
            <a:xfrm>
              <a:off x="2611954" y="5134882"/>
              <a:ext cx="105646" cy="51970"/>
            </a:xfrm>
            <a:custGeom>
              <a:avLst/>
              <a:gdLst>
                <a:gd name="T0" fmla="*/ 22 w 146"/>
                <a:gd name="T1" fmla="*/ 3 h 72"/>
                <a:gd name="T2" fmla="*/ 0 w 146"/>
                <a:gd name="T3" fmla="*/ 67 h 72"/>
                <a:gd name="T4" fmla="*/ 38 w 146"/>
                <a:gd name="T5" fmla="*/ 72 h 72"/>
                <a:gd name="T6" fmla="*/ 62 w 146"/>
                <a:gd name="T7" fmla="*/ 57 h 72"/>
                <a:gd name="T8" fmla="*/ 107 w 146"/>
                <a:gd name="T9" fmla="*/ 58 h 72"/>
                <a:gd name="T10" fmla="*/ 146 w 146"/>
                <a:gd name="T11" fmla="*/ 30 h 72"/>
                <a:gd name="T12" fmla="*/ 120 w 146"/>
                <a:gd name="T13" fmla="*/ 20 h 72"/>
                <a:gd name="T14" fmla="*/ 101 w 146"/>
                <a:gd name="T15" fmla="*/ 0 h 72"/>
                <a:gd name="T16" fmla="*/ 22 w 146"/>
                <a:gd name="T17" fmla="*/ 3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72"/>
                <a:gd name="T29" fmla="*/ 146 w 14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72">
                  <a:moveTo>
                    <a:pt x="22" y="3"/>
                  </a:moveTo>
                  <a:lnTo>
                    <a:pt x="0" y="67"/>
                  </a:lnTo>
                  <a:lnTo>
                    <a:pt x="38" y="72"/>
                  </a:lnTo>
                  <a:lnTo>
                    <a:pt x="62" y="57"/>
                  </a:lnTo>
                  <a:lnTo>
                    <a:pt x="107" y="58"/>
                  </a:lnTo>
                  <a:lnTo>
                    <a:pt x="146" y="30"/>
                  </a:lnTo>
                  <a:lnTo>
                    <a:pt x="120" y="20"/>
                  </a:lnTo>
                  <a:lnTo>
                    <a:pt x="101" y="0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5" name="Freeform 8"/>
            <p:cNvSpPr>
              <a:spLocks noChangeAspect="1"/>
            </p:cNvSpPr>
            <p:nvPr/>
          </p:nvSpPr>
          <p:spPr bwMode="auto">
            <a:xfrm>
              <a:off x="2643069" y="5208506"/>
              <a:ext cx="43416" cy="37534"/>
            </a:xfrm>
            <a:custGeom>
              <a:avLst/>
              <a:gdLst>
                <a:gd name="T0" fmla="*/ 52 w 60"/>
                <a:gd name="T1" fmla="*/ 0 h 52"/>
                <a:gd name="T2" fmla="*/ 0 w 60"/>
                <a:gd name="T3" fmla="*/ 4 h 52"/>
                <a:gd name="T4" fmla="*/ 9 w 60"/>
                <a:gd name="T5" fmla="*/ 52 h 52"/>
                <a:gd name="T6" fmla="*/ 60 w 60"/>
                <a:gd name="T7" fmla="*/ 40 h 52"/>
                <a:gd name="T8" fmla="*/ 52 w 6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2"/>
                <a:gd name="T17" fmla="*/ 60 w 6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2">
                  <a:moveTo>
                    <a:pt x="52" y="0"/>
                  </a:moveTo>
                  <a:lnTo>
                    <a:pt x="0" y="4"/>
                  </a:lnTo>
                  <a:lnTo>
                    <a:pt x="9" y="52"/>
                  </a:lnTo>
                  <a:lnTo>
                    <a:pt x="60" y="4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6" name="Freeform 9"/>
            <p:cNvSpPr>
              <a:spLocks noChangeAspect="1"/>
            </p:cNvSpPr>
            <p:nvPr/>
          </p:nvSpPr>
          <p:spPr bwMode="auto">
            <a:xfrm>
              <a:off x="2690103" y="5248928"/>
              <a:ext cx="29668" cy="36812"/>
            </a:xfrm>
            <a:custGeom>
              <a:avLst/>
              <a:gdLst>
                <a:gd name="T0" fmla="*/ 0 w 41"/>
                <a:gd name="T1" fmla="*/ 20 h 51"/>
                <a:gd name="T2" fmla="*/ 41 w 41"/>
                <a:gd name="T3" fmla="*/ 0 h 51"/>
                <a:gd name="T4" fmla="*/ 41 w 41"/>
                <a:gd name="T5" fmla="*/ 45 h 51"/>
                <a:gd name="T6" fmla="*/ 14 w 41"/>
                <a:gd name="T7" fmla="*/ 51 h 51"/>
                <a:gd name="T8" fmla="*/ 0 w 41"/>
                <a:gd name="T9" fmla="*/ 2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0" y="2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14" y="5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7" name="Freeform"/>
            <p:cNvSpPr>
              <a:spLocks noChangeAspect="1"/>
            </p:cNvSpPr>
            <p:nvPr/>
          </p:nvSpPr>
          <p:spPr bwMode="auto">
            <a:xfrm>
              <a:off x="2764634" y="5266251"/>
              <a:ext cx="180178" cy="212212"/>
            </a:xfrm>
            <a:custGeom>
              <a:avLst/>
              <a:gdLst>
                <a:gd name="T0" fmla="*/ 42 w 249"/>
                <a:gd name="T1" fmla="*/ 0 h 294"/>
                <a:gd name="T2" fmla="*/ 0 w 249"/>
                <a:gd name="T3" fmla="*/ 112 h 294"/>
                <a:gd name="T4" fmla="*/ 30 w 249"/>
                <a:gd name="T5" fmla="*/ 167 h 294"/>
                <a:gd name="T6" fmla="*/ 30 w 249"/>
                <a:gd name="T7" fmla="*/ 267 h 294"/>
                <a:gd name="T8" fmla="*/ 90 w 249"/>
                <a:gd name="T9" fmla="*/ 294 h 294"/>
                <a:gd name="T10" fmla="*/ 117 w 249"/>
                <a:gd name="T11" fmla="*/ 235 h 294"/>
                <a:gd name="T12" fmla="*/ 193 w 249"/>
                <a:gd name="T13" fmla="*/ 222 h 294"/>
                <a:gd name="T14" fmla="*/ 249 w 249"/>
                <a:gd name="T15" fmla="*/ 158 h 294"/>
                <a:gd name="T16" fmla="*/ 190 w 249"/>
                <a:gd name="T17" fmla="*/ 58 h 294"/>
                <a:gd name="T18" fmla="*/ 42 w 249"/>
                <a:gd name="T19" fmla="*/ 0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294"/>
                <a:gd name="T32" fmla="*/ 249 w 249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294">
                  <a:moveTo>
                    <a:pt x="42" y="0"/>
                  </a:moveTo>
                  <a:lnTo>
                    <a:pt x="0" y="112"/>
                  </a:lnTo>
                  <a:lnTo>
                    <a:pt x="30" y="167"/>
                  </a:lnTo>
                  <a:lnTo>
                    <a:pt x="30" y="267"/>
                  </a:lnTo>
                  <a:lnTo>
                    <a:pt x="90" y="294"/>
                  </a:lnTo>
                  <a:lnTo>
                    <a:pt x="117" y="235"/>
                  </a:lnTo>
                  <a:lnTo>
                    <a:pt x="193" y="222"/>
                  </a:lnTo>
                  <a:lnTo>
                    <a:pt x="249" y="158"/>
                  </a:lnTo>
                  <a:lnTo>
                    <a:pt x="190" y="5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8" name="Freeform"/>
            <p:cNvSpPr>
              <a:spLocks noChangeAspect="1"/>
            </p:cNvSpPr>
            <p:nvPr/>
          </p:nvSpPr>
          <p:spPr bwMode="auto">
            <a:xfrm>
              <a:off x="2700957" y="5167363"/>
              <a:ext cx="99857" cy="83008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199" name="Shape - Georgia"/>
          <p:cNvSpPr>
            <a:spLocks noChangeAspect="1"/>
          </p:cNvSpPr>
          <p:nvPr/>
        </p:nvSpPr>
        <p:spPr bwMode="auto">
          <a:xfrm>
            <a:off x="6088064" y="3844925"/>
            <a:ext cx="708025" cy="722313"/>
          </a:xfrm>
          <a:custGeom>
            <a:avLst/>
            <a:gdLst>
              <a:gd name="T0" fmla="*/ 0 w 447"/>
              <a:gd name="T1" fmla="*/ 2147483647 h 463"/>
              <a:gd name="T2" fmla="*/ 2147483647 w 447"/>
              <a:gd name="T3" fmla="*/ 2147483647 h 463"/>
              <a:gd name="T4" fmla="*/ 2147483647 w 447"/>
              <a:gd name="T5" fmla="*/ 2147483647 h 463"/>
              <a:gd name="T6" fmla="*/ 2147483647 w 447"/>
              <a:gd name="T7" fmla="*/ 0 h 463"/>
              <a:gd name="T8" fmla="*/ 2147483647 w 447"/>
              <a:gd name="T9" fmla="*/ 2147483647 h 463"/>
              <a:gd name="T10" fmla="*/ 2147483647 w 447"/>
              <a:gd name="T11" fmla="*/ 2147483647 h 463"/>
              <a:gd name="T12" fmla="*/ 2147483647 w 447"/>
              <a:gd name="T13" fmla="*/ 2147483647 h 463"/>
              <a:gd name="T14" fmla="*/ 2147483647 w 447"/>
              <a:gd name="T15" fmla="*/ 2147483647 h 463"/>
              <a:gd name="T16" fmla="*/ 2147483647 w 447"/>
              <a:gd name="T17" fmla="*/ 2147483647 h 463"/>
              <a:gd name="T18" fmla="*/ 2147483647 w 447"/>
              <a:gd name="T19" fmla="*/ 2147483647 h 463"/>
              <a:gd name="T20" fmla="*/ 2147483647 w 447"/>
              <a:gd name="T21" fmla="*/ 2147483647 h 463"/>
              <a:gd name="T22" fmla="*/ 2147483647 w 447"/>
              <a:gd name="T23" fmla="*/ 2147483647 h 463"/>
              <a:gd name="T24" fmla="*/ 2147483647 w 447"/>
              <a:gd name="T25" fmla="*/ 2147483647 h 463"/>
              <a:gd name="T26" fmla="*/ 2147483647 w 447"/>
              <a:gd name="T27" fmla="*/ 2147483647 h 463"/>
              <a:gd name="T28" fmla="*/ 2147483647 w 447"/>
              <a:gd name="T29" fmla="*/ 2147483647 h 463"/>
              <a:gd name="T30" fmla="*/ 2147483647 w 447"/>
              <a:gd name="T31" fmla="*/ 2147483647 h 463"/>
              <a:gd name="T32" fmla="*/ 2147483647 w 447"/>
              <a:gd name="T33" fmla="*/ 2147483647 h 463"/>
              <a:gd name="T34" fmla="*/ 2147483647 w 447"/>
              <a:gd name="T35" fmla="*/ 2147483647 h 463"/>
              <a:gd name="T36" fmla="*/ 0 w 447"/>
              <a:gd name="T37" fmla="*/ 2147483647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0" name="Shape - Florida"/>
          <p:cNvSpPr>
            <a:spLocks noChangeAspect="1"/>
          </p:cNvSpPr>
          <p:nvPr/>
        </p:nvSpPr>
        <p:spPr bwMode="auto">
          <a:xfrm>
            <a:off x="5927726" y="4464050"/>
            <a:ext cx="1206500" cy="809625"/>
          </a:xfrm>
          <a:custGeom>
            <a:avLst/>
            <a:gdLst>
              <a:gd name="T0" fmla="*/ 0 w 765"/>
              <a:gd name="T1" fmla="*/ 2147483647 h 519"/>
              <a:gd name="T2" fmla="*/ 2147483647 w 765"/>
              <a:gd name="T3" fmla="*/ 2147483647 h 519"/>
              <a:gd name="T4" fmla="*/ 2147483647 w 765"/>
              <a:gd name="T5" fmla="*/ 2147483647 h 519"/>
              <a:gd name="T6" fmla="*/ 2147483647 w 765"/>
              <a:gd name="T7" fmla="*/ 2147483647 h 519"/>
              <a:gd name="T8" fmla="*/ 2147483647 w 765"/>
              <a:gd name="T9" fmla="*/ 2147483647 h 519"/>
              <a:gd name="T10" fmla="*/ 2147483647 w 765"/>
              <a:gd name="T11" fmla="*/ 2147483647 h 519"/>
              <a:gd name="T12" fmla="*/ 2147483647 w 765"/>
              <a:gd name="T13" fmla="*/ 0 h 519"/>
              <a:gd name="T14" fmla="*/ 2147483647 w 765"/>
              <a:gd name="T15" fmla="*/ 2147483647 h 519"/>
              <a:gd name="T16" fmla="*/ 2147483647 w 765"/>
              <a:gd name="T17" fmla="*/ 2147483647 h 519"/>
              <a:gd name="T18" fmla="*/ 2147483647 w 765"/>
              <a:gd name="T19" fmla="*/ 2147483647 h 519"/>
              <a:gd name="T20" fmla="*/ 2147483647 w 765"/>
              <a:gd name="T21" fmla="*/ 2147483647 h 519"/>
              <a:gd name="T22" fmla="*/ 2147483647 w 765"/>
              <a:gd name="T23" fmla="*/ 2147483647 h 519"/>
              <a:gd name="T24" fmla="*/ 2147483647 w 765"/>
              <a:gd name="T25" fmla="*/ 2147483647 h 519"/>
              <a:gd name="T26" fmla="*/ 2147483647 w 765"/>
              <a:gd name="T27" fmla="*/ 2147483647 h 519"/>
              <a:gd name="T28" fmla="*/ 2147483647 w 765"/>
              <a:gd name="T29" fmla="*/ 2147483647 h 519"/>
              <a:gd name="T30" fmla="*/ 2147483647 w 765"/>
              <a:gd name="T31" fmla="*/ 2147483647 h 519"/>
              <a:gd name="T32" fmla="*/ 2147483647 w 765"/>
              <a:gd name="T33" fmla="*/ 2147483647 h 519"/>
              <a:gd name="T34" fmla="*/ 2147483647 w 765"/>
              <a:gd name="T35" fmla="*/ 2147483647 h 519"/>
              <a:gd name="T36" fmla="*/ 2147483647 w 765"/>
              <a:gd name="T37" fmla="*/ 2147483647 h 519"/>
              <a:gd name="T38" fmla="*/ 2147483647 w 765"/>
              <a:gd name="T39" fmla="*/ 2147483647 h 519"/>
              <a:gd name="T40" fmla="*/ 2147483647 w 765"/>
              <a:gd name="T41" fmla="*/ 2147483647 h 519"/>
              <a:gd name="T42" fmla="*/ 2147483647 w 765"/>
              <a:gd name="T43" fmla="*/ 2147483647 h 519"/>
              <a:gd name="T44" fmla="*/ 2147483647 w 765"/>
              <a:gd name="T45" fmla="*/ 2147483647 h 519"/>
              <a:gd name="T46" fmla="*/ 2147483647 w 765"/>
              <a:gd name="T47" fmla="*/ 2147483647 h 519"/>
              <a:gd name="T48" fmla="*/ 2147483647 w 765"/>
              <a:gd name="T49" fmla="*/ 2147483647 h 519"/>
              <a:gd name="T50" fmla="*/ 2147483647 w 765"/>
              <a:gd name="T51" fmla="*/ 2147483647 h 519"/>
              <a:gd name="T52" fmla="*/ 2147483647 w 765"/>
              <a:gd name="T53" fmla="*/ 2147483647 h 519"/>
              <a:gd name="T54" fmla="*/ 2147483647 w 765"/>
              <a:gd name="T55" fmla="*/ 2147483647 h 519"/>
              <a:gd name="T56" fmla="*/ 2147483647 w 765"/>
              <a:gd name="T57" fmla="*/ 2147483647 h 519"/>
              <a:gd name="T58" fmla="*/ 2147483647 w 765"/>
              <a:gd name="T59" fmla="*/ 2147483647 h 519"/>
              <a:gd name="T60" fmla="*/ 2147483647 w 765"/>
              <a:gd name="T61" fmla="*/ 2147483647 h 519"/>
              <a:gd name="T62" fmla="*/ 2147483647 w 765"/>
              <a:gd name="T63" fmla="*/ 2147483647 h 519"/>
              <a:gd name="T64" fmla="*/ 2147483647 w 765"/>
              <a:gd name="T65" fmla="*/ 2147483647 h 519"/>
              <a:gd name="T66" fmla="*/ 2147483647 w 765"/>
              <a:gd name="T67" fmla="*/ 2147483647 h 519"/>
              <a:gd name="T68" fmla="*/ 2147483647 w 765"/>
              <a:gd name="T69" fmla="*/ 2147483647 h 519"/>
              <a:gd name="T70" fmla="*/ 2147483647 w 765"/>
              <a:gd name="T71" fmla="*/ 2147483647 h 519"/>
              <a:gd name="T72" fmla="*/ 2147483647 w 765"/>
              <a:gd name="T73" fmla="*/ 2147483647 h 519"/>
              <a:gd name="T74" fmla="*/ 2147483647 w 765"/>
              <a:gd name="T75" fmla="*/ 2147483647 h 519"/>
              <a:gd name="T76" fmla="*/ 2147483647 w 765"/>
              <a:gd name="T77" fmla="*/ 2147483647 h 519"/>
              <a:gd name="T78" fmla="*/ 0 w 765"/>
              <a:gd name="T79" fmla="*/ 214748364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1" name="Shape - Connecticut"/>
          <p:cNvSpPr>
            <a:spLocks noChangeAspect="1"/>
          </p:cNvSpPr>
          <p:nvPr/>
        </p:nvSpPr>
        <p:spPr bwMode="auto">
          <a:xfrm>
            <a:off x="7321551" y="2406649"/>
            <a:ext cx="242887" cy="185738"/>
          </a:xfrm>
          <a:custGeom>
            <a:avLst/>
            <a:gdLst>
              <a:gd name="T0" fmla="*/ 0 w 153"/>
              <a:gd name="T1" fmla="*/ 2147483647 h 118"/>
              <a:gd name="T2" fmla="*/ 2147483647 w 153"/>
              <a:gd name="T3" fmla="*/ 0 h 118"/>
              <a:gd name="T4" fmla="*/ 2147483647 w 153"/>
              <a:gd name="T5" fmla="*/ 2147483647 h 118"/>
              <a:gd name="T6" fmla="*/ 2147483647 w 153"/>
              <a:gd name="T7" fmla="*/ 2147483647 h 118"/>
              <a:gd name="T8" fmla="*/ 2147483647 w 153"/>
              <a:gd name="T9" fmla="*/ 2147483647 h 118"/>
              <a:gd name="T10" fmla="*/ 2147483647 w 153"/>
              <a:gd name="T11" fmla="*/ 2147483647 h 118"/>
              <a:gd name="T12" fmla="*/ 2147483647 w 153"/>
              <a:gd name="T13" fmla="*/ 2147483647 h 118"/>
              <a:gd name="T14" fmla="*/ 0 w 153"/>
              <a:gd name="T15" fmla="*/ 2147483647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2" name="Shape - Delaware"/>
          <p:cNvSpPr>
            <a:spLocks noChangeAspect="1"/>
          </p:cNvSpPr>
          <p:nvPr/>
        </p:nvSpPr>
        <p:spPr bwMode="auto">
          <a:xfrm>
            <a:off x="7156451" y="2894012"/>
            <a:ext cx="153987" cy="190500"/>
          </a:xfrm>
          <a:custGeom>
            <a:avLst/>
            <a:gdLst>
              <a:gd name="T0" fmla="*/ 0 w 98"/>
              <a:gd name="T1" fmla="*/ 2147483647 h 122"/>
              <a:gd name="T2" fmla="*/ 2147483647 w 98"/>
              <a:gd name="T3" fmla="*/ 0 h 122"/>
              <a:gd name="T4" fmla="*/ 2147483647 w 98"/>
              <a:gd name="T5" fmla="*/ 2147483647 h 122"/>
              <a:gd name="T6" fmla="*/ 2147483647 w 98"/>
              <a:gd name="T7" fmla="*/ 2147483647 h 122"/>
              <a:gd name="T8" fmla="*/ 2147483647 w 98"/>
              <a:gd name="T9" fmla="*/ 2147483647 h 122"/>
              <a:gd name="T10" fmla="*/ 2147483647 w 98"/>
              <a:gd name="T11" fmla="*/ 2147483647 h 122"/>
              <a:gd name="T12" fmla="*/ 2147483647 w 98"/>
              <a:gd name="T13" fmla="*/ 2147483647 h 122"/>
              <a:gd name="T14" fmla="*/ 0 w 98"/>
              <a:gd name="T15" fmla="*/ 2147483647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3" name="Shape - Colorado"/>
          <p:cNvSpPr>
            <a:spLocks noChangeAspect="1"/>
          </p:cNvSpPr>
          <p:nvPr/>
        </p:nvSpPr>
        <p:spPr bwMode="auto">
          <a:xfrm>
            <a:off x="2998787" y="3017838"/>
            <a:ext cx="928688" cy="682625"/>
          </a:xfrm>
          <a:custGeom>
            <a:avLst/>
            <a:gdLst>
              <a:gd name="T0" fmla="*/ 2147483647 w 590"/>
              <a:gd name="T1" fmla="*/ 0 h 439"/>
              <a:gd name="T2" fmla="*/ 2147483647 w 590"/>
              <a:gd name="T3" fmla="*/ 2147483647 h 439"/>
              <a:gd name="T4" fmla="*/ 0 w 590"/>
              <a:gd name="T5" fmla="*/ 2147483647 h 439"/>
              <a:gd name="T6" fmla="*/ 2147483647 w 590"/>
              <a:gd name="T7" fmla="*/ 2147483647 h 439"/>
              <a:gd name="T8" fmla="*/ 2147483647 w 590"/>
              <a:gd name="T9" fmla="*/ 2147483647 h 439"/>
              <a:gd name="T10" fmla="*/ 2147483647 w 590"/>
              <a:gd name="T11" fmla="*/ 2147483647 h 439"/>
              <a:gd name="T12" fmla="*/ 2147483647 w 590"/>
              <a:gd name="T13" fmla="*/ 2147483647 h 439"/>
              <a:gd name="T14" fmla="*/ 2147483647 w 590"/>
              <a:gd name="T15" fmla="*/ 2147483647 h 439"/>
              <a:gd name="T16" fmla="*/ 2147483647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4" name="Shape - California"/>
          <p:cNvSpPr>
            <a:spLocks noChangeAspect="1"/>
          </p:cNvSpPr>
          <p:nvPr/>
        </p:nvSpPr>
        <p:spPr bwMode="auto">
          <a:xfrm>
            <a:off x="1208087" y="2540000"/>
            <a:ext cx="1098551" cy="1673225"/>
          </a:xfrm>
          <a:custGeom>
            <a:avLst/>
            <a:gdLst>
              <a:gd name="T0" fmla="*/ 2147483647 w 697"/>
              <a:gd name="T1" fmla="*/ 0 h 1077"/>
              <a:gd name="T2" fmla="*/ 2147483647 w 697"/>
              <a:gd name="T3" fmla="*/ 2147483647 h 1077"/>
              <a:gd name="T4" fmla="*/ 2147483647 w 697"/>
              <a:gd name="T5" fmla="*/ 2147483647 h 1077"/>
              <a:gd name="T6" fmla="*/ 2147483647 w 697"/>
              <a:gd name="T7" fmla="*/ 2147483647 h 1077"/>
              <a:gd name="T8" fmla="*/ 2147483647 w 697"/>
              <a:gd name="T9" fmla="*/ 2147483647 h 1077"/>
              <a:gd name="T10" fmla="*/ 2147483647 w 697"/>
              <a:gd name="T11" fmla="*/ 2147483647 h 1077"/>
              <a:gd name="T12" fmla="*/ 2147483647 w 697"/>
              <a:gd name="T13" fmla="*/ 2147483647 h 1077"/>
              <a:gd name="T14" fmla="*/ 2147483647 w 697"/>
              <a:gd name="T15" fmla="*/ 2147483647 h 1077"/>
              <a:gd name="T16" fmla="*/ 2147483647 w 697"/>
              <a:gd name="T17" fmla="*/ 2147483647 h 1077"/>
              <a:gd name="T18" fmla="*/ 2147483647 w 697"/>
              <a:gd name="T19" fmla="*/ 2147483647 h 1077"/>
              <a:gd name="T20" fmla="*/ 2147483647 w 697"/>
              <a:gd name="T21" fmla="*/ 2147483647 h 1077"/>
              <a:gd name="T22" fmla="*/ 2147483647 w 697"/>
              <a:gd name="T23" fmla="*/ 2147483647 h 1077"/>
              <a:gd name="T24" fmla="*/ 2147483647 w 697"/>
              <a:gd name="T25" fmla="*/ 2147483647 h 1077"/>
              <a:gd name="T26" fmla="*/ 2147483647 w 697"/>
              <a:gd name="T27" fmla="*/ 2147483647 h 1077"/>
              <a:gd name="T28" fmla="*/ 2147483647 w 697"/>
              <a:gd name="T29" fmla="*/ 2147483647 h 1077"/>
              <a:gd name="T30" fmla="*/ 2147483647 w 697"/>
              <a:gd name="T31" fmla="*/ 2147483647 h 1077"/>
              <a:gd name="T32" fmla="*/ 2147483647 w 697"/>
              <a:gd name="T33" fmla="*/ 2147483647 h 1077"/>
              <a:gd name="T34" fmla="*/ 2147483647 w 697"/>
              <a:gd name="T35" fmla="*/ 2147483647 h 1077"/>
              <a:gd name="T36" fmla="*/ 2147483647 w 697"/>
              <a:gd name="T37" fmla="*/ 2147483647 h 1077"/>
              <a:gd name="T38" fmla="*/ 2147483647 w 697"/>
              <a:gd name="T39" fmla="*/ 2147483647 h 1077"/>
              <a:gd name="T40" fmla="*/ 2147483647 w 697"/>
              <a:gd name="T41" fmla="*/ 2147483647 h 1077"/>
              <a:gd name="T42" fmla="*/ 2147483647 w 697"/>
              <a:gd name="T43" fmla="*/ 2147483647 h 1077"/>
              <a:gd name="T44" fmla="*/ 2147483647 w 697"/>
              <a:gd name="T45" fmla="*/ 2147483647 h 1077"/>
              <a:gd name="T46" fmla="*/ 2147483647 w 697"/>
              <a:gd name="T47" fmla="*/ 2147483647 h 1077"/>
              <a:gd name="T48" fmla="*/ 2147483647 w 697"/>
              <a:gd name="T49" fmla="*/ 2147483647 h 1077"/>
              <a:gd name="T50" fmla="*/ 2147483647 w 697"/>
              <a:gd name="T51" fmla="*/ 2147483647 h 1077"/>
              <a:gd name="T52" fmla="*/ 2147483647 w 697"/>
              <a:gd name="T53" fmla="*/ 2147483647 h 1077"/>
              <a:gd name="T54" fmla="*/ 2147483647 w 697"/>
              <a:gd name="T55" fmla="*/ 2147483647 h 1077"/>
              <a:gd name="T56" fmla="*/ 2147483647 w 697"/>
              <a:gd name="T57" fmla="*/ 2147483647 h 1077"/>
              <a:gd name="T58" fmla="*/ 2147483647 w 697"/>
              <a:gd name="T59" fmla="*/ 2147483647 h 1077"/>
              <a:gd name="T60" fmla="*/ 2147483647 w 697"/>
              <a:gd name="T61" fmla="*/ 2147483647 h 1077"/>
              <a:gd name="T62" fmla="*/ 2147483647 w 697"/>
              <a:gd name="T63" fmla="*/ 2147483647 h 1077"/>
              <a:gd name="T64" fmla="*/ 2147483647 w 697"/>
              <a:gd name="T65" fmla="*/ 2147483647 h 1077"/>
              <a:gd name="T66" fmla="*/ 2147483647 w 697"/>
              <a:gd name="T67" fmla="*/ 2147483647 h 1077"/>
              <a:gd name="T68" fmla="*/ 2147483647 w 697"/>
              <a:gd name="T69" fmla="*/ 2147483647 h 1077"/>
              <a:gd name="T70" fmla="*/ 2147483647 w 697"/>
              <a:gd name="T71" fmla="*/ 2147483647 h 1077"/>
              <a:gd name="T72" fmla="*/ 2147483647 w 697"/>
              <a:gd name="T73" fmla="*/ 2147483647 h 1077"/>
              <a:gd name="T74" fmla="*/ 2147483647 w 697"/>
              <a:gd name="T75" fmla="*/ 2147483647 h 1077"/>
              <a:gd name="T76" fmla="*/ 2147483647 w 697"/>
              <a:gd name="T77" fmla="*/ 2147483647 h 1077"/>
              <a:gd name="T78" fmla="*/ 2147483647 w 697"/>
              <a:gd name="T79" fmla="*/ 2147483647 h 1077"/>
              <a:gd name="T80" fmla="*/ 2147483647 w 697"/>
              <a:gd name="T81" fmla="*/ 2147483647 h 1077"/>
              <a:gd name="T82" fmla="*/ 2147483647 w 697"/>
              <a:gd name="T83" fmla="*/ 2147483647 h 1077"/>
              <a:gd name="T84" fmla="*/ 2147483647 w 697"/>
              <a:gd name="T85" fmla="*/ 2147483647 h 1077"/>
              <a:gd name="T86" fmla="*/ 0 w 697"/>
              <a:gd name="T87" fmla="*/ 2147483647 h 1077"/>
              <a:gd name="T88" fmla="*/ 2147483647 w 697"/>
              <a:gd name="T89" fmla="*/ 2147483647 h 1077"/>
              <a:gd name="T90" fmla="*/ 2147483647 w 697"/>
              <a:gd name="T91" fmla="*/ 2147483647 h 1077"/>
              <a:gd name="T92" fmla="*/ 2147483647 w 697"/>
              <a:gd name="T93" fmla="*/ 2147483647 h 1077"/>
              <a:gd name="T94" fmla="*/ 2147483647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5" name="Shape - Arkansas"/>
          <p:cNvSpPr>
            <a:spLocks noChangeAspect="1"/>
          </p:cNvSpPr>
          <p:nvPr/>
        </p:nvSpPr>
        <p:spPr bwMode="auto">
          <a:xfrm>
            <a:off x="4881563" y="3716337"/>
            <a:ext cx="633413" cy="582612"/>
          </a:xfrm>
          <a:custGeom>
            <a:avLst/>
            <a:gdLst>
              <a:gd name="T0" fmla="*/ 0 w 401"/>
              <a:gd name="T1" fmla="*/ 34 h 374"/>
              <a:gd name="T2" fmla="*/ 158 w 401"/>
              <a:gd name="T3" fmla="*/ 15 h 374"/>
              <a:gd name="T4" fmla="*/ 353 w 401"/>
              <a:gd name="T5" fmla="*/ 0 h 374"/>
              <a:gd name="T6" fmla="*/ 343 w 401"/>
              <a:gd name="T7" fmla="*/ 49 h 374"/>
              <a:gd name="T8" fmla="*/ 386 w 401"/>
              <a:gd name="T9" fmla="*/ 38 h 374"/>
              <a:gd name="T10" fmla="*/ 401 w 401"/>
              <a:gd name="T11" fmla="*/ 71 h 374"/>
              <a:gd name="T12" fmla="*/ 356 w 401"/>
              <a:gd name="T13" fmla="*/ 101 h 374"/>
              <a:gd name="T14" fmla="*/ 367 w 401"/>
              <a:gd name="T15" fmla="*/ 153 h 374"/>
              <a:gd name="T16" fmla="*/ 321 w 401"/>
              <a:gd name="T17" fmla="*/ 240 h 374"/>
              <a:gd name="T18" fmla="*/ 286 w 401"/>
              <a:gd name="T19" fmla="*/ 293 h 374"/>
              <a:gd name="T20" fmla="*/ 306 w 401"/>
              <a:gd name="T21" fmla="*/ 362 h 374"/>
              <a:gd name="T22" fmla="*/ 58 w 401"/>
              <a:gd name="T23" fmla="*/ 374 h 374"/>
              <a:gd name="T24" fmla="*/ 57 w 401"/>
              <a:gd name="T25" fmla="*/ 332 h 374"/>
              <a:gd name="T26" fmla="*/ 8 w 401"/>
              <a:gd name="T27" fmla="*/ 323 h 374"/>
              <a:gd name="T28" fmla="*/ 8 w 401"/>
              <a:gd name="T29" fmla="*/ 101 h 374"/>
              <a:gd name="T30" fmla="*/ 0 w 401"/>
              <a:gd name="T31" fmla="*/ 34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206" name="Shape - Arizona"/>
          <p:cNvSpPr>
            <a:spLocks noChangeAspect="1"/>
          </p:cNvSpPr>
          <p:nvPr/>
        </p:nvSpPr>
        <p:spPr bwMode="auto">
          <a:xfrm>
            <a:off x="2160587" y="3590924"/>
            <a:ext cx="844551" cy="927100"/>
          </a:xfrm>
          <a:custGeom>
            <a:avLst/>
            <a:gdLst>
              <a:gd name="T0" fmla="*/ 2147483647 w 536"/>
              <a:gd name="T1" fmla="*/ 0 h 595"/>
              <a:gd name="T2" fmla="*/ 2147483647 w 536"/>
              <a:gd name="T3" fmla="*/ 2147483647 h 595"/>
              <a:gd name="T4" fmla="*/ 2147483647 w 536"/>
              <a:gd name="T5" fmla="*/ 2147483647 h 595"/>
              <a:gd name="T6" fmla="*/ 2147483647 w 536"/>
              <a:gd name="T7" fmla="*/ 2147483647 h 595"/>
              <a:gd name="T8" fmla="*/ 2147483647 w 536"/>
              <a:gd name="T9" fmla="*/ 2147483647 h 595"/>
              <a:gd name="T10" fmla="*/ 2147483647 w 536"/>
              <a:gd name="T11" fmla="*/ 2147483647 h 595"/>
              <a:gd name="T12" fmla="*/ 2147483647 w 536"/>
              <a:gd name="T13" fmla="*/ 2147483647 h 595"/>
              <a:gd name="T14" fmla="*/ 2147483647 w 536"/>
              <a:gd name="T15" fmla="*/ 2147483647 h 595"/>
              <a:gd name="T16" fmla="*/ 2147483647 w 536"/>
              <a:gd name="T17" fmla="*/ 2147483647 h 595"/>
              <a:gd name="T18" fmla="*/ 2147483647 w 536"/>
              <a:gd name="T19" fmla="*/ 2147483647 h 595"/>
              <a:gd name="T20" fmla="*/ 2147483647 w 536"/>
              <a:gd name="T21" fmla="*/ 2147483647 h 595"/>
              <a:gd name="T22" fmla="*/ 0 w 536"/>
              <a:gd name="T23" fmla="*/ 2147483647 h 595"/>
              <a:gd name="T24" fmla="*/ 2147483647 w 536"/>
              <a:gd name="T25" fmla="*/ 2147483647 h 595"/>
              <a:gd name="T26" fmla="*/ 2147483647 w 536"/>
              <a:gd name="T27" fmla="*/ 2147483647 h 595"/>
              <a:gd name="T28" fmla="*/ 2147483647 w 536"/>
              <a:gd name="T29" fmla="*/ 2147483647 h 595"/>
              <a:gd name="T30" fmla="*/ 2147483647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7" name="Shape - Alaska"/>
          <p:cNvSpPr>
            <a:spLocks noChangeAspect="1"/>
          </p:cNvSpPr>
          <p:nvPr/>
        </p:nvSpPr>
        <p:spPr bwMode="auto">
          <a:xfrm>
            <a:off x="914400" y="4267200"/>
            <a:ext cx="1617663" cy="1576388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8" name="Shape - Alabama"/>
          <p:cNvSpPr>
            <a:spLocks noChangeAspect="1"/>
          </p:cNvSpPr>
          <p:nvPr/>
        </p:nvSpPr>
        <p:spPr bwMode="auto">
          <a:xfrm>
            <a:off x="5759451" y="3881438"/>
            <a:ext cx="509587" cy="785812"/>
          </a:xfrm>
          <a:custGeom>
            <a:avLst/>
            <a:gdLst>
              <a:gd name="T0" fmla="*/ 0 w 323"/>
              <a:gd name="T1" fmla="*/ 2147483647 h 504"/>
              <a:gd name="T2" fmla="*/ 2147483647 w 323"/>
              <a:gd name="T3" fmla="*/ 0 h 504"/>
              <a:gd name="T4" fmla="*/ 2147483647 w 323"/>
              <a:gd name="T5" fmla="*/ 2147483647 h 504"/>
              <a:gd name="T6" fmla="*/ 2147483647 w 323"/>
              <a:gd name="T7" fmla="*/ 2147483647 h 504"/>
              <a:gd name="T8" fmla="*/ 2147483647 w 323"/>
              <a:gd name="T9" fmla="*/ 2147483647 h 504"/>
              <a:gd name="T10" fmla="*/ 2147483647 w 323"/>
              <a:gd name="T11" fmla="*/ 2147483647 h 504"/>
              <a:gd name="T12" fmla="*/ 2147483647 w 323"/>
              <a:gd name="T13" fmla="*/ 2147483647 h 504"/>
              <a:gd name="T14" fmla="*/ 2147483647 w 323"/>
              <a:gd name="T15" fmla="*/ 2147483647 h 504"/>
              <a:gd name="T16" fmla="*/ 2147483647 w 323"/>
              <a:gd name="T17" fmla="*/ 2147483647 h 504"/>
              <a:gd name="T18" fmla="*/ 2147483647 w 323"/>
              <a:gd name="T19" fmla="*/ 2147483647 h 504"/>
              <a:gd name="T20" fmla="*/ 2147483647 w 323"/>
              <a:gd name="T21" fmla="*/ 2147483647 h 504"/>
              <a:gd name="T22" fmla="*/ 2147483647 w 323"/>
              <a:gd name="T23" fmla="*/ 2147483647 h 504"/>
              <a:gd name="T24" fmla="*/ 2147483647 w 323"/>
              <a:gd name="T25" fmla="*/ 2147483647 h 504"/>
              <a:gd name="T26" fmla="*/ 2147483647 w 323"/>
              <a:gd name="T27" fmla="*/ 2147483647 h 504"/>
              <a:gd name="T28" fmla="*/ 0 w 323"/>
              <a:gd name="T29" fmla="*/ 2147483647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9" name="Shape - District of Columbia (star)"/>
          <p:cNvSpPr>
            <a:spLocks noChangeArrowheads="1"/>
          </p:cNvSpPr>
          <p:nvPr/>
        </p:nvSpPr>
        <p:spPr bwMode="auto">
          <a:xfrm>
            <a:off x="6886575" y="2976562"/>
            <a:ext cx="207963" cy="2016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latin typeface="+mj-lt"/>
              <a:cs typeface="+mn-cs"/>
            </a:endParaRPr>
          </a:p>
        </p:txBody>
      </p:sp>
      <p:sp>
        <p:nvSpPr>
          <p:cNvPr id="210" name="Text - Wyoming"/>
          <p:cNvSpPr txBox="1">
            <a:spLocks noChangeArrowheads="1"/>
          </p:cNvSpPr>
          <p:nvPr/>
        </p:nvSpPr>
        <p:spPr bwMode="auto">
          <a:xfrm>
            <a:off x="2936875" y="25669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WY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1" name="Text - Wisconsin"/>
          <p:cNvSpPr txBox="1">
            <a:spLocks noChangeArrowheads="1"/>
          </p:cNvSpPr>
          <p:nvPr/>
        </p:nvSpPr>
        <p:spPr bwMode="auto">
          <a:xfrm>
            <a:off x="4978401" y="228123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WI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2" name="Text - West Virginia"/>
          <p:cNvSpPr txBox="1">
            <a:spLocks noChangeArrowheads="1"/>
          </p:cNvSpPr>
          <p:nvPr/>
        </p:nvSpPr>
        <p:spPr bwMode="auto">
          <a:xfrm>
            <a:off x="6213477" y="316230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WV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3" name="Text - Washington"/>
          <p:cNvSpPr txBox="1">
            <a:spLocks noChangeArrowheads="1"/>
          </p:cNvSpPr>
          <p:nvPr/>
        </p:nvSpPr>
        <p:spPr bwMode="auto">
          <a:xfrm>
            <a:off x="1636713" y="166370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WA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4" name="Text - Virginia"/>
          <p:cNvSpPr txBox="1">
            <a:spLocks noChangeArrowheads="1"/>
          </p:cNvSpPr>
          <p:nvPr/>
        </p:nvSpPr>
        <p:spPr bwMode="auto">
          <a:xfrm>
            <a:off x="6616701" y="32051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VA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15" name="Text - Vermont"/>
          <p:cNvSpPr txBox="1">
            <a:spLocks noChangeArrowheads="1"/>
          </p:cNvSpPr>
          <p:nvPr/>
        </p:nvSpPr>
        <p:spPr bwMode="auto">
          <a:xfrm>
            <a:off x="6567489" y="1646238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VT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6" name="Text - Utah"/>
          <p:cNvSpPr txBox="1">
            <a:spLocks noChangeArrowheads="1"/>
          </p:cNvSpPr>
          <p:nvPr/>
        </p:nvSpPr>
        <p:spPr bwMode="auto">
          <a:xfrm>
            <a:off x="2374901" y="31480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UT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17" name="Text - Texas"/>
          <p:cNvSpPr txBox="1">
            <a:spLocks noChangeArrowheads="1"/>
          </p:cNvSpPr>
          <p:nvPr/>
        </p:nvSpPr>
        <p:spPr bwMode="auto">
          <a:xfrm>
            <a:off x="3979862" y="443230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TX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18" name="Text - Tennessee"/>
          <p:cNvSpPr txBox="1">
            <a:spLocks noChangeArrowheads="1"/>
          </p:cNvSpPr>
          <p:nvPr/>
        </p:nvSpPr>
        <p:spPr bwMode="auto">
          <a:xfrm>
            <a:off x="5599113" y="36591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TN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9" name="Text - South Dakota"/>
          <p:cNvSpPr txBox="1">
            <a:spLocks noChangeArrowheads="1"/>
          </p:cNvSpPr>
          <p:nvPr/>
        </p:nvSpPr>
        <p:spPr bwMode="auto">
          <a:xfrm>
            <a:off x="3802062" y="238125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SD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0" name="Text - South Carolina"/>
          <p:cNvSpPr txBox="1">
            <a:spLocks noChangeArrowheads="1"/>
          </p:cNvSpPr>
          <p:nvPr/>
        </p:nvSpPr>
        <p:spPr bwMode="auto">
          <a:xfrm>
            <a:off x="6413501" y="38020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SC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1" name="Text - Rhode Island"/>
          <p:cNvSpPr txBox="1">
            <a:spLocks noChangeArrowheads="1"/>
          </p:cNvSpPr>
          <p:nvPr/>
        </p:nvSpPr>
        <p:spPr bwMode="auto">
          <a:xfrm>
            <a:off x="7826377" y="24384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RI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2" name="Text - Pennsylvania"/>
          <p:cNvSpPr txBox="1">
            <a:spLocks noChangeArrowheads="1"/>
          </p:cNvSpPr>
          <p:nvPr/>
        </p:nvSpPr>
        <p:spPr bwMode="auto">
          <a:xfrm>
            <a:off x="6469064" y="2643188"/>
            <a:ext cx="8350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PA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3" name="Text - Oregon"/>
          <p:cNvSpPr txBox="1">
            <a:spLocks noChangeArrowheads="1"/>
          </p:cNvSpPr>
          <p:nvPr/>
        </p:nvSpPr>
        <p:spPr bwMode="auto">
          <a:xfrm>
            <a:off x="1195387" y="2108200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OR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24" name="Text - Oklahoma"/>
          <p:cNvSpPr txBox="1">
            <a:spLocks noChangeArrowheads="1"/>
          </p:cNvSpPr>
          <p:nvPr/>
        </p:nvSpPr>
        <p:spPr bwMode="auto">
          <a:xfrm>
            <a:off x="4160837" y="38131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OK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25" name="Text - Ohio"/>
          <p:cNvSpPr txBox="1">
            <a:spLocks noChangeArrowheads="1"/>
          </p:cNvSpPr>
          <p:nvPr/>
        </p:nvSpPr>
        <p:spPr bwMode="auto">
          <a:xfrm>
            <a:off x="5897562" y="28590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OH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6" name="Text - North Dakota"/>
          <p:cNvSpPr txBox="1">
            <a:spLocks noChangeArrowheads="1"/>
          </p:cNvSpPr>
          <p:nvPr/>
        </p:nvSpPr>
        <p:spPr bwMode="auto">
          <a:xfrm>
            <a:off x="3779838" y="18843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ND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27" name="Text - North Carolina"/>
          <p:cNvSpPr txBox="1">
            <a:spLocks noChangeArrowheads="1"/>
          </p:cNvSpPr>
          <p:nvPr/>
        </p:nvSpPr>
        <p:spPr bwMode="auto">
          <a:xfrm>
            <a:off x="6577012" y="35083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NC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8" name="Text - New York"/>
          <p:cNvSpPr txBox="1">
            <a:spLocks noChangeArrowheads="1"/>
          </p:cNvSpPr>
          <p:nvPr/>
        </p:nvSpPr>
        <p:spPr bwMode="auto">
          <a:xfrm>
            <a:off x="6713538" y="225742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9" name="Text - New Mexico"/>
          <p:cNvSpPr txBox="1">
            <a:spLocks noChangeArrowheads="1"/>
          </p:cNvSpPr>
          <p:nvPr/>
        </p:nvSpPr>
        <p:spPr bwMode="auto">
          <a:xfrm>
            <a:off x="3009901" y="39227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NM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0" name="Text - New Jersey"/>
          <p:cNvSpPr txBox="1">
            <a:spLocks noChangeArrowheads="1"/>
          </p:cNvSpPr>
          <p:nvPr/>
        </p:nvSpPr>
        <p:spPr bwMode="auto">
          <a:xfrm>
            <a:off x="7392988" y="2703730"/>
            <a:ext cx="77787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NJ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1" name="Text - New Hampshire"/>
          <p:cNvSpPr txBox="1">
            <a:spLocks noChangeArrowheads="1"/>
          </p:cNvSpPr>
          <p:nvPr/>
        </p:nvSpPr>
        <p:spPr bwMode="auto">
          <a:xfrm>
            <a:off x="7521577" y="1798638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NH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2" name="Text - Nevada"/>
          <p:cNvSpPr txBox="1">
            <a:spLocks noChangeArrowheads="1"/>
          </p:cNvSpPr>
          <p:nvPr/>
        </p:nvSpPr>
        <p:spPr bwMode="auto">
          <a:xfrm>
            <a:off x="1503363" y="3017408"/>
            <a:ext cx="1219200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NV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33" name="Text - Nebraska"/>
          <p:cNvSpPr txBox="1">
            <a:spLocks noChangeArrowheads="1"/>
          </p:cNvSpPr>
          <p:nvPr/>
        </p:nvSpPr>
        <p:spPr bwMode="auto">
          <a:xfrm>
            <a:off x="3854450" y="28432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4" name="Text - Montana"/>
          <p:cNvSpPr txBox="1">
            <a:spLocks noChangeArrowheads="1"/>
          </p:cNvSpPr>
          <p:nvPr/>
        </p:nvSpPr>
        <p:spPr bwMode="auto">
          <a:xfrm>
            <a:off x="2790826" y="18557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MT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35" name="Text - Missouri"/>
          <p:cNvSpPr txBox="1">
            <a:spLocks noChangeArrowheads="1"/>
          </p:cNvSpPr>
          <p:nvPr/>
        </p:nvSpPr>
        <p:spPr bwMode="auto">
          <a:xfrm>
            <a:off x="4808537" y="33559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MO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6" name="Text - Mississippi"/>
          <p:cNvSpPr txBox="1">
            <a:spLocks noChangeArrowheads="1"/>
          </p:cNvSpPr>
          <p:nvPr/>
        </p:nvSpPr>
        <p:spPr bwMode="auto">
          <a:xfrm>
            <a:off x="5183187" y="41322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MS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37" name="Text - Minnesota"/>
          <p:cNvSpPr txBox="1">
            <a:spLocks noChangeArrowheads="1"/>
          </p:cNvSpPr>
          <p:nvPr/>
        </p:nvSpPr>
        <p:spPr bwMode="auto">
          <a:xfrm>
            <a:off x="4200525" y="1931988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MN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8" name="Text - Michigan"/>
          <p:cNvSpPr txBox="1">
            <a:spLocks noChangeArrowheads="1"/>
          </p:cNvSpPr>
          <p:nvPr/>
        </p:nvSpPr>
        <p:spPr bwMode="auto">
          <a:xfrm>
            <a:off x="5641977" y="243205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MI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9" name="Text - Massachusetts"/>
          <p:cNvSpPr txBox="1">
            <a:spLocks noChangeArrowheads="1"/>
          </p:cNvSpPr>
          <p:nvPr/>
        </p:nvSpPr>
        <p:spPr bwMode="auto">
          <a:xfrm>
            <a:off x="7696201" y="22098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0" name="Text - Maryland"/>
          <p:cNvSpPr txBox="1">
            <a:spLocks noChangeArrowheads="1"/>
          </p:cNvSpPr>
          <p:nvPr/>
        </p:nvSpPr>
        <p:spPr bwMode="auto">
          <a:xfrm>
            <a:off x="7399338" y="3017838"/>
            <a:ext cx="671513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MD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1" name="Text - Maine"/>
          <p:cNvSpPr txBox="1">
            <a:spLocks noChangeArrowheads="1"/>
          </p:cNvSpPr>
          <p:nvPr/>
        </p:nvSpPr>
        <p:spPr bwMode="auto">
          <a:xfrm>
            <a:off x="7197726" y="1522413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ME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2" name="Text - Louisiana"/>
          <p:cNvSpPr txBox="1">
            <a:spLocks noChangeArrowheads="1"/>
          </p:cNvSpPr>
          <p:nvPr/>
        </p:nvSpPr>
        <p:spPr bwMode="auto">
          <a:xfrm>
            <a:off x="4870450" y="4398914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LA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3" name="Text - Kentucky"/>
          <p:cNvSpPr txBox="1">
            <a:spLocks noChangeArrowheads="1"/>
          </p:cNvSpPr>
          <p:nvPr/>
        </p:nvSpPr>
        <p:spPr bwMode="auto">
          <a:xfrm>
            <a:off x="5776912" y="336867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KY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4" name="Text - Kansas"/>
          <p:cNvSpPr txBox="1">
            <a:spLocks noChangeArrowheads="1"/>
          </p:cNvSpPr>
          <p:nvPr/>
        </p:nvSpPr>
        <p:spPr bwMode="auto">
          <a:xfrm>
            <a:off x="4022726" y="3335338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KS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45" name="Text - Iowa"/>
          <p:cNvSpPr txBox="1">
            <a:spLocks noChangeArrowheads="1"/>
          </p:cNvSpPr>
          <p:nvPr/>
        </p:nvSpPr>
        <p:spPr bwMode="auto">
          <a:xfrm>
            <a:off x="4594226" y="274320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6" name="Text - Indiana"/>
          <p:cNvSpPr txBox="1">
            <a:spLocks noChangeArrowheads="1"/>
          </p:cNvSpPr>
          <p:nvPr/>
        </p:nvSpPr>
        <p:spPr bwMode="auto">
          <a:xfrm>
            <a:off x="5518150" y="29860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7" name="Text - Illinois"/>
          <p:cNvSpPr txBox="1">
            <a:spLocks noChangeArrowheads="1"/>
          </p:cNvSpPr>
          <p:nvPr/>
        </p:nvSpPr>
        <p:spPr bwMode="auto">
          <a:xfrm>
            <a:off x="5118101" y="2998788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8" name="Text - Idaho"/>
          <p:cNvSpPr txBox="1">
            <a:spLocks noChangeArrowheads="1"/>
          </p:cNvSpPr>
          <p:nvPr/>
        </p:nvSpPr>
        <p:spPr bwMode="auto">
          <a:xfrm>
            <a:off x="2195512" y="24034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ID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49" name="Text - Hawaii"/>
          <p:cNvSpPr txBox="1">
            <a:spLocks noChangeArrowheads="1"/>
          </p:cNvSpPr>
          <p:nvPr/>
        </p:nvSpPr>
        <p:spPr bwMode="auto">
          <a:xfrm>
            <a:off x="2819401" y="522605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HI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0" name="Text - Georgia"/>
          <p:cNvSpPr txBox="1">
            <a:spLocks noChangeArrowheads="1"/>
          </p:cNvSpPr>
          <p:nvPr/>
        </p:nvSpPr>
        <p:spPr bwMode="auto">
          <a:xfrm>
            <a:off x="6118226" y="4106863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GA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51" name="Text - Florida"/>
          <p:cNvSpPr txBox="1">
            <a:spLocks noChangeArrowheads="1"/>
          </p:cNvSpPr>
          <p:nvPr/>
        </p:nvSpPr>
        <p:spPr bwMode="auto">
          <a:xfrm>
            <a:off x="6477001" y="469582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FL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2" name="Text - District of Columbia"/>
          <p:cNvSpPr txBox="1">
            <a:spLocks noChangeArrowheads="1"/>
          </p:cNvSpPr>
          <p:nvPr/>
        </p:nvSpPr>
        <p:spPr bwMode="auto">
          <a:xfrm>
            <a:off x="7239000" y="3200400"/>
            <a:ext cx="62865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dirty="0" smtClean="0">
                <a:latin typeface="+mj-lt"/>
                <a:cs typeface="Times New Roman" charset="0"/>
              </a:rPr>
              <a:t>  DC  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3" name="Text - Delaware"/>
          <p:cNvSpPr txBox="1">
            <a:spLocks noChangeArrowheads="1"/>
          </p:cNvSpPr>
          <p:nvPr/>
        </p:nvSpPr>
        <p:spPr bwMode="auto">
          <a:xfrm>
            <a:off x="7256464" y="2865438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DE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4" name="Text - Connecticut"/>
          <p:cNvSpPr txBox="1">
            <a:spLocks noChangeArrowheads="1"/>
          </p:cNvSpPr>
          <p:nvPr/>
        </p:nvSpPr>
        <p:spPr bwMode="auto">
          <a:xfrm>
            <a:off x="7407276" y="2505075"/>
            <a:ext cx="7461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5" name="Text - Colorado"/>
          <p:cNvSpPr txBox="1">
            <a:spLocks noChangeArrowheads="1"/>
          </p:cNvSpPr>
          <p:nvPr/>
        </p:nvSpPr>
        <p:spPr bwMode="auto">
          <a:xfrm>
            <a:off x="2862263" y="3125788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CO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56" name="Text - California"/>
          <p:cNvSpPr txBox="1">
            <a:spLocks noChangeArrowheads="1"/>
          </p:cNvSpPr>
          <p:nvPr/>
        </p:nvSpPr>
        <p:spPr bwMode="auto">
          <a:xfrm>
            <a:off x="1058863" y="3255963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7" name="Text - Arkansas"/>
          <p:cNvSpPr txBox="1">
            <a:spLocks noChangeArrowheads="1"/>
          </p:cNvSpPr>
          <p:nvPr/>
        </p:nvSpPr>
        <p:spPr bwMode="auto">
          <a:xfrm>
            <a:off x="4811713" y="382587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AR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8" name="Text - Arizona"/>
          <p:cNvSpPr txBox="1">
            <a:spLocks noChangeArrowheads="1"/>
          </p:cNvSpPr>
          <p:nvPr/>
        </p:nvSpPr>
        <p:spPr bwMode="auto">
          <a:xfrm>
            <a:off x="1973262" y="3788252"/>
            <a:ext cx="1219200" cy="51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AZ</a:t>
            </a: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(CHIP closed)</a:t>
            </a:r>
            <a:endParaRPr lang="en-US" sz="10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59" name="Text - Alaska"/>
          <p:cNvSpPr txBox="1">
            <a:spLocks noChangeArrowheads="1"/>
          </p:cNvSpPr>
          <p:nvPr/>
        </p:nvSpPr>
        <p:spPr bwMode="auto">
          <a:xfrm>
            <a:off x="1082675" y="4508501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AK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60" name="Text - Alabama"/>
          <p:cNvSpPr txBox="1">
            <a:spLocks noChangeArrowheads="1"/>
          </p:cNvSpPr>
          <p:nvPr/>
        </p:nvSpPr>
        <p:spPr bwMode="auto">
          <a:xfrm>
            <a:off x="5599113" y="41195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AL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61" name="Line - Vermont"/>
          <p:cNvSpPr>
            <a:spLocks noChangeShapeType="1"/>
          </p:cNvSpPr>
          <p:nvPr/>
        </p:nvSpPr>
        <p:spPr bwMode="auto">
          <a:xfrm>
            <a:off x="7070725" y="1854199"/>
            <a:ext cx="20796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2" name="Line - Rhode Island"/>
          <p:cNvSpPr>
            <a:spLocks noChangeShapeType="1"/>
          </p:cNvSpPr>
          <p:nvPr/>
        </p:nvSpPr>
        <p:spPr bwMode="auto">
          <a:xfrm>
            <a:off x="7609697" y="2487614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3" name="Line - New Jersey"/>
          <p:cNvSpPr>
            <a:spLocks noChangeShapeType="1"/>
          </p:cNvSpPr>
          <p:nvPr/>
        </p:nvSpPr>
        <p:spPr bwMode="auto">
          <a:xfrm flipV="1">
            <a:off x="7296151" y="2789237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4" name="Line - New Hampshire"/>
          <p:cNvSpPr>
            <a:spLocks noChangeShapeType="1"/>
          </p:cNvSpPr>
          <p:nvPr/>
        </p:nvSpPr>
        <p:spPr bwMode="auto">
          <a:xfrm flipV="1">
            <a:off x="7443788" y="2125663"/>
            <a:ext cx="36036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5" name="Line - Massachusetts"/>
          <p:cNvSpPr>
            <a:spLocks noChangeShapeType="1"/>
          </p:cNvSpPr>
          <p:nvPr/>
        </p:nvSpPr>
        <p:spPr bwMode="auto">
          <a:xfrm flipV="1">
            <a:off x="7581900" y="2332037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6" name="Line - Maryland"/>
          <p:cNvSpPr>
            <a:spLocks noChangeShapeType="1"/>
          </p:cNvSpPr>
          <p:nvPr/>
        </p:nvSpPr>
        <p:spPr bwMode="auto">
          <a:xfrm flipV="1">
            <a:off x="7254876" y="3122612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7" name="Line - Hawaii"/>
          <p:cNvSpPr>
            <a:spLocks noChangeShapeType="1"/>
          </p:cNvSpPr>
          <p:nvPr/>
        </p:nvSpPr>
        <p:spPr bwMode="auto">
          <a:xfrm flipH="1" flipV="1">
            <a:off x="2855912" y="5281613"/>
            <a:ext cx="268288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8" name="Line - District of Columbia"/>
          <p:cNvSpPr>
            <a:spLocks noChangeShapeType="1"/>
          </p:cNvSpPr>
          <p:nvPr/>
        </p:nvSpPr>
        <p:spPr bwMode="auto">
          <a:xfrm flipH="1" flipV="1">
            <a:off x="7027066" y="3103561"/>
            <a:ext cx="44053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9" name="Line - Delaware"/>
          <p:cNvSpPr>
            <a:spLocks noChangeShapeType="1"/>
          </p:cNvSpPr>
          <p:nvPr/>
        </p:nvSpPr>
        <p:spPr bwMode="auto">
          <a:xfrm flipV="1">
            <a:off x="7248526" y="3017837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70" name="Line - Connecticut"/>
          <p:cNvSpPr>
            <a:spLocks noChangeShapeType="1"/>
          </p:cNvSpPr>
          <p:nvPr/>
        </p:nvSpPr>
        <p:spPr bwMode="auto">
          <a:xfrm>
            <a:off x="7434263" y="2500312"/>
            <a:ext cx="217488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2" name="Picture 271" descr="Footer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273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75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056" name="Text Box 136"/>
          <p:cNvSpPr txBox="1">
            <a:spLocks noChangeArrowheads="1"/>
          </p:cNvSpPr>
          <p:nvPr/>
        </p:nvSpPr>
        <p:spPr bwMode="auto">
          <a:xfrm>
            <a:off x="5257800" y="5638800"/>
            <a:ext cx="2436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&gt;185% FPL (23 states, including DC)</a:t>
            </a:r>
          </a:p>
        </p:txBody>
      </p:sp>
      <p:sp>
        <p:nvSpPr>
          <p:cNvPr id="2514057" name="Text Box 124"/>
          <p:cNvSpPr txBox="1">
            <a:spLocks noChangeArrowheads="1"/>
          </p:cNvSpPr>
          <p:nvPr/>
        </p:nvSpPr>
        <p:spPr bwMode="auto">
          <a:xfrm>
            <a:off x="2362200" y="61722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Based on the results of a national survey conducted by the Kaiser Commission on Medicaid and the Uninsured and the Georgetown University Center for Children and Families,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2013.</a:t>
            </a:r>
            <a:endParaRPr lang="en-US" sz="1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420469"/>
            <a:ext cx="9144000" cy="10906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Medicaid/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CHIP Eligibility for Pregnant Women </a:t>
            </a:r>
            <a:r>
              <a:rPr lang="en-US" sz="3200" dirty="0" smtClean="0">
                <a:solidFill>
                  <a:srgbClr val="254061"/>
                </a:solidFill>
                <a:latin typeface="+mj-lt"/>
              </a:rPr>
              <a:t/>
            </a:r>
            <a:br>
              <a:rPr lang="en-US" sz="3200" dirty="0" smtClean="0">
                <a:solidFill>
                  <a:srgbClr val="254061"/>
                </a:solidFill>
                <a:latin typeface="+mj-lt"/>
              </a:rPr>
            </a:br>
            <a:r>
              <a:rPr lang="en-US" sz="28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By Income, January 2013</a:t>
            </a:r>
          </a:p>
        </p:txBody>
      </p:sp>
      <p:sp>
        <p:nvSpPr>
          <p:cNvPr id="139" name="Rectangle 131"/>
          <p:cNvSpPr>
            <a:spLocks noChangeArrowheads="1"/>
          </p:cNvSpPr>
          <p:nvPr/>
        </p:nvSpPr>
        <p:spPr bwMode="auto">
          <a:xfrm>
            <a:off x="4997450" y="5287963"/>
            <a:ext cx="152400" cy="152400"/>
          </a:xfrm>
          <a:prstGeom prst="rect">
            <a:avLst/>
          </a:prstGeom>
          <a:solidFill>
            <a:srgbClr val="001B3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Rectangle 132"/>
          <p:cNvSpPr>
            <a:spLocks noChangeArrowheads="1"/>
          </p:cNvSpPr>
          <p:nvPr/>
        </p:nvSpPr>
        <p:spPr bwMode="auto">
          <a:xfrm>
            <a:off x="4997450" y="5516563"/>
            <a:ext cx="152400" cy="152400"/>
          </a:xfrm>
          <a:prstGeom prst="rect">
            <a:avLst/>
          </a:prstGeom>
          <a:solidFill>
            <a:srgbClr val="C9961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 Box 133"/>
          <p:cNvSpPr txBox="1">
            <a:spLocks noChangeArrowheads="1"/>
          </p:cNvSpPr>
          <p:nvPr/>
        </p:nvSpPr>
        <p:spPr bwMode="auto">
          <a:xfrm>
            <a:off x="5257800" y="5438001"/>
            <a:ext cx="14830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185% FPL (16 states)</a:t>
            </a:r>
          </a:p>
        </p:txBody>
      </p:sp>
      <p:sp>
        <p:nvSpPr>
          <p:cNvPr id="143" name="Rectangle 134"/>
          <p:cNvSpPr>
            <a:spLocks noChangeArrowheads="1"/>
          </p:cNvSpPr>
          <p:nvPr/>
        </p:nvSpPr>
        <p:spPr bwMode="auto">
          <a:xfrm>
            <a:off x="4997450" y="5745163"/>
            <a:ext cx="152400" cy="15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Text Box 135"/>
          <p:cNvSpPr txBox="1">
            <a:spLocks noChangeArrowheads="1"/>
          </p:cNvSpPr>
          <p:nvPr/>
        </p:nvSpPr>
        <p:spPr bwMode="auto">
          <a:xfrm>
            <a:off x="5275433" y="5233988"/>
            <a:ext cx="1947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133% - 184% FPL (12 states)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Shape - Wyoming"/>
          <p:cNvSpPr>
            <a:spLocks noChangeAspect="1"/>
          </p:cNvSpPr>
          <p:nvPr/>
        </p:nvSpPr>
        <p:spPr bwMode="auto">
          <a:xfrm>
            <a:off x="2814637" y="2384207"/>
            <a:ext cx="896939" cy="720725"/>
          </a:xfrm>
          <a:custGeom>
            <a:avLst/>
            <a:gdLst>
              <a:gd name="T0" fmla="*/ 2147483647 w 567"/>
              <a:gd name="T1" fmla="*/ 0 h 463"/>
              <a:gd name="T2" fmla="*/ 2147483647 w 567"/>
              <a:gd name="T3" fmla="*/ 2147483647 h 463"/>
              <a:gd name="T4" fmla="*/ 0 w 567"/>
              <a:gd name="T5" fmla="*/ 2147483647 h 463"/>
              <a:gd name="T6" fmla="*/ 2147483647 w 567"/>
              <a:gd name="T7" fmla="*/ 2147483647 h 463"/>
              <a:gd name="T8" fmla="*/ 2147483647 w 567"/>
              <a:gd name="T9" fmla="*/ 2147483647 h 463"/>
              <a:gd name="T10" fmla="*/ 2147483647 w 567"/>
              <a:gd name="T11" fmla="*/ 2147483647 h 463"/>
              <a:gd name="T12" fmla="*/ 2147483647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47" name="Shape - Wisconsin"/>
          <p:cNvSpPr>
            <a:spLocks noChangeAspect="1"/>
          </p:cNvSpPr>
          <p:nvPr/>
        </p:nvSpPr>
        <p:spPr bwMode="auto">
          <a:xfrm>
            <a:off x="5002212" y="2073057"/>
            <a:ext cx="654051" cy="752475"/>
          </a:xfrm>
          <a:custGeom>
            <a:avLst/>
            <a:gdLst>
              <a:gd name="T0" fmla="*/ 30 w 415"/>
              <a:gd name="T1" fmla="*/ 33 h 484"/>
              <a:gd name="T2" fmla="*/ 61 w 415"/>
              <a:gd name="T3" fmla="*/ 28 h 484"/>
              <a:gd name="T4" fmla="*/ 90 w 415"/>
              <a:gd name="T5" fmla="*/ 28 h 484"/>
              <a:gd name="T6" fmla="*/ 107 w 415"/>
              <a:gd name="T7" fmla="*/ 0 h 484"/>
              <a:gd name="T8" fmla="*/ 121 w 415"/>
              <a:gd name="T9" fmla="*/ 36 h 484"/>
              <a:gd name="T10" fmla="*/ 166 w 415"/>
              <a:gd name="T11" fmla="*/ 36 h 484"/>
              <a:gd name="T12" fmla="*/ 189 w 415"/>
              <a:gd name="T13" fmla="*/ 68 h 484"/>
              <a:gd name="T14" fmla="*/ 236 w 415"/>
              <a:gd name="T15" fmla="*/ 59 h 484"/>
              <a:gd name="T16" fmla="*/ 267 w 415"/>
              <a:gd name="T17" fmla="*/ 80 h 484"/>
              <a:gd name="T18" fmla="*/ 325 w 415"/>
              <a:gd name="T19" fmla="*/ 95 h 484"/>
              <a:gd name="T20" fmla="*/ 336 w 415"/>
              <a:gd name="T21" fmla="*/ 121 h 484"/>
              <a:gd name="T22" fmla="*/ 365 w 415"/>
              <a:gd name="T23" fmla="*/ 122 h 484"/>
              <a:gd name="T24" fmla="*/ 356 w 415"/>
              <a:gd name="T25" fmla="*/ 147 h 484"/>
              <a:gd name="T26" fmla="*/ 367 w 415"/>
              <a:gd name="T27" fmla="*/ 176 h 484"/>
              <a:gd name="T28" fmla="*/ 347 w 415"/>
              <a:gd name="T29" fmla="*/ 211 h 484"/>
              <a:gd name="T30" fmla="*/ 361 w 415"/>
              <a:gd name="T31" fmla="*/ 219 h 484"/>
              <a:gd name="T32" fmla="*/ 394 w 415"/>
              <a:gd name="T33" fmla="*/ 180 h 484"/>
              <a:gd name="T34" fmla="*/ 392 w 415"/>
              <a:gd name="T35" fmla="*/ 167 h 484"/>
              <a:gd name="T36" fmla="*/ 406 w 415"/>
              <a:gd name="T37" fmla="*/ 161 h 484"/>
              <a:gd name="T38" fmla="*/ 415 w 415"/>
              <a:gd name="T39" fmla="*/ 180 h 484"/>
              <a:gd name="T40" fmla="*/ 389 w 415"/>
              <a:gd name="T41" fmla="*/ 207 h 484"/>
              <a:gd name="T42" fmla="*/ 379 w 415"/>
              <a:gd name="T43" fmla="*/ 268 h 484"/>
              <a:gd name="T44" fmla="*/ 379 w 415"/>
              <a:gd name="T45" fmla="*/ 371 h 484"/>
              <a:gd name="T46" fmla="*/ 394 w 415"/>
              <a:gd name="T47" fmla="*/ 389 h 484"/>
              <a:gd name="T48" fmla="*/ 388 w 415"/>
              <a:gd name="T49" fmla="*/ 453 h 484"/>
              <a:gd name="T50" fmla="*/ 191 w 415"/>
              <a:gd name="T51" fmla="*/ 484 h 484"/>
              <a:gd name="T52" fmla="*/ 142 w 415"/>
              <a:gd name="T53" fmla="*/ 454 h 484"/>
              <a:gd name="T54" fmla="*/ 152 w 415"/>
              <a:gd name="T55" fmla="*/ 416 h 484"/>
              <a:gd name="T56" fmla="*/ 128 w 415"/>
              <a:gd name="T57" fmla="*/ 374 h 484"/>
              <a:gd name="T58" fmla="*/ 107 w 415"/>
              <a:gd name="T59" fmla="*/ 322 h 484"/>
              <a:gd name="T60" fmla="*/ 52 w 415"/>
              <a:gd name="T61" fmla="*/ 270 h 484"/>
              <a:gd name="T62" fmla="*/ 18 w 415"/>
              <a:gd name="T63" fmla="*/ 270 h 484"/>
              <a:gd name="T64" fmla="*/ 18 w 415"/>
              <a:gd name="T65" fmla="*/ 198 h 484"/>
              <a:gd name="T66" fmla="*/ 0 w 415"/>
              <a:gd name="T67" fmla="*/ 171 h 484"/>
              <a:gd name="T68" fmla="*/ 39 w 415"/>
              <a:gd name="T69" fmla="*/ 130 h 484"/>
              <a:gd name="T70" fmla="*/ 30 w 415"/>
              <a:gd name="T71" fmla="*/ 3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48" name="Shape - West Virginia"/>
          <p:cNvSpPr>
            <a:spLocks noChangeAspect="1"/>
          </p:cNvSpPr>
          <p:nvPr/>
        </p:nvSpPr>
        <p:spPr bwMode="auto">
          <a:xfrm>
            <a:off x="6372226" y="2925544"/>
            <a:ext cx="550863" cy="566738"/>
          </a:xfrm>
          <a:custGeom>
            <a:avLst/>
            <a:gdLst>
              <a:gd name="T0" fmla="*/ 2147483647 w 349"/>
              <a:gd name="T1" fmla="*/ 2147483647 h 365"/>
              <a:gd name="T2" fmla="*/ 2147483647 w 349"/>
              <a:gd name="T3" fmla="*/ 2147483647 h 365"/>
              <a:gd name="T4" fmla="*/ 0 w 349"/>
              <a:gd name="T5" fmla="*/ 2147483647 h 365"/>
              <a:gd name="T6" fmla="*/ 2147483647 w 349"/>
              <a:gd name="T7" fmla="*/ 2147483647 h 365"/>
              <a:gd name="T8" fmla="*/ 2147483647 w 349"/>
              <a:gd name="T9" fmla="*/ 2147483647 h 365"/>
              <a:gd name="T10" fmla="*/ 2147483647 w 349"/>
              <a:gd name="T11" fmla="*/ 2147483647 h 365"/>
              <a:gd name="T12" fmla="*/ 2147483647 w 349"/>
              <a:gd name="T13" fmla="*/ 2147483647 h 365"/>
              <a:gd name="T14" fmla="*/ 2147483647 w 349"/>
              <a:gd name="T15" fmla="*/ 2147483647 h 365"/>
              <a:gd name="T16" fmla="*/ 2147483647 w 349"/>
              <a:gd name="T17" fmla="*/ 2147483647 h 365"/>
              <a:gd name="T18" fmla="*/ 2147483647 w 349"/>
              <a:gd name="T19" fmla="*/ 2147483647 h 365"/>
              <a:gd name="T20" fmla="*/ 2147483647 w 349"/>
              <a:gd name="T21" fmla="*/ 2147483647 h 365"/>
              <a:gd name="T22" fmla="*/ 2147483647 w 349"/>
              <a:gd name="T23" fmla="*/ 2147483647 h 365"/>
              <a:gd name="T24" fmla="*/ 2147483647 w 349"/>
              <a:gd name="T25" fmla="*/ 2147483647 h 365"/>
              <a:gd name="T26" fmla="*/ 2147483647 w 349"/>
              <a:gd name="T27" fmla="*/ 2147483647 h 365"/>
              <a:gd name="T28" fmla="*/ 2147483647 w 349"/>
              <a:gd name="T29" fmla="*/ 2147483647 h 365"/>
              <a:gd name="T30" fmla="*/ 2147483647 w 349"/>
              <a:gd name="T31" fmla="*/ 2147483647 h 365"/>
              <a:gd name="T32" fmla="*/ 2147483647 w 349"/>
              <a:gd name="T33" fmla="*/ 0 h 365"/>
              <a:gd name="T34" fmla="*/ 2147483647 w 349"/>
              <a:gd name="T35" fmla="*/ 2147483647 h 365"/>
              <a:gd name="T36" fmla="*/ 2147483647 w 349"/>
              <a:gd name="T37" fmla="*/ 2147483647 h 365"/>
              <a:gd name="T38" fmla="*/ 2147483647 w 349"/>
              <a:gd name="T39" fmla="*/ 2147483647 h 365"/>
              <a:gd name="T40" fmla="*/ 2147483647 w 349"/>
              <a:gd name="T41" fmla="*/ 214748364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49" name="Shape - Washington"/>
          <p:cNvSpPr>
            <a:spLocks noChangeAspect="1"/>
          </p:cNvSpPr>
          <p:nvPr/>
        </p:nvSpPr>
        <p:spPr bwMode="auto">
          <a:xfrm>
            <a:off x="1490664" y="1533307"/>
            <a:ext cx="835025" cy="603250"/>
          </a:xfrm>
          <a:custGeom>
            <a:avLst/>
            <a:gdLst>
              <a:gd name="T0" fmla="*/ 2147483647 w 530"/>
              <a:gd name="T1" fmla="*/ 0 h 389"/>
              <a:gd name="T2" fmla="*/ 2147483647 w 530"/>
              <a:gd name="T3" fmla="*/ 2147483647 h 389"/>
              <a:gd name="T4" fmla="*/ 2147483647 w 530"/>
              <a:gd name="T5" fmla="*/ 2147483647 h 389"/>
              <a:gd name="T6" fmla="*/ 2147483647 w 530"/>
              <a:gd name="T7" fmla="*/ 2147483647 h 389"/>
              <a:gd name="T8" fmla="*/ 2147483647 w 530"/>
              <a:gd name="T9" fmla="*/ 2147483647 h 389"/>
              <a:gd name="T10" fmla="*/ 2147483647 w 530"/>
              <a:gd name="T11" fmla="*/ 2147483647 h 389"/>
              <a:gd name="T12" fmla="*/ 2147483647 w 530"/>
              <a:gd name="T13" fmla="*/ 2147483647 h 389"/>
              <a:gd name="T14" fmla="*/ 2147483647 w 530"/>
              <a:gd name="T15" fmla="*/ 2147483647 h 389"/>
              <a:gd name="T16" fmla="*/ 2147483647 w 530"/>
              <a:gd name="T17" fmla="*/ 2147483647 h 389"/>
              <a:gd name="T18" fmla="*/ 2147483647 w 530"/>
              <a:gd name="T19" fmla="*/ 2147483647 h 389"/>
              <a:gd name="T20" fmla="*/ 2147483647 w 530"/>
              <a:gd name="T21" fmla="*/ 2147483647 h 389"/>
              <a:gd name="T22" fmla="*/ 2147483647 w 530"/>
              <a:gd name="T23" fmla="*/ 2147483647 h 389"/>
              <a:gd name="T24" fmla="*/ 2147483647 w 530"/>
              <a:gd name="T25" fmla="*/ 2147483647 h 389"/>
              <a:gd name="T26" fmla="*/ 2147483647 w 530"/>
              <a:gd name="T27" fmla="*/ 2147483647 h 389"/>
              <a:gd name="T28" fmla="*/ 2147483647 w 530"/>
              <a:gd name="T29" fmla="*/ 2147483647 h 389"/>
              <a:gd name="T30" fmla="*/ 2147483647 w 530"/>
              <a:gd name="T31" fmla="*/ 2147483647 h 389"/>
              <a:gd name="T32" fmla="*/ 2147483647 w 530"/>
              <a:gd name="T33" fmla="*/ 2147483647 h 389"/>
              <a:gd name="T34" fmla="*/ 2147483647 w 530"/>
              <a:gd name="T35" fmla="*/ 2147483647 h 389"/>
              <a:gd name="T36" fmla="*/ 2147483647 w 530"/>
              <a:gd name="T37" fmla="*/ 2147483647 h 389"/>
              <a:gd name="T38" fmla="*/ 2147483647 w 530"/>
              <a:gd name="T39" fmla="*/ 2147483647 h 389"/>
              <a:gd name="T40" fmla="*/ 0 w 530"/>
              <a:gd name="T41" fmla="*/ 2147483647 h 389"/>
              <a:gd name="T42" fmla="*/ 2147483647 w 530"/>
              <a:gd name="T43" fmla="*/ 2147483647 h 389"/>
              <a:gd name="T44" fmla="*/ 2147483647 w 530"/>
              <a:gd name="T45" fmla="*/ 2147483647 h 389"/>
              <a:gd name="T46" fmla="*/ 2147483647 w 530"/>
              <a:gd name="T47" fmla="*/ 2147483647 h 389"/>
              <a:gd name="T48" fmla="*/ 2147483647 w 530"/>
              <a:gd name="T49" fmla="*/ 2147483647 h 389"/>
              <a:gd name="T50" fmla="*/ 2147483647 w 530"/>
              <a:gd name="T51" fmla="*/ 2147483647 h 389"/>
              <a:gd name="T52" fmla="*/ 2147483647 w 530"/>
              <a:gd name="T53" fmla="*/ 2147483647 h 389"/>
              <a:gd name="T54" fmla="*/ 2147483647 w 530"/>
              <a:gd name="T55" fmla="*/ 2147483647 h 389"/>
              <a:gd name="T56" fmla="*/ 2147483647 w 530"/>
              <a:gd name="T57" fmla="*/ 2147483647 h 389"/>
              <a:gd name="T58" fmla="*/ 2147483647 w 530"/>
              <a:gd name="T59" fmla="*/ 2147483647 h 389"/>
              <a:gd name="T60" fmla="*/ 2147483647 w 530"/>
              <a:gd name="T61" fmla="*/ 2147483647 h 389"/>
              <a:gd name="T62" fmla="*/ 2147483647 w 530"/>
              <a:gd name="T63" fmla="*/ 2147483647 h 389"/>
              <a:gd name="T64" fmla="*/ 2147483647 w 530"/>
              <a:gd name="T65" fmla="*/ 2147483647 h 389"/>
              <a:gd name="T66" fmla="*/ 2147483647 w 530"/>
              <a:gd name="T67" fmla="*/ 2147483647 h 389"/>
              <a:gd name="T68" fmla="*/ 2147483647 w 530"/>
              <a:gd name="T69" fmla="*/ 2147483647 h 389"/>
              <a:gd name="T70" fmla="*/ 2147483647 w 530"/>
              <a:gd name="T71" fmla="*/ 2147483647 h 389"/>
              <a:gd name="T72" fmla="*/ 2147483647 w 530"/>
              <a:gd name="T73" fmla="*/ 2147483647 h 389"/>
              <a:gd name="T74" fmla="*/ 2147483647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50" name="Shape - Virginia"/>
          <p:cNvGrpSpPr>
            <a:grpSpLocks/>
          </p:cNvGrpSpPr>
          <p:nvPr/>
        </p:nvGrpSpPr>
        <p:grpSpPr bwMode="auto">
          <a:xfrm>
            <a:off x="6303961" y="3044606"/>
            <a:ext cx="1009651" cy="596900"/>
            <a:chOff x="3911" y="1540"/>
            <a:chExt cx="636" cy="37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1" name="Freeform 65"/>
            <p:cNvSpPr>
              <a:spLocks noChangeAspect="1"/>
            </p:cNvSpPr>
            <p:nvPr/>
          </p:nvSpPr>
          <p:spPr bwMode="auto">
            <a:xfrm>
              <a:off x="3911" y="1540"/>
              <a:ext cx="613" cy="376"/>
            </a:xfrm>
            <a:custGeom>
              <a:avLst/>
              <a:gdLst>
                <a:gd name="T0" fmla="*/ 102 w 616"/>
                <a:gd name="T1" fmla="*/ 253 h 383"/>
                <a:gd name="T2" fmla="*/ 84 w 616"/>
                <a:gd name="T3" fmla="*/ 290 h 383"/>
                <a:gd name="T4" fmla="*/ 59 w 616"/>
                <a:gd name="T5" fmla="*/ 300 h 383"/>
                <a:gd name="T6" fmla="*/ 57 w 616"/>
                <a:gd name="T7" fmla="*/ 325 h 383"/>
                <a:gd name="T8" fmla="*/ 3 w 616"/>
                <a:gd name="T9" fmla="*/ 343 h 383"/>
                <a:gd name="T10" fmla="*/ 0 w 616"/>
                <a:gd name="T11" fmla="*/ 362 h 383"/>
                <a:gd name="T12" fmla="*/ 144 w 616"/>
                <a:gd name="T13" fmla="*/ 339 h 383"/>
                <a:gd name="T14" fmla="*/ 406 w 616"/>
                <a:gd name="T15" fmla="*/ 287 h 383"/>
                <a:gd name="T16" fmla="*/ 607 w 616"/>
                <a:gd name="T17" fmla="*/ 240 h 383"/>
                <a:gd name="T18" fmla="*/ 607 w 616"/>
                <a:gd name="T19" fmla="*/ 203 h 383"/>
                <a:gd name="T20" fmla="*/ 585 w 616"/>
                <a:gd name="T21" fmla="*/ 191 h 383"/>
                <a:gd name="T22" fmla="*/ 567 w 616"/>
                <a:gd name="T23" fmla="*/ 210 h 383"/>
                <a:gd name="T24" fmla="*/ 556 w 616"/>
                <a:gd name="T25" fmla="*/ 161 h 383"/>
                <a:gd name="T26" fmla="*/ 567 w 616"/>
                <a:gd name="T27" fmla="*/ 118 h 383"/>
                <a:gd name="T28" fmla="*/ 494 w 616"/>
                <a:gd name="T29" fmla="*/ 84 h 383"/>
                <a:gd name="T30" fmla="*/ 442 w 616"/>
                <a:gd name="T31" fmla="*/ 93 h 383"/>
                <a:gd name="T32" fmla="*/ 440 w 616"/>
                <a:gd name="T33" fmla="*/ 27 h 383"/>
                <a:gd name="T34" fmla="*/ 387 w 616"/>
                <a:gd name="T35" fmla="*/ 0 h 383"/>
                <a:gd name="T36" fmla="*/ 346 w 616"/>
                <a:gd name="T37" fmla="*/ 17 h 383"/>
                <a:gd name="T38" fmla="*/ 319 w 616"/>
                <a:gd name="T39" fmla="*/ 80 h 383"/>
                <a:gd name="T40" fmla="*/ 275 w 616"/>
                <a:gd name="T41" fmla="*/ 105 h 383"/>
                <a:gd name="T42" fmla="*/ 255 w 616"/>
                <a:gd name="T43" fmla="*/ 204 h 383"/>
                <a:gd name="T44" fmla="*/ 178 w 616"/>
                <a:gd name="T45" fmla="*/ 253 h 383"/>
                <a:gd name="T46" fmla="*/ 115 w 616"/>
                <a:gd name="T47" fmla="*/ 274 h 383"/>
                <a:gd name="T48" fmla="*/ 102 w 616"/>
                <a:gd name="T49" fmla="*/ 253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solidFill>
                  <a:srgbClr val="001B36"/>
                </a:solidFill>
                <a:latin typeface="+mj-lt"/>
              </a:endParaRPr>
            </a:p>
          </p:txBody>
        </p:sp>
        <p:sp>
          <p:nvSpPr>
            <p:cNvPr id="152" name="Freeform 66"/>
            <p:cNvSpPr>
              <a:spLocks noChangeAspect="1"/>
            </p:cNvSpPr>
            <p:nvPr/>
          </p:nvSpPr>
          <p:spPr bwMode="auto">
            <a:xfrm>
              <a:off x="4506" y="163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39 w 42"/>
                <a:gd name="T3" fmla="*/ 0 h 71"/>
                <a:gd name="T4" fmla="*/ 18 w 42"/>
                <a:gd name="T5" fmla="*/ 65 h 71"/>
                <a:gd name="T6" fmla="*/ 2 w 42"/>
                <a:gd name="T7" fmla="*/ 64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solidFill>
                  <a:srgbClr val="001B36"/>
                </a:solidFill>
                <a:latin typeface="+mj-lt"/>
              </a:endParaRPr>
            </a:p>
          </p:txBody>
        </p:sp>
      </p:grpSp>
      <p:sp>
        <p:nvSpPr>
          <p:cNvPr id="153" name="Shape - Vermont"/>
          <p:cNvSpPr>
            <a:spLocks noChangeAspect="1"/>
          </p:cNvSpPr>
          <p:nvPr/>
        </p:nvSpPr>
        <p:spPr bwMode="auto">
          <a:xfrm>
            <a:off x="7199314" y="1979394"/>
            <a:ext cx="220663" cy="401638"/>
          </a:xfrm>
          <a:custGeom>
            <a:avLst/>
            <a:gdLst>
              <a:gd name="T0" fmla="*/ 0 w 139"/>
              <a:gd name="T1" fmla="*/ 2147483647 h 257"/>
              <a:gd name="T2" fmla="*/ 2147483647 w 139"/>
              <a:gd name="T3" fmla="*/ 0 h 257"/>
              <a:gd name="T4" fmla="*/ 2147483647 w 139"/>
              <a:gd name="T5" fmla="*/ 2147483647 h 257"/>
              <a:gd name="T6" fmla="*/ 2147483647 w 139"/>
              <a:gd name="T7" fmla="*/ 2147483647 h 257"/>
              <a:gd name="T8" fmla="*/ 2147483647 w 139"/>
              <a:gd name="T9" fmla="*/ 2147483647 h 257"/>
              <a:gd name="T10" fmla="*/ 2147483647 w 139"/>
              <a:gd name="T11" fmla="*/ 2147483647 h 257"/>
              <a:gd name="T12" fmla="*/ 2147483647 w 139"/>
              <a:gd name="T13" fmla="*/ 2147483647 h 257"/>
              <a:gd name="T14" fmla="*/ 2147483647 w 139"/>
              <a:gd name="T15" fmla="*/ 2147483647 h 257"/>
              <a:gd name="T16" fmla="*/ 2147483647 w 139"/>
              <a:gd name="T17" fmla="*/ 2147483647 h 257"/>
              <a:gd name="T18" fmla="*/ 0 w 139"/>
              <a:gd name="T19" fmla="*/ 2147483647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54" name="Shape - Utah"/>
          <p:cNvSpPr>
            <a:spLocks noChangeAspect="1"/>
          </p:cNvSpPr>
          <p:nvPr/>
        </p:nvSpPr>
        <p:spPr bwMode="auto">
          <a:xfrm>
            <a:off x="2378077" y="2817594"/>
            <a:ext cx="693737" cy="885825"/>
          </a:xfrm>
          <a:custGeom>
            <a:avLst/>
            <a:gdLst>
              <a:gd name="T0" fmla="*/ 2147483647 w 441"/>
              <a:gd name="T1" fmla="*/ 0 h 569"/>
              <a:gd name="T2" fmla="*/ 2147483647 w 441"/>
              <a:gd name="T3" fmla="*/ 2147483647 h 569"/>
              <a:gd name="T4" fmla="*/ 2147483647 w 441"/>
              <a:gd name="T5" fmla="*/ 2147483647 h 569"/>
              <a:gd name="T6" fmla="*/ 2147483647 w 441"/>
              <a:gd name="T7" fmla="*/ 2147483647 h 569"/>
              <a:gd name="T8" fmla="*/ 2147483647 w 441"/>
              <a:gd name="T9" fmla="*/ 2147483647 h 569"/>
              <a:gd name="T10" fmla="*/ 0 w 441"/>
              <a:gd name="T11" fmla="*/ 2147483647 h 569"/>
              <a:gd name="T12" fmla="*/ 2147483647 w 441"/>
              <a:gd name="T13" fmla="*/ 2147483647 h 569"/>
              <a:gd name="T14" fmla="*/ 2147483647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5" name="Shape - Texas"/>
          <p:cNvSpPr>
            <a:spLocks noChangeAspect="1"/>
          </p:cNvSpPr>
          <p:nvPr/>
        </p:nvSpPr>
        <p:spPr bwMode="auto">
          <a:xfrm>
            <a:off x="3252787" y="3824068"/>
            <a:ext cx="1816100" cy="1662113"/>
          </a:xfrm>
          <a:custGeom>
            <a:avLst/>
            <a:gdLst>
              <a:gd name="T0" fmla="*/ 2147483647 w 1152"/>
              <a:gd name="T1" fmla="*/ 0 h 1067"/>
              <a:gd name="T2" fmla="*/ 2147483647 w 1152"/>
              <a:gd name="T3" fmla="*/ 2147483647 h 1067"/>
              <a:gd name="T4" fmla="*/ 2147483647 w 1152"/>
              <a:gd name="T5" fmla="*/ 2147483647 h 1067"/>
              <a:gd name="T6" fmla="*/ 2147483647 w 1152"/>
              <a:gd name="T7" fmla="*/ 2147483647 h 1067"/>
              <a:gd name="T8" fmla="*/ 2147483647 w 1152"/>
              <a:gd name="T9" fmla="*/ 2147483647 h 1067"/>
              <a:gd name="T10" fmla="*/ 2147483647 w 1152"/>
              <a:gd name="T11" fmla="*/ 2147483647 h 1067"/>
              <a:gd name="T12" fmla="*/ 2147483647 w 1152"/>
              <a:gd name="T13" fmla="*/ 2147483647 h 1067"/>
              <a:gd name="T14" fmla="*/ 2147483647 w 1152"/>
              <a:gd name="T15" fmla="*/ 2147483647 h 1067"/>
              <a:gd name="T16" fmla="*/ 2147483647 w 1152"/>
              <a:gd name="T17" fmla="*/ 2147483647 h 1067"/>
              <a:gd name="T18" fmla="*/ 2147483647 w 1152"/>
              <a:gd name="T19" fmla="*/ 2147483647 h 1067"/>
              <a:gd name="T20" fmla="*/ 2147483647 w 1152"/>
              <a:gd name="T21" fmla="*/ 2147483647 h 1067"/>
              <a:gd name="T22" fmla="*/ 2147483647 w 1152"/>
              <a:gd name="T23" fmla="*/ 2147483647 h 1067"/>
              <a:gd name="T24" fmla="*/ 2147483647 w 1152"/>
              <a:gd name="T25" fmla="*/ 2147483647 h 1067"/>
              <a:gd name="T26" fmla="*/ 2147483647 w 1152"/>
              <a:gd name="T27" fmla="*/ 2147483647 h 1067"/>
              <a:gd name="T28" fmla="*/ 2147483647 w 1152"/>
              <a:gd name="T29" fmla="*/ 2147483647 h 1067"/>
              <a:gd name="T30" fmla="*/ 2147483647 w 1152"/>
              <a:gd name="T31" fmla="*/ 2147483647 h 1067"/>
              <a:gd name="T32" fmla="*/ 2147483647 w 1152"/>
              <a:gd name="T33" fmla="*/ 2147483647 h 1067"/>
              <a:gd name="T34" fmla="*/ 2147483647 w 1152"/>
              <a:gd name="T35" fmla="*/ 2147483647 h 1067"/>
              <a:gd name="T36" fmla="*/ 2147483647 w 1152"/>
              <a:gd name="T37" fmla="*/ 2147483647 h 1067"/>
              <a:gd name="T38" fmla="*/ 2147483647 w 1152"/>
              <a:gd name="T39" fmla="*/ 2147483647 h 1067"/>
              <a:gd name="T40" fmla="*/ 2147483647 w 1152"/>
              <a:gd name="T41" fmla="*/ 2147483647 h 1067"/>
              <a:gd name="T42" fmla="*/ 2147483647 w 1152"/>
              <a:gd name="T43" fmla="*/ 2147483647 h 1067"/>
              <a:gd name="T44" fmla="*/ 2147483647 w 1152"/>
              <a:gd name="T45" fmla="*/ 2147483647 h 1067"/>
              <a:gd name="T46" fmla="*/ 2147483647 w 1152"/>
              <a:gd name="T47" fmla="*/ 2147483647 h 1067"/>
              <a:gd name="T48" fmla="*/ 2147483647 w 1152"/>
              <a:gd name="T49" fmla="*/ 2147483647 h 1067"/>
              <a:gd name="T50" fmla="*/ 2147483647 w 1152"/>
              <a:gd name="T51" fmla="*/ 2147483647 h 1067"/>
              <a:gd name="T52" fmla="*/ 2147483647 w 1152"/>
              <a:gd name="T53" fmla="*/ 2147483647 h 1067"/>
              <a:gd name="T54" fmla="*/ 2147483647 w 1152"/>
              <a:gd name="T55" fmla="*/ 2147483647 h 1067"/>
              <a:gd name="T56" fmla="*/ 2147483647 w 1152"/>
              <a:gd name="T57" fmla="*/ 2147483647 h 1067"/>
              <a:gd name="T58" fmla="*/ 2147483647 w 1152"/>
              <a:gd name="T59" fmla="*/ 2147483647 h 1067"/>
              <a:gd name="T60" fmla="*/ 2147483647 w 1152"/>
              <a:gd name="T61" fmla="*/ 2147483647 h 1067"/>
              <a:gd name="T62" fmla="*/ 2147483647 w 1152"/>
              <a:gd name="T63" fmla="*/ 2147483647 h 1067"/>
              <a:gd name="T64" fmla="*/ 2147483647 w 1152"/>
              <a:gd name="T65" fmla="*/ 2147483647 h 1067"/>
              <a:gd name="T66" fmla="*/ 2147483647 w 1152"/>
              <a:gd name="T67" fmla="*/ 2147483647 h 1067"/>
              <a:gd name="T68" fmla="*/ 2147483647 w 1152"/>
              <a:gd name="T69" fmla="*/ 2147483647 h 1067"/>
              <a:gd name="T70" fmla="*/ 2147483647 w 1152"/>
              <a:gd name="T71" fmla="*/ 2147483647 h 1067"/>
              <a:gd name="T72" fmla="*/ 2147483647 w 1152"/>
              <a:gd name="T73" fmla="*/ 2147483647 h 1067"/>
              <a:gd name="T74" fmla="*/ 2147483647 w 1152"/>
              <a:gd name="T75" fmla="*/ 2147483647 h 1067"/>
              <a:gd name="T76" fmla="*/ 2147483647 w 1152"/>
              <a:gd name="T77" fmla="*/ 2147483647 h 1067"/>
              <a:gd name="T78" fmla="*/ 2147483647 w 1152"/>
              <a:gd name="T79" fmla="*/ 2147483647 h 1067"/>
              <a:gd name="T80" fmla="*/ 2147483647 w 1152"/>
              <a:gd name="T81" fmla="*/ 2147483647 h 1067"/>
              <a:gd name="T82" fmla="*/ 2147483647 w 1152"/>
              <a:gd name="T83" fmla="*/ 2147483647 h 1067"/>
              <a:gd name="T84" fmla="*/ 2147483647 w 1152"/>
              <a:gd name="T85" fmla="*/ 2147483647 h 1067"/>
              <a:gd name="T86" fmla="*/ 2147483647 w 1152"/>
              <a:gd name="T87" fmla="*/ 2147483647 h 1067"/>
              <a:gd name="T88" fmla="*/ 2147483647 w 1152"/>
              <a:gd name="T89" fmla="*/ 2147483647 h 1067"/>
              <a:gd name="T90" fmla="*/ 2147483647 w 1152"/>
              <a:gd name="T91" fmla="*/ 2147483647 h 1067"/>
              <a:gd name="T92" fmla="*/ 0 w 1152"/>
              <a:gd name="T93" fmla="*/ 2147483647 h 1067"/>
              <a:gd name="T94" fmla="*/ 0 w 1152"/>
              <a:gd name="T95" fmla="*/ 2147483647 h 1067"/>
              <a:gd name="T96" fmla="*/ 2147483647 w 1152"/>
              <a:gd name="T97" fmla="*/ 2147483647 h 1067"/>
              <a:gd name="T98" fmla="*/ 2147483647 w 1152"/>
              <a:gd name="T99" fmla="*/ 2147483647 h 1067"/>
              <a:gd name="T100" fmla="*/ 2147483647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Shape - Tennessee"/>
          <p:cNvSpPr>
            <a:spLocks noChangeAspect="1"/>
          </p:cNvSpPr>
          <p:nvPr/>
        </p:nvSpPr>
        <p:spPr bwMode="auto">
          <a:xfrm>
            <a:off x="5445126" y="3593882"/>
            <a:ext cx="1100137" cy="396875"/>
          </a:xfrm>
          <a:custGeom>
            <a:avLst/>
            <a:gdLst>
              <a:gd name="T0" fmla="*/ 2147483647 w 699"/>
              <a:gd name="T1" fmla="*/ 2147483647 h 255"/>
              <a:gd name="T2" fmla="*/ 2147483647 w 699"/>
              <a:gd name="T3" fmla="*/ 2147483647 h 255"/>
              <a:gd name="T4" fmla="*/ 2147483647 w 699"/>
              <a:gd name="T5" fmla="*/ 2147483647 h 255"/>
              <a:gd name="T6" fmla="*/ 2147483647 w 699"/>
              <a:gd name="T7" fmla="*/ 2147483647 h 255"/>
              <a:gd name="T8" fmla="*/ 0 w 699"/>
              <a:gd name="T9" fmla="*/ 2147483647 h 255"/>
              <a:gd name="T10" fmla="*/ 2147483647 w 699"/>
              <a:gd name="T11" fmla="*/ 2147483647 h 255"/>
              <a:gd name="T12" fmla="*/ 2147483647 w 699"/>
              <a:gd name="T13" fmla="*/ 2147483647 h 255"/>
              <a:gd name="T14" fmla="*/ 2147483647 w 699"/>
              <a:gd name="T15" fmla="*/ 2147483647 h 255"/>
              <a:gd name="T16" fmla="*/ 2147483647 w 699"/>
              <a:gd name="T17" fmla="*/ 2147483647 h 255"/>
              <a:gd name="T18" fmla="*/ 2147483647 w 699"/>
              <a:gd name="T19" fmla="*/ 2147483647 h 255"/>
              <a:gd name="T20" fmla="*/ 2147483647 w 699"/>
              <a:gd name="T21" fmla="*/ 2147483647 h 255"/>
              <a:gd name="T22" fmla="*/ 2147483647 w 699"/>
              <a:gd name="T23" fmla="*/ 0 h 255"/>
              <a:gd name="T24" fmla="*/ 2147483647 w 699"/>
              <a:gd name="T25" fmla="*/ 2147483647 h 255"/>
              <a:gd name="T26" fmla="*/ 2147483647 w 699"/>
              <a:gd name="T27" fmla="*/ 2147483647 h 255"/>
              <a:gd name="T28" fmla="*/ 2147483647 w 699"/>
              <a:gd name="T29" fmla="*/ 2147483647 h 255"/>
              <a:gd name="T30" fmla="*/ 2147483647 w 699"/>
              <a:gd name="T31" fmla="*/ 2147483647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7" name="Shape - South Dakota"/>
          <p:cNvSpPr>
            <a:spLocks noChangeAspect="1"/>
          </p:cNvSpPr>
          <p:nvPr/>
        </p:nvSpPr>
        <p:spPr bwMode="auto">
          <a:xfrm>
            <a:off x="3683001" y="2288957"/>
            <a:ext cx="920751" cy="593725"/>
          </a:xfrm>
          <a:custGeom>
            <a:avLst/>
            <a:gdLst>
              <a:gd name="T0" fmla="*/ 2147483647 w 583"/>
              <a:gd name="T1" fmla="*/ 0 h 380"/>
              <a:gd name="T2" fmla="*/ 2147483647 w 583"/>
              <a:gd name="T3" fmla="*/ 2147483647 h 380"/>
              <a:gd name="T4" fmla="*/ 0 w 583"/>
              <a:gd name="T5" fmla="*/ 2147483647 h 380"/>
              <a:gd name="T6" fmla="*/ 2147483647 w 583"/>
              <a:gd name="T7" fmla="*/ 2147483647 h 380"/>
              <a:gd name="T8" fmla="*/ 2147483647 w 583"/>
              <a:gd name="T9" fmla="*/ 2147483647 h 380"/>
              <a:gd name="T10" fmla="*/ 2147483647 w 583"/>
              <a:gd name="T11" fmla="*/ 2147483647 h 380"/>
              <a:gd name="T12" fmla="*/ 2147483647 w 583"/>
              <a:gd name="T13" fmla="*/ 2147483647 h 380"/>
              <a:gd name="T14" fmla="*/ 2147483647 w 583"/>
              <a:gd name="T15" fmla="*/ 2147483647 h 380"/>
              <a:gd name="T16" fmla="*/ 2147483647 w 583"/>
              <a:gd name="T17" fmla="*/ 2147483647 h 380"/>
              <a:gd name="T18" fmla="*/ 2147483647 w 583"/>
              <a:gd name="T19" fmla="*/ 2147483647 h 380"/>
              <a:gd name="T20" fmla="*/ 2147483647 w 583"/>
              <a:gd name="T21" fmla="*/ 2147483647 h 380"/>
              <a:gd name="T22" fmla="*/ 2147483647 w 583"/>
              <a:gd name="T23" fmla="*/ 2147483647 h 380"/>
              <a:gd name="T24" fmla="*/ 2147483647 w 583"/>
              <a:gd name="T25" fmla="*/ 2147483647 h 380"/>
              <a:gd name="T26" fmla="*/ 2147483647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8" name="Shape - South Carolina"/>
          <p:cNvSpPr>
            <a:spLocks noChangeAspect="1"/>
          </p:cNvSpPr>
          <p:nvPr/>
        </p:nvSpPr>
        <p:spPr bwMode="auto">
          <a:xfrm>
            <a:off x="6386513" y="3785968"/>
            <a:ext cx="646113" cy="503238"/>
          </a:xfrm>
          <a:custGeom>
            <a:avLst/>
            <a:gdLst>
              <a:gd name="T0" fmla="*/ 2147483647 w 408"/>
              <a:gd name="T1" fmla="*/ 2147483647 h 323"/>
              <a:gd name="T2" fmla="*/ 2147483647 w 408"/>
              <a:gd name="T3" fmla="*/ 2147483647 h 323"/>
              <a:gd name="T4" fmla="*/ 2147483647 w 408"/>
              <a:gd name="T5" fmla="*/ 0 h 323"/>
              <a:gd name="T6" fmla="*/ 2147483647 w 408"/>
              <a:gd name="T7" fmla="*/ 2147483647 h 323"/>
              <a:gd name="T8" fmla="*/ 2147483647 w 408"/>
              <a:gd name="T9" fmla="*/ 2147483647 h 323"/>
              <a:gd name="T10" fmla="*/ 2147483647 w 408"/>
              <a:gd name="T11" fmla="*/ 2147483647 h 323"/>
              <a:gd name="T12" fmla="*/ 2147483647 w 408"/>
              <a:gd name="T13" fmla="*/ 2147483647 h 323"/>
              <a:gd name="T14" fmla="*/ 2147483647 w 408"/>
              <a:gd name="T15" fmla="*/ 2147483647 h 323"/>
              <a:gd name="T16" fmla="*/ 2147483647 w 408"/>
              <a:gd name="T17" fmla="*/ 2147483647 h 323"/>
              <a:gd name="T18" fmla="*/ 2147483647 w 408"/>
              <a:gd name="T19" fmla="*/ 2147483647 h 323"/>
              <a:gd name="T20" fmla="*/ 2147483647 w 408"/>
              <a:gd name="T21" fmla="*/ 2147483647 h 323"/>
              <a:gd name="T22" fmla="*/ 2147483647 w 408"/>
              <a:gd name="T23" fmla="*/ 2147483647 h 323"/>
              <a:gd name="T24" fmla="*/ 2147483647 w 408"/>
              <a:gd name="T25" fmla="*/ 2147483647 h 323"/>
              <a:gd name="T26" fmla="*/ 2147483647 w 408"/>
              <a:gd name="T27" fmla="*/ 2147483647 h 323"/>
              <a:gd name="T28" fmla="*/ 0 w 408"/>
              <a:gd name="T29" fmla="*/ 2147483647 h 323"/>
              <a:gd name="T30" fmla="*/ 2147483647 w 408"/>
              <a:gd name="T31" fmla="*/ 2147483647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9" name="Shape - Rhode Island"/>
          <p:cNvSpPr>
            <a:spLocks noChangeAspect="1"/>
          </p:cNvSpPr>
          <p:nvPr/>
        </p:nvSpPr>
        <p:spPr bwMode="auto">
          <a:xfrm>
            <a:off x="7510461" y="2431832"/>
            <a:ext cx="120651" cy="101600"/>
          </a:xfrm>
          <a:custGeom>
            <a:avLst/>
            <a:gdLst>
              <a:gd name="T0" fmla="*/ 0 w 77"/>
              <a:gd name="T1" fmla="*/ 2147483647 h 64"/>
              <a:gd name="T2" fmla="*/ 2147483647 w 77"/>
              <a:gd name="T3" fmla="*/ 0 h 64"/>
              <a:gd name="T4" fmla="*/ 2147483647 w 77"/>
              <a:gd name="T5" fmla="*/ 2147483647 h 64"/>
              <a:gd name="T6" fmla="*/ 2147483647 w 77"/>
              <a:gd name="T7" fmla="*/ 2147483647 h 64"/>
              <a:gd name="T8" fmla="*/ 2147483647 w 77"/>
              <a:gd name="T9" fmla="*/ 2147483647 h 64"/>
              <a:gd name="T10" fmla="*/ 2147483647 w 77"/>
              <a:gd name="T11" fmla="*/ 2147483647 h 64"/>
              <a:gd name="T12" fmla="*/ 0 w 7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60" name="Shape - Pennsylvania"/>
          <p:cNvSpPr>
            <a:spLocks noChangeAspect="1"/>
          </p:cNvSpPr>
          <p:nvPr/>
        </p:nvSpPr>
        <p:spPr bwMode="auto">
          <a:xfrm>
            <a:off x="6494463" y="2562007"/>
            <a:ext cx="746125" cy="482600"/>
          </a:xfrm>
          <a:custGeom>
            <a:avLst/>
            <a:gdLst>
              <a:gd name="T0" fmla="*/ 43 w 473"/>
              <a:gd name="T1" fmla="*/ 45 h 310"/>
              <a:gd name="T2" fmla="*/ 0 w 473"/>
              <a:gd name="T3" fmla="*/ 87 h 310"/>
              <a:gd name="T4" fmla="*/ 24 w 473"/>
              <a:gd name="T5" fmla="*/ 237 h 310"/>
              <a:gd name="T6" fmla="*/ 43 w 473"/>
              <a:gd name="T7" fmla="*/ 310 h 310"/>
              <a:gd name="T8" fmla="*/ 124 w 473"/>
              <a:gd name="T9" fmla="*/ 304 h 310"/>
              <a:gd name="T10" fmla="*/ 422 w 473"/>
              <a:gd name="T11" fmla="*/ 248 h 310"/>
              <a:gd name="T12" fmla="*/ 443 w 473"/>
              <a:gd name="T13" fmla="*/ 239 h 310"/>
              <a:gd name="T14" fmla="*/ 473 w 473"/>
              <a:gd name="T15" fmla="*/ 169 h 310"/>
              <a:gd name="T16" fmla="*/ 428 w 473"/>
              <a:gd name="T17" fmla="*/ 130 h 310"/>
              <a:gd name="T18" fmla="*/ 452 w 473"/>
              <a:gd name="T19" fmla="*/ 41 h 310"/>
              <a:gd name="T20" fmla="*/ 418 w 473"/>
              <a:gd name="T21" fmla="*/ 32 h 310"/>
              <a:gd name="T22" fmla="*/ 418 w 473"/>
              <a:gd name="T23" fmla="*/ 9 h 310"/>
              <a:gd name="T24" fmla="*/ 403 w 473"/>
              <a:gd name="T25" fmla="*/ 0 h 310"/>
              <a:gd name="T26" fmla="*/ 57 w 473"/>
              <a:gd name="T27" fmla="*/ 64 h 310"/>
              <a:gd name="T28" fmla="*/ 43 w 473"/>
              <a:gd name="T29" fmla="*/ 4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61" name="Shape - Oregon"/>
          <p:cNvSpPr>
            <a:spLocks noChangeAspect="1"/>
          </p:cNvSpPr>
          <p:nvPr/>
        </p:nvSpPr>
        <p:spPr bwMode="auto">
          <a:xfrm>
            <a:off x="1290638" y="1969869"/>
            <a:ext cx="1044575" cy="784225"/>
          </a:xfrm>
          <a:custGeom>
            <a:avLst/>
            <a:gdLst>
              <a:gd name="T0" fmla="*/ 145 w 662"/>
              <a:gd name="T1" fmla="*/ 0 h 505"/>
              <a:gd name="T2" fmla="*/ 126 w 662"/>
              <a:gd name="T3" fmla="*/ 11 h 505"/>
              <a:gd name="T4" fmla="*/ 114 w 662"/>
              <a:gd name="T5" fmla="*/ 55 h 505"/>
              <a:gd name="T6" fmla="*/ 102 w 662"/>
              <a:gd name="T7" fmla="*/ 93 h 505"/>
              <a:gd name="T8" fmla="*/ 93 w 662"/>
              <a:gd name="T9" fmla="*/ 123 h 505"/>
              <a:gd name="T10" fmla="*/ 81 w 662"/>
              <a:gd name="T11" fmla="*/ 155 h 505"/>
              <a:gd name="T12" fmla="*/ 67 w 662"/>
              <a:gd name="T13" fmla="*/ 188 h 505"/>
              <a:gd name="T14" fmla="*/ 50 w 662"/>
              <a:gd name="T15" fmla="*/ 224 h 505"/>
              <a:gd name="T16" fmla="*/ 26 w 662"/>
              <a:gd name="T17" fmla="*/ 266 h 505"/>
              <a:gd name="T18" fmla="*/ 0 w 662"/>
              <a:gd name="T19" fmla="*/ 306 h 505"/>
              <a:gd name="T20" fmla="*/ 0 w 662"/>
              <a:gd name="T21" fmla="*/ 394 h 505"/>
              <a:gd name="T22" fmla="*/ 371 w 662"/>
              <a:gd name="T23" fmla="*/ 470 h 505"/>
              <a:gd name="T24" fmla="*/ 543 w 662"/>
              <a:gd name="T25" fmla="*/ 505 h 505"/>
              <a:gd name="T26" fmla="*/ 579 w 662"/>
              <a:gd name="T27" fmla="*/ 330 h 505"/>
              <a:gd name="T28" fmla="*/ 601 w 662"/>
              <a:gd name="T29" fmla="*/ 315 h 505"/>
              <a:gd name="T30" fmla="*/ 580 w 662"/>
              <a:gd name="T31" fmla="*/ 276 h 505"/>
              <a:gd name="T32" fmla="*/ 591 w 662"/>
              <a:gd name="T33" fmla="*/ 236 h 505"/>
              <a:gd name="T34" fmla="*/ 662 w 662"/>
              <a:gd name="T35" fmla="*/ 169 h 505"/>
              <a:gd name="T36" fmla="*/ 613 w 662"/>
              <a:gd name="T37" fmla="*/ 108 h 505"/>
              <a:gd name="T38" fmla="*/ 407 w 662"/>
              <a:gd name="T39" fmla="*/ 64 h 505"/>
              <a:gd name="T40" fmla="*/ 379 w 662"/>
              <a:gd name="T41" fmla="*/ 82 h 505"/>
              <a:gd name="T42" fmla="*/ 342 w 662"/>
              <a:gd name="T43" fmla="*/ 52 h 505"/>
              <a:gd name="T44" fmla="*/ 309 w 662"/>
              <a:gd name="T45" fmla="*/ 84 h 505"/>
              <a:gd name="T46" fmla="*/ 278 w 662"/>
              <a:gd name="T47" fmla="*/ 52 h 505"/>
              <a:gd name="T48" fmla="*/ 196 w 662"/>
              <a:gd name="T49" fmla="*/ 54 h 505"/>
              <a:gd name="T50" fmla="*/ 206 w 662"/>
              <a:gd name="T51" fmla="*/ 5 h 505"/>
              <a:gd name="T52" fmla="*/ 145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62" name="Shape - Oklahoma"/>
          <p:cNvSpPr>
            <a:spLocks noChangeAspect="1"/>
          </p:cNvSpPr>
          <p:nvPr/>
        </p:nvSpPr>
        <p:spPr bwMode="auto">
          <a:xfrm>
            <a:off x="3779837" y="3728818"/>
            <a:ext cx="1125539" cy="534988"/>
          </a:xfrm>
          <a:custGeom>
            <a:avLst/>
            <a:gdLst>
              <a:gd name="T0" fmla="*/ 2147483647 w 713"/>
              <a:gd name="T1" fmla="*/ 0 h 343"/>
              <a:gd name="T2" fmla="*/ 0 w 713"/>
              <a:gd name="T3" fmla="*/ 2147483647 h 343"/>
              <a:gd name="T4" fmla="*/ 2147483647 w 713"/>
              <a:gd name="T5" fmla="*/ 2147483647 h 343"/>
              <a:gd name="T6" fmla="*/ 2147483647 w 713"/>
              <a:gd name="T7" fmla="*/ 2147483647 h 343"/>
              <a:gd name="T8" fmla="*/ 2147483647 w 713"/>
              <a:gd name="T9" fmla="*/ 2147483647 h 343"/>
              <a:gd name="T10" fmla="*/ 2147483647 w 713"/>
              <a:gd name="T11" fmla="*/ 2147483647 h 343"/>
              <a:gd name="T12" fmla="*/ 2147483647 w 713"/>
              <a:gd name="T13" fmla="*/ 2147483647 h 343"/>
              <a:gd name="T14" fmla="*/ 2147483647 w 713"/>
              <a:gd name="T15" fmla="*/ 2147483647 h 343"/>
              <a:gd name="T16" fmla="*/ 2147483647 w 713"/>
              <a:gd name="T17" fmla="*/ 2147483647 h 343"/>
              <a:gd name="T18" fmla="*/ 2147483647 w 713"/>
              <a:gd name="T19" fmla="*/ 2147483647 h 343"/>
              <a:gd name="T20" fmla="*/ 2147483647 w 713"/>
              <a:gd name="T21" fmla="*/ 2147483647 h 343"/>
              <a:gd name="T22" fmla="*/ 2147483647 w 713"/>
              <a:gd name="T23" fmla="*/ 2147483647 h 343"/>
              <a:gd name="T24" fmla="*/ 2147483647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3" name="Shape - Ohio"/>
          <p:cNvSpPr>
            <a:spLocks noChangeAspect="1"/>
          </p:cNvSpPr>
          <p:nvPr/>
        </p:nvSpPr>
        <p:spPr bwMode="auto">
          <a:xfrm>
            <a:off x="5989637" y="2695356"/>
            <a:ext cx="547688" cy="619125"/>
          </a:xfrm>
          <a:custGeom>
            <a:avLst/>
            <a:gdLst>
              <a:gd name="T0" fmla="*/ 0 w 345"/>
              <a:gd name="T1" fmla="*/ 89 h 398"/>
              <a:gd name="T2" fmla="*/ 155 w 345"/>
              <a:gd name="T3" fmla="*/ 74 h 398"/>
              <a:gd name="T4" fmla="*/ 188 w 345"/>
              <a:gd name="T5" fmla="*/ 80 h 398"/>
              <a:gd name="T6" fmla="*/ 261 w 345"/>
              <a:gd name="T7" fmla="*/ 46 h 398"/>
              <a:gd name="T8" fmla="*/ 277 w 345"/>
              <a:gd name="T9" fmla="*/ 15 h 398"/>
              <a:gd name="T10" fmla="*/ 321 w 345"/>
              <a:gd name="T11" fmla="*/ 0 h 398"/>
              <a:gd name="T12" fmla="*/ 345 w 345"/>
              <a:gd name="T13" fmla="*/ 150 h 398"/>
              <a:gd name="T14" fmla="*/ 327 w 345"/>
              <a:gd name="T15" fmla="*/ 167 h 398"/>
              <a:gd name="T16" fmla="*/ 331 w 345"/>
              <a:gd name="T17" fmla="*/ 271 h 398"/>
              <a:gd name="T18" fmla="*/ 297 w 345"/>
              <a:gd name="T19" fmla="*/ 280 h 398"/>
              <a:gd name="T20" fmla="*/ 277 w 345"/>
              <a:gd name="T21" fmla="*/ 338 h 398"/>
              <a:gd name="T22" fmla="*/ 251 w 345"/>
              <a:gd name="T23" fmla="*/ 331 h 398"/>
              <a:gd name="T24" fmla="*/ 242 w 345"/>
              <a:gd name="T25" fmla="*/ 398 h 398"/>
              <a:gd name="T26" fmla="*/ 203 w 345"/>
              <a:gd name="T27" fmla="*/ 369 h 398"/>
              <a:gd name="T28" fmla="*/ 127 w 345"/>
              <a:gd name="T29" fmla="*/ 387 h 398"/>
              <a:gd name="T30" fmla="*/ 94 w 345"/>
              <a:gd name="T31" fmla="*/ 362 h 398"/>
              <a:gd name="T32" fmla="*/ 51 w 345"/>
              <a:gd name="T33" fmla="*/ 360 h 398"/>
              <a:gd name="T34" fmla="*/ 29 w 345"/>
              <a:gd name="T35" fmla="*/ 249 h 398"/>
              <a:gd name="T36" fmla="*/ 0 w 345"/>
              <a:gd name="T37" fmla="*/ 89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64" name="Shape - North Dakota"/>
          <p:cNvSpPr>
            <a:spLocks noChangeAspect="1"/>
          </p:cNvSpPr>
          <p:nvPr/>
        </p:nvSpPr>
        <p:spPr bwMode="auto">
          <a:xfrm>
            <a:off x="3713163" y="1803181"/>
            <a:ext cx="876300" cy="506412"/>
          </a:xfrm>
          <a:custGeom>
            <a:avLst/>
            <a:gdLst>
              <a:gd name="T0" fmla="*/ 2147483647 w 555"/>
              <a:gd name="T1" fmla="*/ 0 h 325"/>
              <a:gd name="T2" fmla="*/ 2147483647 w 555"/>
              <a:gd name="T3" fmla="*/ 2147483647 h 325"/>
              <a:gd name="T4" fmla="*/ 2147483647 w 555"/>
              <a:gd name="T5" fmla="*/ 2147483647 h 325"/>
              <a:gd name="T6" fmla="*/ 2147483647 w 555"/>
              <a:gd name="T7" fmla="*/ 2147483647 h 325"/>
              <a:gd name="T8" fmla="*/ 2147483647 w 555"/>
              <a:gd name="T9" fmla="*/ 2147483647 h 325"/>
              <a:gd name="T10" fmla="*/ 2147483647 w 555"/>
              <a:gd name="T11" fmla="*/ 2147483647 h 325"/>
              <a:gd name="T12" fmla="*/ 2147483647 w 555"/>
              <a:gd name="T13" fmla="*/ 2147483647 h 325"/>
              <a:gd name="T14" fmla="*/ 0 w 555"/>
              <a:gd name="T15" fmla="*/ 2147483647 h 325"/>
              <a:gd name="T16" fmla="*/ 2147483647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5" name="Shape - North Carolina"/>
          <p:cNvSpPr>
            <a:spLocks noChangeAspect="1"/>
          </p:cNvSpPr>
          <p:nvPr/>
        </p:nvSpPr>
        <p:spPr bwMode="auto">
          <a:xfrm>
            <a:off x="6257926" y="3439894"/>
            <a:ext cx="1112837" cy="479425"/>
          </a:xfrm>
          <a:custGeom>
            <a:avLst/>
            <a:gdLst>
              <a:gd name="T0" fmla="*/ 2147483647 w 704"/>
              <a:gd name="T1" fmla="*/ 2147483647 h 308"/>
              <a:gd name="T2" fmla="*/ 0 w 704"/>
              <a:gd name="T3" fmla="*/ 2147483647 h 308"/>
              <a:gd name="T4" fmla="*/ 2147483647 w 704"/>
              <a:gd name="T5" fmla="*/ 2147483647 h 308"/>
              <a:gd name="T6" fmla="*/ 2147483647 w 704"/>
              <a:gd name="T7" fmla="*/ 2147483647 h 308"/>
              <a:gd name="T8" fmla="*/ 2147483647 w 704"/>
              <a:gd name="T9" fmla="*/ 2147483647 h 308"/>
              <a:gd name="T10" fmla="*/ 2147483647 w 704"/>
              <a:gd name="T11" fmla="*/ 2147483647 h 308"/>
              <a:gd name="T12" fmla="*/ 2147483647 w 704"/>
              <a:gd name="T13" fmla="*/ 2147483647 h 308"/>
              <a:gd name="T14" fmla="*/ 2147483647 w 704"/>
              <a:gd name="T15" fmla="*/ 2147483647 h 308"/>
              <a:gd name="T16" fmla="*/ 2147483647 w 704"/>
              <a:gd name="T17" fmla="*/ 2147483647 h 308"/>
              <a:gd name="T18" fmla="*/ 2147483647 w 704"/>
              <a:gd name="T19" fmla="*/ 2147483647 h 308"/>
              <a:gd name="T20" fmla="*/ 2147483647 w 704"/>
              <a:gd name="T21" fmla="*/ 2147483647 h 308"/>
              <a:gd name="T22" fmla="*/ 2147483647 w 704"/>
              <a:gd name="T23" fmla="*/ 2147483647 h 308"/>
              <a:gd name="T24" fmla="*/ 2147483647 w 704"/>
              <a:gd name="T25" fmla="*/ 2147483647 h 308"/>
              <a:gd name="T26" fmla="*/ 2147483647 w 704"/>
              <a:gd name="T27" fmla="*/ 2147483647 h 308"/>
              <a:gd name="T28" fmla="*/ 2147483647 w 704"/>
              <a:gd name="T29" fmla="*/ 2147483647 h 308"/>
              <a:gd name="T30" fmla="*/ 2147483647 w 704"/>
              <a:gd name="T31" fmla="*/ 2147483647 h 308"/>
              <a:gd name="T32" fmla="*/ 2147483647 w 704"/>
              <a:gd name="T33" fmla="*/ 2147483647 h 308"/>
              <a:gd name="T34" fmla="*/ 2147483647 w 704"/>
              <a:gd name="T35" fmla="*/ 2147483647 h 308"/>
              <a:gd name="T36" fmla="*/ 2147483647 w 704"/>
              <a:gd name="T37" fmla="*/ 2147483647 h 308"/>
              <a:gd name="T38" fmla="*/ 2147483647 w 704"/>
              <a:gd name="T39" fmla="*/ 2147483647 h 308"/>
              <a:gd name="T40" fmla="*/ 2147483647 w 704"/>
              <a:gd name="T41" fmla="*/ 2147483647 h 308"/>
              <a:gd name="T42" fmla="*/ 2147483647 w 704"/>
              <a:gd name="T43" fmla="*/ 2147483647 h 308"/>
              <a:gd name="T44" fmla="*/ 2147483647 w 704"/>
              <a:gd name="T45" fmla="*/ 2147483647 h 308"/>
              <a:gd name="T46" fmla="*/ 2147483647 w 704"/>
              <a:gd name="T47" fmla="*/ 2147483647 h 308"/>
              <a:gd name="T48" fmla="*/ 2147483647 w 704"/>
              <a:gd name="T49" fmla="*/ 2147483647 h 308"/>
              <a:gd name="T50" fmla="*/ 2147483647 w 704"/>
              <a:gd name="T51" fmla="*/ 2147483647 h 308"/>
              <a:gd name="T52" fmla="*/ 2147483647 w 704"/>
              <a:gd name="T53" fmla="*/ 2147483647 h 308"/>
              <a:gd name="T54" fmla="*/ 2147483647 w 704"/>
              <a:gd name="T55" fmla="*/ 2147483647 h 308"/>
              <a:gd name="T56" fmla="*/ 2147483647 w 704"/>
              <a:gd name="T57" fmla="*/ 2147483647 h 308"/>
              <a:gd name="T58" fmla="*/ 2147483647 w 704"/>
              <a:gd name="T59" fmla="*/ 0 h 308"/>
              <a:gd name="T60" fmla="*/ 2147483647 w 704"/>
              <a:gd name="T61" fmla="*/ 2147483647 h 308"/>
              <a:gd name="T62" fmla="*/ 2147483647 w 704"/>
              <a:gd name="T63" fmla="*/ 2147483647 h 308"/>
              <a:gd name="T64" fmla="*/ 2147483647 w 704"/>
              <a:gd name="T65" fmla="*/ 2147483647 h 308"/>
              <a:gd name="T66" fmla="*/ 2147483647 w 704"/>
              <a:gd name="T67" fmla="*/ 2147483647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66" name="Shape - New York"/>
          <p:cNvGrpSpPr>
            <a:grpSpLocks/>
          </p:cNvGrpSpPr>
          <p:nvPr/>
        </p:nvGrpSpPr>
        <p:grpSpPr bwMode="auto">
          <a:xfrm>
            <a:off x="6557963" y="2015907"/>
            <a:ext cx="1044575" cy="700087"/>
            <a:chOff x="4071" y="893"/>
            <a:chExt cx="658" cy="4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7" name="Shape -"/>
            <p:cNvSpPr>
              <a:spLocks noChangeAspect="1"/>
            </p:cNvSpPr>
            <p:nvPr/>
          </p:nvSpPr>
          <p:spPr bwMode="auto">
            <a:xfrm>
              <a:off x="4071" y="893"/>
              <a:ext cx="521" cy="417"/>
            </a:xfrm>
            <a:custGeom>
              <a:avLst/>
              <a:gdLst>
                <a:gd name="T0" fmla="*/ 41 w 524"/>
                <a:gd name="T1" fmla="*/ 286 h 426"/>
                <a:gd name="T2" fmla="*/ 90 w 524"/>
                <a:gd name="T3" fmla="*/ 261 h 426"/>
                <a:gd name="T4" fmla="*/ 157 w 524"/>
                <a:gd name="T5" fmla="*/ 255 h 426"/>
                <a:gd name="T6" fmla="*/ 173 w 524"/>
                <a:gd name="T7" fmla="*/ 233 h 426"/>
                <a:gd name="T8" fmla="*/ 197 w 524"/>
                <a:gd name="T9" fmla="*/ 230 h 426"/>
                <a:gd name="T10" fmla="*/ 211 w 524"/>
                <a:gd name="T11" fmla="*/ 206 h 426"/>
                <a:gd name="T12" fmla="*/ 233 w 524"/>
                <a:gd name="T13" fmla="*/ 197 h 426"/>
                <a:gd name="T14" fmla="*/ 223 w 524"/>
                <a:gd name="T15" fmla="*/ 152 h 426"/>
                <a:gd name="T16" fmla="*/ 209 w 524"/>
                <a:gd name="T17" fmla="*/ 140 h 426"/>
                <a:gd name="T18" fmla="*/ 237 w 524"/>
                <a:gd name="T19" fmla="*/ 104 h 426"/>
                <a:gd name="T20" fmla="*/ 255 w 524"/>
                <a:gd name="T21" fmla="*/ 104 h 426"/>
                <a:gd name="T22" fmla="*/ 316 w 524"/>
                <a:gd name="T23" fmla="*/ 28 h 426"/>
                <a:gd name="T24" fmla="*/ 410 w 524"/>
                <a:gd name="T25" fmla="*/ 0 h 426"/>
                <a:gd name="T26" fmla="*/ 421 w 524"/>
                <a:gd name="T27" fmla="*/ 72 h 426"/>
                <a:gd name="T28" fmla="*/ 425 w 524"/>
                <a:gd name="T29" fmla="*/ 69 h 426"/>
                <a:gd name="T30" fmla="*/ 448 w 524"/>
                <a:gd name="T31" fmla="*/ 94 h 426"/>
                <a:gd name="T32" fmla="*/ 449 w 524"/>
                <a:gd name="T33" fmla="*/ 167 h 426"/>
                <a:gd name="T34" fmla="*/ 477 w 524"/>
                <a:gd name="T35" fmla="*/ 227 h 426"/>
                <a:gd name="T36" fmla="*/ 488 w 524"/>
                <a:gd name="T37" fmla="*/ 304 h 426"/>
                <a:gd name="T38" fmla="*/ 491 w 524"/>
                <a:gd name="T39" fmla="*/ 371 h 426"/>
                <a:gd name="T40" fmla="*/ 524 w 524"/>
                <a:gd name="T41" fmla="*/ 394 h 426"/>
                <a:gd name="T42" fmla="*/ 500 w 524"/>
                <a:gd name="T43" fmla="*/ 426 h 426"/>
                <a:gd name="T44" fmla="*/ 439 w 524"/>
                <a:gd name="T45" fmla="*/ 388 h 426"/>
                <a:gd name="T46" fmla="*/ 407 w 524"/>
                <a:gd name="T47" fmla="*/ 391 h 426"/>
                <a:gd name="T48" fmla="*/ 376 w 524"/>
                <a:gd name="T49" fmla="*/ 382 h 426"/>
                <a:gd name="T50" fmla="*/ 378 w 524"/>
                <a:gd name="T51" fmla="*/ 359 h 426"/>
                <a:gd name="T52" fmla="*/ 358 w 524"/>
                <a:gd name="T53" fmla="*/ 352 h 426"/>
                <a:gd name="T54" fmla="*/ 15 w 524"/>
                <a:gd name="T55" fmla="*/ 417 h 426"/>
                <a:gd name="T56" fmla="*/ 0 w 524"/>
                <a:gd name="T57" fmla="*/ 398 h 426"/>
                <a:gd name="T58" fmla="*/ 53 w 524"/>
                <a:gd name="T59" fmla="*/ 322 h 426"/>
                <a:gd name="T60" fmla="*/ 41 w 524"/>
                <a:gd name="T61" fmla="*/ 286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1B36"/>
                </a:solidFill>
                <a:latin typeface="+mj-lt"/>
              </a:endParaRPr>
            </a:p>
          </p:txBody>
        </p:sp>
        <p:sp>
          <p:nvSpPr>
            <p:cNvPr id="168" name="Shape -"/>
            <p:cNvSpPr>
              <a:spLocks noChangeAspect="1"/>
            </p:cNvSpPr>
            <p:nvPr/>
          </p:nvSpPr>
          <p:spPr bwMode="auto">
            <a:xfrm>
              <a:off x="4578" y="1244"/>
              <a:ext cx="151" cy="89"/>
            </a:xfrm>
            <a:custGeom>
              <a:avLst/>
              <a:gdLst>
                <a:gd name="T0" fmla="*/ 0 w 152"/>
                <a:gd name="T1" fmla="*/ 67 h 91"/>
                <a:gd name="T2" fmla="*/ 63 w 152"/>
                <a:gd name="T3" fmla="*/ 37 h 91"/>
                <a:gd name="T4" fmla="*/ 124 w 152"/>
                <a:gd name="T5" fmla="*/ 0 h 91"/>
                <a:gd name="T6" fmla="*/ 134 w 152"/>
                <a:gd name="T7" fmla="*/ 1 h 91"/>
                <a:gd name="T8" fmla="*/ 152 w 152"/>
                <a:gd name="T9" fmla="*/ 3 h 91"/>
                <a:gd name="T10" fmla="*/ 93 w 152"/>
                <a:gd name="T11" fmla="*/ 50 h 91"/>
                <a:gd name="T12" fmla="*/ 18 w 152"/>
                <a:gd name="T13" fmla="*/ 91 h 91"/>
                <a:gd name="T14" fmla="*/ 0 w 152"/>
                <a:gd name="T15" fmla="*/ 67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solidFill>
                  <a:srgbClr val="001B36"/>
                </a:solidFill>
                <a:latin typeface="+mj-lt"/>
              </a:endParaRPr>
            </a:p>
          </p:txBody>
        </p:sp>
      </p:grpSp>
      <p:sp>
        <p:nvSpPr>
          <p:cNvPr id="169" name="Shape - New Mexico"/>
          <p:cNvSpPr>
            <a:spLocks noChangeAspect="1"/>
          </p:cNvSpPr>
          <p:nvPr/>
        </p:nvSpPr>
        <p:spPr bwMode="auto">
          <a:xfrm>
            <a:off x="2895600" y="3695481"/>
            <a:ext cx="898525" cy="877887"/>
          </a:xfrm>
          <a:custGeom>
            <a:avLst/>
            <a:gdLst>
              <a:gd name="T0" fmla="*/ 2147483647 w 568"/>
              <a:gd name="T1" fmla="*/ 0 h 563"/>
              <a:gd name="T2" fmla="*/ 2147483647 w 568"/>
              <a:gd name="T3" fmla="*/ 2147483647 h 563"/>
              <a:gd name="T4" fmla="*/ 2147483647 w 568"/>
              <a:gd name="T5" fmla="*/ 2147483647 h 563"/>
              <a:gd name="T6" fmla="*/ 2147483647 w 568"/>
              <a:gd name="T7" fmla="*/ 2147483647 h 563"/>
              <a:gd name="T8" fmla="*/ 2147483647 w 568"/>
              <a:gd name="T9" fmla="*/ 2147483647 h 563"/>
              <a:gd name="T10" fmla="*/ 2147483647 w 568"/>
              <a:gd name="T11" fmla="*/ 2147483647 h 563"/>
              <a:gd name="T12" fmla="*/ 2147483647 w 568"/>
              <a:gd name="T13" fmla="*/ 2147483647 h 563"/>
              <a:gd name="T14" fmla="*/ 2147483647 w 568"/>
              <a:gd name="T15" fmla="*/ 2147483647 h 563"/>
              <a:gd name="T16" fmla="*/ 0 w 568"/>
              <a:gd name="T17" fmla="*/ 2147483647 h 563"/>
              <a:gd name="T18" fmla="*/ 2147483647 w 568"/>
              <a:gd name="T19" fmla="*/ 2147483647 h 563"/>
              <a:gd name="T20" fmla="*/ 2147483647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70" name="Shape - New Jersey"/>
          <p:cNvSpPr>
            <a:spLocks noChangeAspect="1"/>
          </p:cNvSpPr>
          <p:nvPr/>
        </p:nvSpPr>
        <p:spPr bwMode="auto">
          <a:xfrm>
            <a:off x="7170737" y="2617569"/>
            <a:ext cx="196851" cy="385763"/>
          </a:xfrm>
          <a:custGeom>
            <a:avLst/>
            <a:gdLst>
              <a:gd name="T0" fmla="*/ 2147483647 w 125"/>
              <a:gd name="T1" fmla="*/ 2147483647 h 247"/>
              <a:gd name="T2" fmla="*/ 2147483647 w 125"/>
              <a:gd name="T3" fmla="*/ 0 h 247"/>
              <a:gd name="T4" fmla="*/ 2147483647 w 125"/>
              <a:gd name="T5" fmla="*/ 2147483647 h 247"/>
              <a:gd name="T6" fmla="*/ 2147483647 w 125"/>
              <a:gd name="T7" fmla="*/ 2147483647 h 247"/>
              <a:gd name="T8" fmla="*/ 2147483647 w 125"/>
              <a:gd name="T9" fmla="*/ 2147483647 h 247"/>
              <a:gd name="T10" fmla="*/ 2147483647 w 125"/>
              <a:gd name="T11" fmla="*/ 2147483647 h 247"/>
              <a:gd name="T12" fmla="*/ 2147483647 w 125"/>
              <a:gd name="T13" fmla="*/ 2147483647 h 247"/>
              <a:gd name="T14" fmla="*/ 2147483647 w 125"/>
              <a:gd name="T15" fmla="*/ 2147483647 h 247"/>
              <a:gd name="T16" fmla="*/ 2147483647 w 125"/>
              <a:gd name="T17" fmla="*/ 2147483647 h 247"/>
              <a:gd name="T18" fmla="*/ 2147483647 w 125"/>
              <a:gd name="T19" fmla="*/ 2147483647 h 247"/>
              <a:gd name="T20" fmla="*/ 2147483647 w 125"/>
              <a:gd name="T21" fmla="*/ 2147483647 h 247"/>
              <a:gd name="T22" fmla="*/ 0 w 125"/>
              <a:gd name="T23" fmla="*/ 2147483647 h 247"/>
              <a:gd name="T24" fmla="*/ 2147483647 w 125"/>
              <a:gd name="T25" fmla="*/ 2147483647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71" name="Shape - New Hampshire"/>
          <p:cNvSpPr>
            <a:spLocks noChangeAspect="1"/>
          </p:cNvSpPr>
          <p:nvPr/>
        </p:nvSpPr>
        <p:spPr bwMode="auto">
          <a:xfrm>
            <a:off x="7361238" y="1903194"/>
            <a:ext cx="257175" cy="447675"/>
          </a:xfrm>
          <a:custGeom>
            <a:avLst/>
            <a:gdLst>
              <a:gd name="T0" fmla="*/ 2147483647 w 162"/>
              <a:gd name="T1" fmla="*/ 0 h 289"/>
              <a:gd name="T2" fmla="*/ 0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2" name="Shape - Nevada"/>
          <p:cNvSpPr>
            <a:spLocks noChangeAspect="1"/>
          </p:cNvSpPr>
          <p:nvPr/>
        </p:nvSpPr>
        <p:spPr bwMode="auto">
          <a:xfrm>
            <a:off x="1687512" y="2681068"/>
            <a:ext cx="831851" cy="1239838"/>
          </a:xfrm>
          <a:custGeom>
            <a:avLst/>
            <a:gdLst>
              <a:gd name="T0" fmla="*/ 2147483647 w 527"/>
              <a:gd name="T1" fmla="*/ 0 h 797"/>
              <a:gd name="T2" fmla="*/ 0 w 527"/>
              <a:gd name="T3" fmla="*/ 2147483647 h 797"/>
              <a:gd name="T4" fmla="*/ 2147483647 w 527"/>
              <a:gd name="T5" fmla="*/ 2147483647 h 797"/>
              <a:gd name="T6" fmla="*/ 2147483647 w 527"/>
              <a:gd name="T7" fmla="*/ 2147483647 h 797"/>
              <a:gd name="T8" fmla="*/ 2147483647 w 527"/>
              <a:gd name="T9" fmla="*/ 2147483647 h 797"/>
              <a:gd name="T10" fmla="*/ 2147483647 w 527"/>
              <a:gd name="T11" fmla="*/ 2147483647 h 797"/>
              <a:gd name="T12" fmla="*/ 2147483647 w 527"/>
              <a:gd name="T13" fmla="*/ 2147483647 h 797"/>
              <a:gd name="T14" fmla="*/ 2147483647 w 527"/>
              <a:gd name="T15" fmla="*/ 2147483647 h 797"/>
              <a:gd name="T16" fmla="*/ 2147483647 w 527"/>
              <a:gd name="T17" fmla="*/ 2147483647 h 797"/>
              <a:gd name="T18" fmla="*/ 2147483647 w 527"/>
              <a:gd name="T19" fmla="*/ 2147483647 h 797"/>
              <a:gd name="T20" fmla="*/ 2147483647 w 527"/>
              <a:gd name="T21" fmla="*/ 2147483647 h 797"/>
              <a:gd name="T22" fmla="*/ 2147483647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3" name="Shape - Nebraska"/>
          <p:cNvSpPr>
            <a:spLocks noChangeAspect="1"/>
          </p:cNvSpPr>
          <p:nvPr/>
        </p:nvSpPr>
        <p:spPr bwMode="auto">
          <a:xfrm>
            <a:off x="3675063" y="2782669"/>
            <a:ext cx="1095375" cy="487363"/>
          </a:xfrm>
          <a:custGeom>
            <a:avLst/>
            <a:gdLst>
              <a:gd name="T0" fmla="*/ 2147483647 w 695"/>
              <a:gd name="T1" fmla="*/ 0 h 313"/>
              <a:gd name="T2" fmla="*/ 0 w 695"/>
              <a:gd name="T3" fmla="*/ 2147483647 h 313"/>
              <a:gd name="T4" fmla="*/ 2147483647 w 695"/>
              <a:gd name="T5" fmla="*/ 2147483647 h 313"/>
              <a:gd name="T6" fmla="*/ 2147483647 w 695"/>
              <a:gd name="T7" fmla="*/ 2147483647 h 313"/>
              <a:gd name="T8" fmla="*/ 2147483647 w 695"/>
              <a:gd name="T9" fmla="*/ 2147483647 h 313"/>
              <a:gd name="T10" fmla="*/ 2147483647 w 695"/>
              <a:gd name="T11" fmla="*/ 2147483647 h 313"/>
              <a:gd name="T12" fmla="*/ 2147483647 w 695"/>
              <a:gd name="T13" fmla="*/ 2147483647 h 313"/>
              <a:gd name="T14" fmla="*/ 2147483647 w 695"/>
              <a:gd name="T15" fmla="*/ 2147483647 h 313"/>
              <a:gd name="T16" fmla="*/ 2147483647 w 695"/>
              <a:gd name="T17" fmla="*/ 2147483647 h 313"/>
              <a:gd name="T18" fmla="*/ 2147483647 w 695"/>
              <a:gd name="T19" fmla="*/ 2147483647 h 313"/>
              <a:gd name="T20" fmla="*/ 2147483647 w 695"/>
              <a:gd name="T21" fmla="*/ 2147483647 h 313"/>
              <a:gd name="T22" fmla="*/ 2147483647 w 695"/>
              <a:gd name="T23" fmla="*/ 2147483647 h 313"/>
              <a:gd name="T24" fmla="*/ 2147483647 w 695"/>
              <a:gd name="T25" fmla="*/ 2147483647 h 313"/>
              <a:gd name="T26" fmla="*/ 2147483647 w 695"/>
              <a:gd name="T27" fmla="*/ 2147483647 h 313"/>
              <a:gd name="T28" fmla="*/ 2147483647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4" name="Shape - Montana"/>
          <p:cNvSpPr>
            <a:spLocks noChangeAspect="1"/>
          </p:cNvSpPr>
          <p:nvPr/>
        </p:nvSpPr>
        <p:spPr bwMode="auto">
          <a:xfrm>
            <a:off x="2400947" y="1676182"/>
            <a:ext cx="1306512" cy="803275"/>
          </a:xfrm>
          <a:custGeom>
            <a:avLst/>
            <a:gdLst>
              <a:gd name="T0" fmla="*/ 2147483647 w 828"/>
              <a:gd name="T1" fmla="*/ 0 h 516"/>
              <a:gd name="T2" fmla="*/ 2147483647 w 828"/>
              <a:gd name="T3" fmla="*/ 2147483647 h 516"/>
              <a:gd name="T4" fmla="*/ 2147483647 w 828"/>
              <a:gd name="T5" fmla="*/ 2147483647 h 516"/>
              <a:gd name="T6" fmla="*/ 2147483647 w 828"/>
              <a:gd name="T7" fmla="*/ 2147483647 h 516"/>
              <a:gd name="T8" fmla="*/ 2147483647 w 828"/>
              <a:gd name="T9" fmla="*/ 2147483647 h 516"/>
              <a:gd name="T10" fmla="*/ 2147483647 w 828"/>
              <a:gd name="T11" fmla="*/ 2147483647 h 516"/>
              <a:gd name="T12" fmla="*/ 2147483647 w 828"/>
              <a:gd name="T13" fmla="*/ 2147483647 h 516"/>
              <a:gd name="T14" fmla="*/ 2147483647 w 828"/>
              <a:gd name="T15" fmla="*/ 2147483647 h 516"/>
              <a:gd name="T16" fmla="*/ 2147483647 w 828"/>
              <a:gd name="T17" fmla="*/ 2147483647 h 516"/>
              <a:gd name="T18" fmla="*/ 2147483647 w 828"/>
              <a:gd name="T19" fmla="*/ 2147483647 h 516"/>
              <a:gd name="T20" fmla="*/ 2147483647 w 828"/>
              <a:gd name="T21" fmla="*/ 2147483647 h 516"/>
              <a:gd name="T22" fmla="*/ 2147483647 w 828"/>
              <a:gd name="T23" fmla="*/ 2147483647 h 516"/>
              <a:gd name="T24" fmla="*/ 2147483647 w 828"/>
              <a:gd name="T25" fmla="*/ 2147483647 h 516"/>
              <a:gd name="T26" fmla="*/ 2147483647 w 828"/>
              <a:gd name="T27" fmla="*/ 2147483647 h 516"/>
              <a:gd name="T28" fmla="*/ 2147483647 w 828"/>
              <a:gd name="T29" fmla="*/ 2147483647 h 516"/>
              <a:gd name="T30" fmla="*/ 2147483647 w 828"/>
              <a:gd name="T31" fmla="*/ 2147483647 h 516"/>
              <a:gd name="T32" fmla="*/ 2147483647 w 828"/>
              <a:gd name="T33" fmla="*/ 2147483647 h 516"/>
              <a:gd name="T34" fmla="*/ 0 w 828"/>
              <a:gd name="T35" fmla="*/ 2147483647 h 516"/>
              <a:gd name="T36" fmla="*/ 2147483647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5" name="Shape - Missouri"/>
          <p:cNvSpPr>
            <a:spLocks noChangeAspect="1"/>
          </p:cNvSpPr>
          <p:nvPr/>
        </p:nvSpPr>
        <p:spPr bwMode="auto">
          <a:xfrm>
            <a:off x="4714875" y="3133507"/>
            <a:ext cx="863600" cy="701675"/>
          </a:xfrm>
          <a:custGeom>
            <a:avLst/>
            <a:gdLst>
              <a:gd name="T0" fmla="*/ 0 w 548"/>
              <a:gd name="T1" fmla="*/ 15 h 451"/>
              <a:gd name="T2" fmla="*/ 240 w 548"/>
              <a:gd name="T3" fmla="*/ 0 h 451"/>
              <a:gd name="T4" fmla="*/ 290 w 548"/>
              <a:gd name="T5" fmla="*/ 0 h 451"/>
              <a:gd name="T6" fmla="*/ 329 w 548"/>
              <a:gd name="T7" fmla="*/ 13 h 451"/>
              <a:gd name="T8" fmla="*/ 308 w 548"/>
              <a:gd name="T9" fmla="*/ 52 h 451"/>
              <a:gd name="T10" fmla="*/ 378 w 548"/>
              <a:gd name="T11" fmla="*/ 116 h 451"/>
              <a:gd name="T12" fmla="*/ 401 w 548"/>
              <a:gd name="T13" fmla="*/ 170 h 451"/>
              <a:gd name="T14" fmla="*/ 442 w 548"/>
              <a:gd name="T15" fmla="*/ 156 h 451"/>
              <a:gd name="T16" fmla="*/ 441 w 548"/>
              <a:gd name="T17" fmla="*/ 232 h 451"/>
              <a:gd name="T18" fmla="*/ 483 w 548"/>
              <a:gd name="T19" fmla="*/ 255 h 451"/>
              <a:gd name="T20" fmla="*/ 502 w 548"/>
              <a:gd name="T21" fmla="*/ 322 h 451"/>
              <a:gd name="T22" fmla="*/ 532 w 548"/>
              <a:gd name="T23" fmla="*/ 328 h 451"/>
              <a:gd name="T24" fmla="*/ 548 w 548"/>
              <a:gd name="T25" fmla="*/ 356 h 451"/>
              <a:gd name="T26" fmla="*/ 511 w 548"/>
              <a:gd name="T27" fmla="*/ 395 h 451"/>
              <a:gd name="T28" fmla="*/ 499 w 548"/>
              <a:gd name="T29" fmla="*/ 439 h 451"/>
              <a:gd name="T30" fmla="*/ 447 w 548"/>
              <a:gd name="T31" fmla="*/ 451 h 451"/>
              <a:gd name="T32" fmla="*/ 460 w 548"/>
              <a:gd name="T33" fmla="*/ 402 h 451"/>
              <a:gd name="T34" fmla="*/ 255 w 548"/>
              <a:gd name="T35" fmla="*/ 420 h 451"/>
              <a:gd name="T36" fmla="*/ 107 w 548"/>
              <a:gd name="T37" fmla="*/ 438 h 451"/>
              <a:gd name="T38" fmla="*/ 98 w 548"/>
              <a:gd name="T39" fmla="*/ 390 h 451"/>
              <a:gd name="T40" fmla="*/ 88 w 548"/>
              <a:gd name="T41" fmla="*/ 246 h 451"/>
              <a:gd name="T42" fmla="*/ 86 w 548"/>
              <a:gd name="T43" fmla="*/ 167 h 451"/>
              <a:gd name="T44" fmla="*/ 37 w 548"/>
              <a:gd name="T45" fmla="*/ 131 h 451"/>
              <a:gd name="T46" fmla="*/ 55 w 548"/>
              <a:gd name="T47" fmla="*/ 98 h 451"/>
              <a:gd name="T48" fmla="*/ 31 w 548"/>
              <a:gd name="T49" fmla="*/ 80 h 451"/>
              <a:gd name="T50" fmla="*/ 0 w 548"/>
              <a:gd name="T51" fmla="*/ 15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76" name="Shape - Mississippi"/>
          <p:cNvSpPr>
            <a:spLocks noChangeAspect="1"/>
          </p:cNvSpPr>
          <p:nvPr/>
        </p:nvSpPr>
        <p:spPr bwMode="auto">
          <a:xfrm>
            <a:off x="5330824" y="3966943"/>
            <a:ext cx="450851" cy="774700"/>
          </a:xfrm>
          <a:custGeom>
            <a:avLst/>
            <a:gdLst>
              <a:gd name="T0" fmla="*/ 2147483647 w 287"/>
              <a:gd name="T1" fmla="*/ 2147483647 h 499"/>
              <a:gd name="T2" fmla="*/ 2147483647 w 287"/>
              <a:gd name="T3" fmla="*/ 2147483647 h 499"/>
              <a:gd name="T4" fmla="*/ 0 w 287"/>
              <a:gd name="T5" fmla="*/ 2147483647 h 499"/>
              <a:gd name="T6" fmla="*/ 2147483647 w 287"/>
              <a:gd name="T7" fmla="*/ 2147483647 h 499"/>
              <a:gd name="T8" fmla="*/ 2147483647 w 287"/>
              <a:gd name="T9" fmla="*/ 2147483647 h 499"/>
              <a:gd name="T10" fmla="*/ 2147483647 w 287"/>
              <a:gd name="T11" fmla="*/ 2147483647 h 499"/>
              <a:gd name="T12" fmla="*/ 2147483647 w 287"/>
              <a:gd name="T13" fmla="*/ 2147483647 h 499"/>
              <a:gd name="T14" fmla="*/ 2147483647 w 287"/>
              <a:gd name="T15" fmla="*/ 2147483647 h 499"/>
              <a:gd name="T16" fmla="*/ 2147483647 w 287"/>
              <a:gd name="T17" fmla="*/ 2147483647 h 499"/>
              <a:gd name="T18" fmla="*/ 2147483647 w 287"/>
              <a:gd name="T19" fmla="*/ 2147483647 h 499"/>
              <a:gd name="T20" fmla="*/ 2147483647 w 287"/>
              <a:gd name="T21" fmla="*/ 2147483647 h 499"/>
              <a:gd name="T22" fmla="*/ 2147483647 w 287"/>
              <a:gd name="T23" fmla="*/ 2147483647 h 499"/>
              <a:gd name="T24" fmla="*/ 2147483647 w 287"/>
              <a:gd name="T25" fmla="*/ 2147483647 h 499"/>
              <a:gd name="T26" fmla="*/ 2147483647 w 287"/>
              <a:gd name="T27" fmla="*/ 0 h 499"/>
              <a:gd name="T28" fmla="*/ 2147483647 w 287"/>
              <a:gd name="T29" fmla="*/ 214748364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7" name="Shape - Minnesota"/>
          <p:cNvSpPr>
            <a:spLocks noChangeAspect="1"/>
          </p:cNvSpPr>
          <p:nvPr/>
        </p:nvSpPr>
        <p:spPr bwMode="auto">
          <a:xfrm>
            <a:off x="4446587" y="1741269"/>
            <a:ext cx="857251" cy="957263"/>
          </a:xfrm>
          <a:custGeom>
            <a:avLst/>
            <a:gdLst>
              <a:gd name="T0" fmla="*/ 0 w 545"/>
              <a:gd name="T1" fmla="*/ 2147483647 h 614"/>
              <a:gd name="T2" fmla="*/ 2147483647 w 545"/>
              <a:gd name="T3" fmla="*/ 2147483647 h 614"/>
              <a:gd name="T4" fmla="*/ 2147483647 w 545"/>
              <a:gd name="T5" fmla="*/ 0 h 614"/>
              <a:gd name="T6" fmla="*/ 2147483647 w 545"/>
              <a:gd name="T7" fmla="*/ 2147483647 h 614"/>
              <a:gd name="T8" fmla="*/ 2147483647 w 545"/>
              <a:gd name="T9" fmla="*/ 2147483647 h 614"/>
              <a:gd name="T10" fmla="*/ 2147483647 w 545"/>
              <a:gd name="T11" fmla="*/ 2147483647 h 614"/>
              <a:gd name="T12" fmla="*/ 2147483647 w 545"/>
              <a:gd name="T13" fmla="*/ 2147483647 h 614"/>
              <a:gd name="T14" fmla="*/ 2147483647 w 545"/>
              <a:gd name="T15" fmla="*/ 2147483647 h 614"/>
              <a:gd name="T16" fmla="*/ 2147483647 w 545"/>
              <a:gd name="T17" fmla="*/ 2147483647 h 614"/>
              <a:gd name="T18" fmla="*/ 2147483647 w 545"/>
              <a:gd name="T19" fmla="*/ 2147483647 h 614"/>
              <a:gd name="T20" fmla="*/ 2147483647 w 545"/>
              <a:gd name="T21" fmla="*/ 2147483647 h 614"/>
              <a:gd name="T22" fmla="*/ 2147483647 w 545"/>
              <a:gd name="T23" fmla="*/ 2147483647 h 614"/>
              <a:gd name="T24" fmla="*/ 2147483647 w 545"/>
              <a:gd name="T25" fmla="*/ 2147483647 h 614"/>
              <a:gd name="T26" fmla="*/ 2147483647 w 545"/>
              <a:gd name="T27" fmla="*/ 2147483647 h 614"/>
              <a:gd name="T28" fmla="*/ 2147483647 w 545"/>
              <a:gd name="T29" fmla="*/ 2147483647 h 614"/>
              <a:gd name="T30" fmla="*/ 2147483647 w 545"/>
              <a:gd name="T31" fmla="*/ 2147483647 h 614"/>
              <a:gd name="T32" fmla="*/ 2147483647 w 545"/>
              <a:gd name="T33" fmla="*/ 2147483647 h 614"/>
              <a:gd name="T34" fmla="*/ 2147483647 w 545"/>
              <a:gd name="T35" fmla="*/ 2147483647 h 614"/>
              <a:gd name="T36" fmla="*/ 2147483647 w 545"/>
              <a:gd name="T37" fmla="*/ 2147483647 h 614"/>
              <a:gd name="T38" fmla="*/ 2147483647 w 545"/>
              <a:gd name="T39" fmla="*/ 2147483647 h 614"/>
              <a:gd name="T40" fmla="*/ 2147483647 w 545"/>
              <a:gd name="T41" fmla="*/ 2147483647 h 614"/>
              <a:gd name="T42" fmla="*/ 2147483647 w 545"/>
              <a:gd name="T43" fmla="*/ 2147483647 h 614"/>
              <a:gd name="T44" fmla="*/ 2147483647 w 545"/>
              <a:gd name="T45" fmla="*/ 2147483647 h 614"/>
              <a:gd name="T46" fmla="*/ 2147483647 w 545"/>
              <a:gd name="T47" fmla="*/ 2147483647 h 614"/>
              <a:gd name="T48" fmla="*/ 2147483647 w 545"/>
              <a:gd name="T49" fmla="*/ 2147483647 h 614"/>
              <a:gd name="T50" fmla="*/ 2147483647 w 545"/>
              <a:gd name="T51" fmla="*/ 2147483647 h 614"/>
              <a:gd name="T52" fmla="*/ 2147483647 w 545"/>
              <a:gd name="T53" fmla="*/ 2147483647 h 614"/>
              <a:gd name="T54" fmla="*/ 2147483647 w 545"/>
              <a:gd name="T55" fmla="*/ 2147483647 h 614"/>
              <a:gd name="T56" fmla="*/ 2147483647 w 545"/>
              <a:gd name="T57" fmla="*/ 2147483647 h 614"/>
              <a:gd name="T58" fmla="*/ 2147483647 w 545"/>
              <a:gd name="T59" fmla="*/ 2147483647 h 614"/>
              <a:gd name="T60" fmla="*/ 0 w 545"/>
              <a:gd name="T61" fmla="*/ 2147483647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grpSp>
        <p:nvGrpSpPr>
          <p:cNvPr id="178" name="Shape - Michigan"/>
          <p:cNvGrpSpPr>
            <a:grpSpLocks/>
          </p:cNvGrpSpPr>
          <p:nvPr/>
        </p:nvGrpSpPr>
        <p:grpSpPr bwMode="auto">
          <a:xfrm>
            <a:off x="5259387" y="1965107"/>
            <a:ext cx="990600" cy="882650"/>
            <a:chOff x="3254" y="860"/>
            <a:chExt cx="623" cy="557"/>
          </a:xfrm>
          <a:solidFill>
            <a:srgbClr val="C9961E"/>
          </a:solidFill>
        </p:grpSpPr>
        <p:sp>
          <p:nvSpPr>
            <p:cNvPr id="179" name="Freeform 27"/>
            <p:cNvSpPr>
              <a:spLocks noChangeAspect="1"/>
            </p:cNvSpPr>
            <p:nvPr/>
          </p:nvSpPr>
          <p:spPr bwMode="auto">
            <a:xfrm>
              <a:off x="3254" y="860"/>
              <a:ext cx="442" cy="190"/>
            </a:xfrm>
            <a:custGeom>
              <a:avLst/>
              <a:gdLst>
                <a:gd name="T0" fmla="*/ 0 w 445"/>
                <a:gd name="T1" fmla="*/ 100 h 193"/>
                <a:gd name="T2" fmla="*/ 96 w 445"/>
                <a:gd name="T3" fmla="*/ 0 h 193"/>
                <a:gd name="T4" fmla="*/ 79 w 445"/>
                <a:gd name="T5" fmla="*/ 41 h 193"/>
                <a:gd name="T6" fmla="*/ 92 w 445"/>
                <a:gd name="T7" fmla="*/ 54 h 193"/>
                <a:gd name="T8" fmla="*/ 123 w 445"/>
                <a:gd name="T9" fmla="*/ 36 h 193"/>
                <a:gd name="T10" fmla="*/ 192 w 445"/>
                <a:gd name="T11" fmla="*/ 63 h 193"/>
                <a:gd name="T12" fmla="*/ 220 w 445"/>
                <a:gd name="T13" fmla="*/ 41 h 193"/>
                <a:gd name="T14" fmla="*/ 311 w 445"/>
                <a:gd name="T15" fmla="*/ 32 h 193"/>
                <a:gd name="T16" fmla="*/ 329 w 445"/>
                <a:gd name="T17" fmla="*/ 55 h 193"/>
                <a:gd name="T18" fmla="*/ 364 w 445"/>
                <a:gd name="T19" fmla="*/ 50 h 193"/>
                <a:gd name="T20" fmla="*/ 432 w 445"/>
                <a:gd name="T21" fmla="*/ 78 h 193"/>
                <a:gd name="T22" fmla="*/ 436 w 445"/>
                <a:gd name="T23" fmla="*/ 96 h 193"/>
                <a:gd name="T24" fmla="*/ 363 w 445"/>
                <a:gd name="T25" fmla="*/ 114 h 193"/>
                <a:gd name="T26" fmla="*/ 341 w 445"/>
                <a:gd name="T27" fmla="*/ 100 h 193"/>
                <a:gd name="T28" fmla="*/ 302 w 445"/>
                <a:gd name="T29" fmla="*/ 105 h 193"/>
                <a:gd name="T30" fmla="*/ 257 w 445"/>
                <a:gd name="T31" fmla="*/ 131 h 193"/>
                <a:gd name="T32" fmla="*/ 237 w 445"/>
                <a:gd name="T33" fmla="*/ 133 h 193"/>
                <a:gd name="T34" fmla="*/ 221 w 445"/>
                <a:gd name="T35" fmla="*/ 114 h 193"/>
                <a:gd name="T36" fmla="*/ 198 w 445"/>
                <a:gd name="T37" fmla="*/ 182 h 193"/>
                <a:gd name="T38" fmla="*/ 170 w 445"/>
                <a:gd name="T39" fmla="*/ 184 h 193"/>
                <a:gd name="T40" fmla="*/ 158 w 445"/>
                <a:gd name="T41" fmla="*/ 156 h 193"/>
                <a:gd name="T42" fmla="*/ 98 w 445"/>
                <a:gd name="T43" fmla="*/ 145 h 193"/>
                <a:gd name="T44" fmla="*/ 73 w 445"/>
                <a:gd name="T45" fmla="*/ 124 h 193"/>
                <a:gd name="T46" fmla="*/ 23 w 445"/>
                <a:gd name="T47" fmla="*/ 131 h 193"/>
                <a:gd name="T48" fmla="*/ 0 w 445"/>
                <a:gd name="T49" fmla="*/ 10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80" name="Freeform 28"/>
            <p:cNvSpPr>
              <a:spLocks noChangeAspect="1"/>
            </p:cNvSpPr>
            <p:nvPr/>
          </p:nvSpPr>
          <p:spPr bwMode="auto">
            <a:xfrm>
              <a:off x="3560" y="994"/>
              <a:ext cx="317" cy="423"/>
            </a:xfrm>
            <a:custGeom>
              <a:avLst/>
              <a:gdLst>
                <a:gd name="T0" fmla="*/ 79 w 319"/>
                <a:gd name="T1" fmla="*/ 18 h 432"/>
                <a:gd name="T2" fmla="*/ 90 w 319"/>
                <a:gd name="T3" fmla="*/ 42 h 432"/>
                <a:gd name="T4" fmla="*/ 70 w 319"/>
                <a:gd name="T5" fmla="*/ 58 h 432"/>
                <a:gd name="T6" fmla="*/ 69 w 319"/>
                <a:gd name="T7" fmla="*/ 121 h 432"/>
                <a:gd name="T8" fmla="*/ 57 w 319"/>
                <a:gd name="T9" fmla="*/ 79 h 432"/>
                <a:gd name="T10" fmla="*/ 11 w 319"/>
                <a:gd name="T11" fmla="*/ 119 h 432"/>
                <a:gd name="T12" fmla="*/ 0 w 319"/>
                <a:gd name="T13" fmla="*/ 237 h 432"/>
                <a:gd name="T14" fmla="*/ 30 w 319"/>
                <a:gd name="T15" fmla="*/ 294 h 432"/>
                <a:gd name="T16" fmla="*/ 33 w 319"/>
                <a:gd name="T17" fmla="*/ 323 h 432"/>
                <a:gd name="T18" fmla="*/ 34 w 319"/>
                <a:gd name="T19" fmla="*/ 346 h 432"/>
                <a:gd name="T20" fmla="*/ 33 w 319"/>
                <a:gd name="T21" fmla="*/ 368 h 432"/>
                <a:gd name="T22" fmla="*/ 27 w 319"/>
                <a:gd name="T23" fmla="*/ 405 h 432"/>
                <a:gd name="T24" fmla="*/ 149 w 319"/>
                <a:gd name="T25" fmla="*/ 399 h 432"/>
                <a:gd name="T26" fmla="*/ 312 w 319"/>
                <a:gd name="T27" fmla="*/ 385 h 432"/>
                <a:gd name="T28" fmla="*/ 282 w 319"/>
                <a:gd name="T29" fmla="*/ 377 h 432"/>
                <a:gd name="T30" fmla="*/ 265 w 319"/>
                <a:gd name="T31" fmla="*/ 354 h 432"/>
                <a:gd name="T32" fmla="*/ 291 w 319"/>
                <a:gd name="T33" fmla="*/ 338 h 432"/>
                <a:gd name="T34" fmla="*/ 291 w 319"/>
                <a:gd name="T35" fmla="*/ 314 h 432"/>
                <a:gd name="T36" fmla="*/ 279 w 319"/>
                <a:gd name="T37" fmla="*/ 295 h 432"/>
                <a:gd name="T38" fmla="*/ 291 w 319"/>
                <a:gd name="T39" fmla="*/ 281 h 432"/>
                <a:gd name="T40" fmla="*/ 313 w 319"/>
                <a:gd name="T41" fmla="*/ 283 h 432"/>
                <a:gd name="T42" fmla="*/ 309 w 319"/>
                <a:gd name="T43" fmla="*/ 226 h 432"/>
                <a:gd name="T44" fmla="*/ 303 w 319"/>
                <a:gd name="T45" fmla="*/ 194 h 432"/>
                <a:gd name="T46" fmla="*/ 289 w 319"/>
                <a:gd name="T47" fmla="*/ 171 h 432"/>
                <a:gd name="T48" fmla="*/ 276 w 319"/>
                <a:gd name="T49" fmla="*/ 160 h 432"/>
                <a:gd name="T50" fmla="*/ 255 w 319"/>
                <a:gd name="T51" fmla="*/ 156 h 432"/>
                <a:gd name="T52" fmla="*/ 237 w 319"/>
                <a:gd name="T53" fmla="*/ 156 h 432"/>
                <a:gd name="T54" fmla="*/ 218 w 319"/>
                <a:gd name="T55" fmla="*/ 182 h 432"/>
                <a:gd name="T56" fmla="*/ 204 w 319"/>
                <a:gd name="T57" fmla="*/ 191 h 432"/>
                <a:gd name="T58" fmla="*/ 195 w 319"/>
                <a:gd name="T59" fmla="*/ 194 h 432"/>
                <a:gd name="T60" fmla="*/ 185 w 319"/>
                <a:gd name="T61" fmla="*/ 189 h 432"/>
                <a:gd name="T62" fmla="*/ 182 w 319"/>
                <a:gd name="T63" fmla="*/ 176 h 432"/>
                <a:gd name="T64" fmla="*/ 185 w 319"/>
                <a:gd name="T65" fmla="*/ 167 h 432"/>
                <a:gd name="T66" fmla="*/ 194 w 319"/>
                <a:gd name="T67" fmla="*/ 160 h 432"/>
                <a:gd name="T68" fmla="*/ 203 w 319"/>
                <a:gd name="T69" fmla="*/ 156 h 432"/>
                <a:gd name="T70" fmla="*/ 212 w 319"/>
                <a:gd name="T71" fmla="*/ 155 h 432"/>
                <a:gd name="T72" fmla="*/ 212 w 319"/>
                <a:gd name="T73" fmla="*/ 138 h 432"/>
                <a:gd name="T74" fmla="*/ 236 w 319"/>
                <a:gd name="T75" fmla="*/ 121 h 432"/>
                <a:gd name="T76" fmla="*/ 212 w 319"/>
                <a:gd name="T77" fmla="*/ 69 h 432"/>
                <a:gd name="T78" fmla="*/ 212 w 319"/>
                <a:gd name="T79" fmla="*/ 43 h 432"/>
                <a:gd name="T80" fmla="*/ 172 w 319"/>
                <a:gd name="T81" fmla="*/ 33 h 432"/>
                <a:gd name="T82" fmla="*/ 113 w 319"/>
                <a:gd name="T83" fmla="*/ 0 h 432"/>
                <a:gd name="T84" fmla="*/ 79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181" name="Shape - Massachusetts"/>
          <p:cNvSpPr>
            <a:spLocks noChangeAspect="1"/>
          </p:cNvSpPr>
          <p:nvPr/>
        </p:nvSpPr>
        <p:spPr bwMode="auto">
          <a:xfrm>
            <a:off x="7305675" y="2288957"/>
            <a:ext cx="468312" cy="211137"/>
          </a:xfrm>
          <a:custGeom>
            <a:avLst/>
            <a:gdLst>
              <a:gd name="T0" fmla="*/ 0 w 296"/>
              <a:gd name="T1" fmla="*/ 2147483647 h 134"/>
              <a:gd name="T2" fmla="*/ 2147483647 w 296"/>
              <a:gd name="T3" fmla="*/ 2147483647 h 134"/>
              <a:gd name="T4" fmla="*/ 2147483647 w 296"/>
              <a:gd name="T5" fmla="*/ 2147483647 h 134"/>
              <a:gd name="T6" fmla="*/ 2147483647 w 296"/>
              <a:gd name="T7" fmla="*/ 0 h 134"/>
              <a:gd name="T8" fmla="*/ 2147483647 w 296"/>
              <a:gd name="T9" fmla="*/ 2147483647 h 134"/>
              <a:gd name="T10" fmla="*/ 2147483647 w 296"/>
              <a:gd name="T11" fmla="*/ 2147483647 h 134"/>
              <a:gd name="T12" fmla="*/ 2147483647 w 296"/>
              <a:gd name="T13" fmla="*/ 2147483647 h 134"/>
              <a:gd name="T14" fmla="*/ 2147483647 w 296"/>
              <a:gd name="T15" fmla="*/ 2147483647 h 134"/>
              <a:gd name="T16" fmla="*/ 2147483647 w 296"/>
              <a:gd name="T17" fmla="*/ 2147483647 h 134"/>
              <a:gd name="T18" fmla="*/ 2147483647 w 296"/>
              <a:gd name="T19" fmla="*/ 2147483647 h 134"/>
              <a:gd name="T20" fmla="*/ 2147483647 w 296"/>
              <a:gd name="T21" fmla="*/ 2147483647 h 134"/>
              <a:gd name="T22" fmla="*/ 2147483647 w 296"/>
              <a:gd name="T23" fmla="*/ 2147483647 h 134"/>
              <a:gd name="T24" fmla="*/ 2147483647 w 296"/>
              <a:gd name="T25" fmla="*/ 2147483647 h 134"/>
              <a:gd name="T26" fmla="*/ 2147483647 w 296"/>
              <a:gd name="T27" fmla="*/ 2147483647 h 134"/>
              <a:gd name="T28" fmla="*/ 2147483647 w 296"/>
              <a:gd name="T29" fmla="*/ 2147483647 h 134"/>
              <a:gd name="T30" fmla="*/ 2147483647 w 296"/>
              <a:gd name="T31" fmla="*/ 2147483647 h 134"/>
              <a:gd name="T32" fmla="*/ 2147483647 w 296"/>
              <a:gd name="T33" fmla="*/ 2147483647 h 134"/>
              <a:gd name="T34" fmla="*/ 2147483647 w 296"/>
              <a:gd name="T35" fmla="*/ 2147483647 h 134"/>
              <a:gd name="T36" fmla="*/ 2147483647 w 296"/>
              <a:gd name="T37" fmla="*/ 2147483647 h 134"/>
              <a:gd name="T38" fmla="*/ 0 w 296"/>
              <a:gd name="T39" fmla="*/ 2147483647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82" name="Shape - Maryland"/>
          <p:cNvSpPr>
            <a:spLocks noChangeAspect="1"/>
          </p:cNvSpPr>
          <p:nvPr/>
        </p:nvSpPr>
        <p:spPr bwMode="auto">
          <a:xfrm>
            <a:off x="6678612" y="2946181"/>
            <a:ext cx="635000" cy="258762"/>
          </a:xfrm>
          <a:custGeom>
            <a:avLst/>
            <a:gdLst>
              <a:gd name="T0" fmla="*/ 0 w 403"/>
              <a:gd name="T1" fmla="*/ 2147483647 h 165"/>
              <a:gd name="T2" fmla="*/ 2147483647 w 403"/>
              <a:gd name="T3" fmla="*/ 0 h 165"/>
              <a:gd name="T4" fmla="*/ 2147483647 w 403"/>
              <a:gd name="T5" fmla="*/ 2147483647 h 165"/>
              <a:gd name="T6" fmla="*/ 2147483647 w 403"/>
              <a:gd name="T7" fmla="*/ 2147483647 h 165"/>
              <a:gd name="T8" fmla="*/ 2147483647 w 403"/>
              <a:gd name="T9" fmla="*/ 2147483647 h 165"/>
              <a:gd name="T10" fmla="*/ 2147483647 w 403"/>
              <a:gd name="T11" fmla="*/ 2147483647 h 165"/>
              <a:gd name="T12" fmla="*/ 2147483647 w 403"/>
              <a:gd name="T13" fmla="*/ 2147483647 h 165"/>
              <a:gd name="T14" fmla="*/ 2147483647 w 403"/>
              <a:gd name="T15" fmla="*/ 2147483647 h 165"/>
              <a:gd name="T16" fmla="*/ 2147483647 w 403"/>
              <a:gd name="T17" fmla="*/ 2147483647 h 165"/>
              <a:gd name="T18" fmla="*/ 2147483647 w 403"/>
              <a:gd name="T19" fmla="*/ 2147483647 h 165"/>
              <a:gd name="T20" fmla="*/ 2147483647 w 403"/>
              <a:gd name="T21" fmla="*/ 2147483647 h 165"/>
              <a:gd name="T22" fmla="*/ 2147483647 w 403"/>
              <a:gd name="T23" fmla="*/ 2147483647 h 165"/>
              <a:gd name="T24" fmla="*/ 2147483647 w 403"/>
              <a:gd name="T25" fmla="*/ 2147483647 h 165"/>
              <a:gd name="T26" fmla="*/ 2147483647 w 403"/>
              <a:gd name="T27" fmla="*/ 2147483647 h 165"/>
              <a:gd name="T28" fmla="*/ 2147483647 w 403"/>
              <a:gd name="T29" fmla="*/ 2147483647 h 165"/>
              <a:gd name="T30" fmla="*/ 2147483647 w 403"/>
              <a:gd name="T31" fmla="*/ 2147483647 h 165"/>
              <a:gd name="T32" fmla="*/ 0 w 403"/>
              <a:gd name="T33" fmla="*/ 2147483647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83" name="Shape - Maine"/>
          <p:cNvSpPr>
            <a:spLocks noChangeAspect="1"/>
          </p:cNvSpPr>
          <p:nvPr/>
        </p:nvSpPr>
        <p:spPr bwMode="auto">
          <a:xfrm>
            <a:off x="7415212" y="1511082"/>
            <a:ext cx="492125" cy="708025"/>
          </a:xfrm>
          <a:custGeom>
            <a:avLst/>
            <a:gdLst>
              <a:gd name="T0" fmla="*/ 2147483647 w 313"/>
              <a:gd name="T1" fmla="*/ 2147483647 h 478"/>
              <a:gd name="T2" fmla="*/ 2147483647 w 313"/>
              <a:gd name="T3" fmla="*/ 2147483647 h 478"/>
              <a:gd name="T4" fmla="*/ 2147483647 w 313"/>
              <a:gd name="T5" fmla="*/ 2147483647 h 478"/>
              <a:gd name="T6" fmla="*/ 2147483647 w 313"/>
              <a:gd name="T7" fmla="*/ 2147483647 h 478"/>
              <a:gd name="T8" fmla="*/ 2147483647 w 313"/>
              <a:gd name="T9" fmla="*/ 2147483647 h 478"/>
              <a:gd name="T10" fmla="*/ 2147483647 w 313"/>
              <a:gd name="T11" fmla="*/ 2147483647 h 478"/>
              <a:gd name="T12" fmla="*/ 2147483647 w 313"/>
              <a:gd name="T13" fmla="*/ 2147483647 h 478"/>
              <a:gd name="T14" fmla="*/ 0 w 313"/>
              <a:gd name="T15" fmla="*/ 2147483647 h 478"/>
              <a:gd name="T16" fmla="*/ 2147483647 w 313"/>
              <a:gd name="T17" fmla="*/ 2147483647 h 478"/>
              <a:gd name="T18" fmla="*/ 2147483647 w 313"/>
              <a:gd name="T19" fmla="*/ 2147483647 h 478"/>
              <a:gd name="T20" fmla="*/ 2147483647 w 313"/>
              <a:gd name="T21" fmla="*/ 2147483647 h 478"/>
              <a:gd name="T22" fmla="*/ 2147483647 w 313"/>
              <a:gd name="T23" fmla="*/ 2147483647 h 478"/>
              <a:gd name="T24" fmla="*/ 2147483647 w 313"/>
              <a:gd name="T25" fmla="*/ 2147483647 h 478"/>
              <a:gd name="T26" fmla="*/ 2147483647 w 313"/>
              <a:gd name="T27" fmla="*/ 2147483647 h 478"/>
              <a:gd name="T28" fmla="*/ 2147483647 w 313"/>
              <a:gd name="T29" fmla="*/ 2147483647 h 478"/>
              <a:gd name="T30" fmla="*/ 2147483647 w 313"/>
              <a:gd name="T31" fmla="*/ 2147483647 h 478"/>
              <a:gd name="T32" fmla="*/ 2147483647 w 313"/>
              <a:gd name="T33" fmla="*/ 2147483647 h 478"/>
              <a:gd name="T34" fmla="*/ 2147483647 w 313"/>
              <a:gd name="T35" fmla="*/ 2147483647 h 478"/>
              <a:gd name="T36" fmla="*/ 2147483647 w 313"/>
              <a:gd name="T37" fmla="*/ 2147483647 h 478"/>
              <a:gd name="T38" fmla="*/ 2147483647 w 313"/>
              <a:gd name="T39" fmla="*/ 2147483647 h 478"/>
              <a:gd name="T40" fmla="*/ 2147483647 w 313"/>
              <a:gd name="T41" fmla="*/ 2147483647 h 478"/>
              <a:gd name="T42" fmla="*/ 2147483647 w 313"/>
              <a:gd name="T43" fmla="*/ 2147483647 h 478"/>
              <a:gd name="T44" fmla="*/ 2147483647 w 313"/>
              <a:gd name="T45" fmla="*/ 2147483647 h 478"/>
              <a:gd name="T46" fmla="*/ 2147483647 w 313"/>
              <a:gd name="T47" fmla="*/ 2147483647 h 478"/>
              <a:gd name="T48" fmla="*/ 2147483647 w 313"/>
              <a:gd name="T49" fmla="*/ 0 h 478"/>
              <a:gd name="T50" fmla="*/ 2147483647 w 313"/>
              <a:gd name="T51" fmla="*/ 2147483647 h 478"/>
              <a:gd name="T52" fmla="*/ 2147483647 w 313"/>
              <a:gd name="T53" fmla="*/ 2147483647 h 478"/>
              <a:gd name="T54" fmla="*/ 2147483647 w 313"/>
              <a:gd name="T55" fmla="*/ 2147483647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84" name="Shape - Louisiana"/>
          <p:cNvSpPr>
            <a:spLocks noChangeAspect="1"/>
          </p:cNvSpPr>
          <p:nvPr/>
        </p:nvSpPr>
        <p:spPr bwMode="auto">
          <a:xfrm>
            <a:off x="4973638" y="4317781"/>
            <a:ext cx="773113" cy="609600"/>
          </a:xfrm>
          <a:custGeom>
            <a:avLst/>
            <a:gdLst>
              <a:gd name="T0" fmla="*/ 0 w 489"/>
              <a:gd name="T1" fmla="*/ 2147483647 h 392"/>
              <a:gd name="T2" fmla="*/ 2147483647 w 489"/>
              <a:gd name="T3" fmla="*/ 0 h 392"/>
              <a:gd name="T4" fmla="*/ 2147483647 w 489"/>
              <a:gd name="T5" fmla="*/ 2147483647 h 392"/>
              <a:gd name="T6" fmla="*/ 2147483647 w 489"/>
              <a:gd name="T7" fmla="*/ 2147483647 h 392"/>
              <a:gd name="T8" fmla="*/ 2147483647 w 489"/>
              <a:gd name="T9" fmla="*/ 2147483647 h 392"/>
              <a:gd name="T10" fmla="*/ 2147483647 w 489"/>
              <a:gd name="T11" fmla="*/ 2147483647 h 392"/>
              <a:gd name="T12" fmla="*/ 2147483647 w 489"/>
              <a:gd name="T13" fmla="*/ 2147483647 h 392"/>
              <a:gd name="T14" fmla="*/ 2147483647 w 489"/>
              <a:gd name="T15" fmla="*/ 2147483647 h 392"/>
              <a:gd name="T16" fmla="*/ 2147483647 w 489"/>
              <a:gd name="T17" fmla="*/ 2147483647 h 392"/>
              <a:gd name="T18" fmla="*/ 2147483647 w 489"/>
              <a:gd name="T19" fmla="*/ 2147483647 h 392"/>
              <a:gd name="T20" fmla="*/ 2147483647 w 489"/>
              <a:gd name="T21" fmla="*/ 2147483647 h 392"/>
              <a:gd name="T22" fmla="*/ 2147483647 w 489"/>
              <a:gd name="T23" fmla="*/ 2147483647 h 392"/>
              <a:gd name="T24" fmla="*/ 2147483647 w 489"/>
              <a:gd name="T25" fmla="*/ 2147483647 h 392"/>
              <a:gd name="T26" fmla="*/ 2147483647 w 489"/>
              <a:gd name="T27" fmla="*/ 2147483647 h 392"/>
              <a:gd name="T28" fmla="*/ 2147483647 w 489"/>
              <a:gd name="T29" fmla="*/ 2147483647 h 392"/>
              <a:gd name="T30" fmla="*/ 2147483647 w 489"/>
              <a:gd name="T31" fmla="*/ 2147483647 h 392"/>
              <a:gd name="T32" fmla="*/ 2147483647 w 489"/>
              <a:gd name="T33" fmla="*/ 2147483647 h 392"/>
              <a:gd name="T34" fmla="*/ 2147483647 w 489"/>
              <a:gd name="T35" fmla="*/ 2147483647 h 392"/>
              <a:gd name="T36" fmla="*/ 2147483647 w 489"/>
              <a:gd name="T37" fmla="*/ 2147483647 h 392"/>
              <a:gd name="T38" fmla="*/ 2147483647 w 489"/>
              <a:gd name="T39" fmla="*/ 2147483647 h 392"/>
              <a:gd name="T40" fmla="*/ 2147483647 w 489"/>
              <a:gd name="T41" fmla="*/ 2147483647 h 392"/>
              <a:gd name="T42" fmla="*/ 2147483647 w 489"/>
              <a:gd name="T43" fmla="*/ 2147483647 h 392"/>
              <a:gd name="T44" fmla="*/ 2147483647 w 489"/>
              <a:gd name="T45" fmla="*/ 2147483647 h 392"/>
              <a:gd name="T46" fmla="*/ 2147483647 w 489"/>
              <a:gd name="T47" fmla="*/ 2147483647 h 392"/>
              <a:gd name="T48" fmla="*/ 2147483647 w 489"/>
              <a:gd name="T49" fmla="*/ 2147483647 h 392"/>
              <a:gd name="T50" fmla="*/ 2147483647 w 489"/>
              <a:gd name="T51" fmla="*/ 2147483647 h 392"/>
              <a:gd name="T52" fmla="*/ 2147483647 w 489"/>
              <a:gd name="T53" fmla="*/ 2147483647 h 392"/>
              <a:gd name="T54" fmla="*/ 2147483647 w 489"/>
              <a:gd name="T55" fmla="*/ 2147483647 h 392"/>
              <a:gd name="T56" fmla="*/ 2147483647 w 489"/>
              <a:gd name="T57" fmla="*/ 2147483647 h 392"/>
              <a:gd name="T58" fmla="*/ 2147483647 w 489"/>
              <a:gd name="T59" fmla="*/ 2147483647 h 392"/>
              <a:gd name="T60" fmla="*/ 2147483647 w 489"/>
              <a:gd name="T61" fmla="*/ 2147483647 h 392"/>
              <a:gd name="T62" fmla="*/ 2147483647 w 489"/>
              <a:gd name="T63" fmla="*/ 2147483647 h 392"/>
              <a:gd name="T64" fmla="*/ 2147483647 w 489"/>
              <a:gd name="T65" fmla="*/ 2147483647 h 392"/>
              <a:gd name="T66" fmla="*/ 2147483647 w 489"/>
              <a:gd name="T67" fmla="*/ 2147483647 h 392"/>
              <a:gd name="T68" fmla="*/ 0 w 489"/>
              <a:gd name="T69" fmla="*/ 2147483647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85" name="Shape - Kentucky"/>
          <p:cNvSpPr>
            <a:spLocks noChangeAspect="1"/>
          </p:cNvSpPr>
          <p:nvPr/>
        </p:nvSpPr>
        <p:spPr bwMode="auto">
          <a:xfrm>
            <a:off x="5507038" y="3254156"/>
            <a:ext cx="957263" cy="525462"/>
          </a:xfrm>
          <a:custGeom>
            <a:avLst/>
            <a:gdLst>
              <a:gd name="T0" fmla="*/ 0 w 607"/>
              <a:gd name="T1" fmla="*/ 2147483647 h 337"/>
              <a:gd name="T2" fmla="*/ 2147483647 w 607"/>
              <a:gd name="T3" fmla="*/ 2147483647 h 337"/>
              <a:gd name="T4" fmla="*/ 2147483647 w 607"/>
              <a:gd name="T5" fmla="*/ 2147483647 h 337"/>
              <a:gd name="T6" fmla="*/ 2147483647 w 607"/>
              <a:gd name="T7" fmla="*/ 2147483647 h 337"/>
              <a:gd name="T8" fmla="*/ 2147483647 w 607"/>
              <a:gd name="T9" fmla="*/ 2147483647 h 337"/>
              <a:gd name="T10" fmla="*/ 2147483647 w 607"/>
              <a:gd name="T11" fmla="*/ 2147483647 h 337"/>
              <a:gd name="T12" fmla="*/ 2147483647 w 607"/>
              <a:gd name="T13" fmla="*/ 2147483647 h 337"/>
              <a:gd name="T14" fmla="*/ 2147483647 w 607"/>
              <a:gd name="T15" fmla="*/ 2147483647 h 337"/>
              <a:gd name="T16" fmla="*/ 2147483647 w 607"/>
              <a:gd name="T17" fmla="*/ 2147483647 h 337"/>
              <a:gd name="T18" fmla="*/ 2147483647 w 607"/>
              <a:gd name="T19" fmla="*/ 2147483647 h 337"/>
              <a:gd name="T20" fmla="*/ 2147483647 w 607"/>
              <a:gd name="T21" fmla="*/ 2147483647 h 337"/>
              <a:gd name="T22" fmla="*/ 2147483647 w 607"/>
              <a:gd name="T23" fmla="*/ 2147483647 h 337"/>
              <a:gd name="T24" fmla="*/ 2147483647 w 607"/>
              <a:gd name="T25" fmla="*/ 2147483647 h 337"/>
              <a:gd name="T26" fmla="*/ 2147483647 w 607"/>
              <a:gd name="T27" fmla="*/ 2147483647 h 337"/>
              <a:gd name="T28" fmla="*/ 2147483647 w 607"/>
              <a:gd name="T29" fmla="*/ 0 h 337"/>
              <a:gd name="T30" fmla="*/ 2147483647 w 607"/>
              <a:gd name="T31" fmla="*/ 2147483647 h 337"/>
              <a:gd name="T32" fmla="*/ 2147483647 w 607"/>
              <a:gd name="T33" fmla="*/ 2147483647 h 337"/>
              <a:gd name="T34" fmla="*/ 2147483647 w 607"/>
              <a:gd name="T35" fmla="*/ 2147483647 h 337"/>
              <a:gd name="T36" fmla="*/ 2147483647 w 607"/>
              <a:gd name="T37" fmla="*/ 2147483647 h 337"/>
              <a:gd name="T38" fmla="*/ 2147483647 w 607"/>
              <a:gd name="T39" fmla="*/ 2147483647 h 337"/>
              <a:gd name="T40" fmla="*/ 2147483647 w 607"/>
              <a:gd name="T41" fmla="*/ 2147483647 h 337"/>
              <a:gd name="T42" fmla="*/ 2147483647 w 607"/>
              <a:gd name="T43" fmla="*/ 2147483647 h 337"/>
              <a:gd name="T44" fmla="*/ 2147483647 w 607"/>
              <a:gd name="T45" fmla="*/ 2147483647 h 337"/>
              <a:gd name="T46" fmla="*/ 2147483647 w 607"/>
              <a:gd name="T47" fmla="*/ 2147483647 h 337"/>
              <a:gd name="T48" fmla="*/ 2147483647 w 607"/>
              <a:gd name="T49" fmla="*/ 2147483647 h 337"/>
              <a:gd name="T50" fmla="*/ 2147483647 w 607"/>
              <a:gd name="T51" fmla="*/ 2147483647 h 337"/>
              <a:gd name="T52" fmla="*/ 2147483647 w 607"/>
              <a:gd name="T53" fmla="*/ 2147483647 h 337"/>
              <a:gd name="T54" fmla="*/ 2147483647 w 607"/>
              <a:gd name="T55" fmla="*/ 2147483647 h 337"/>
              <a:gd name="T56" fmla="*/ 0 w 607"/>
              <a:gd name="T57" fmla="*/ 2147483647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6" name="Shape - Kansas"/>
          <p:cNvSpPr>
            <a:spLocks noChangeAspect="1"/>
          </p:cNvSpPr>
          <p:nvPr/>
        </p:nvSpPr>
        <p:spPr bwMode="auto">
          <a:xfrm>
            <a:off x="3906838" y="3255744"/>
            <a:ext cx="966788" cy="485775"/>
          </a:xfrm>
          <a:custGeom>
            <a:avLst/>
            <a:gdLst>
              <a:gd name="T0" fmla="*/ 2147483647 w 611"/>
              <a:gd name="T1" fmla="*/ 2147483647 h 312"/>
              <a:gd name="T2" fmla="*/ 2147483647 w 611"/>
              <a:gd name="T3" fmla="*/ 2147483647 h 312"/>
              <a:gd name="T4" fmla="*/ 0 w 611"/>
              <a:gd name="T5" fmla="*/ 2147483647 h 312"/>
              <a:gd name="T6" fmla="*/ 2147483647 w 611"/>
              <a:gd name="T7" fmla="*/ 2147483647 h 312"/>
              <a:gd name="T8" fmla="*/ 2147483647 w 611"/>
              <a:gd name="T9" fmla="*/ 2147483647 h 312"/>
              <a:gd name="T10" fmla="*/ 2147483647 w 611"/>
              <a:gd name="T11" fmla="*/ 2147483647 h 312"/>
              <a:gd name="T12" fmla="*/ 2147483647 w 611"/>
              <a:gd name="T13" fmla="*/ 2147483647 h 312"/>
              <a:gd name="T14" fmla="*/ 2147483647 w 611"/>
              <a:gd name="T15" fmla="*/ 2147483647 h 312"/>
              <a:gd name="T16" fmla="*/ 2147483647 w 611"/>
              <a:gd name="T17" fmla="*/ 0 h 312"/>
              <a:gd name="T18" fmla="*/ 2147483647 w 611"/>
              <a:gd name="T19" fmla="*/ 2147483647 h 312"/>
              <a:gd name="T20" fmla="*/ 2147483647 w 611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7" name="Shape - Iowa"/>
          <p:cNvSpPr>
            <a:spLocks noChangeAspect="1"/>
          </p:cNvSpPr>
          <p:nvPr/>
        </p:nvSpPr>
        <p:spPr bwMode="auto">
          <a:xfrm>
            <a:off x="4589463" y="2669956"/>
            <a:ext cx="758825" cy="487362"/>
          </a:xfrm>
          <a:custGeom>
            <a:avLst/>
            <a:gdLst>
              <a:gd name="T0" fmla="*/ 2147483647 w 481"/>
              <a:gd name="T1" fmla="*/ 2147483647 h 313"/>
              <a:gd name="T2" fmla="*/ 0 w 481"/>
              <a:gd name="T3" fmla="*/ 2147483647 h 313"/>
              <a:gd name="T4" fmla="*/ 2147483647 w 481"/>
              <a:gd name="T5" fmla="*/ 2147483647 h 313"/>
              <a:gd name="T6" fmla="*/ 2147483647 w 481"/>
              <a:gd name="T7" fmla="*/ 2147483647 h 313"/>
              <a:gd name="T8" fmla="*/ 2147483647 w 481"/>
              <a:gd name="T9" fmla="*/ 2147483647 h 313"/>
              <a:gd name="T10" fmla="*/ 2147483647 w 481"/>
              <a:gd name="T11" fmla="*/ 2147483647 h 313"/>
              <a:gd name="T12" fmla="*/ 2147483647 w 481"/>
              <a:gd name="T13" fmla="*/ 2147483647 h 313"/>
              <a:gd name="T14" fmla="*/ 2147483647 w 481"/>
              <a:gd name="T15" fmla="*/ 2147483647 h 313"/>
              <a:gd name="T16" fmla="*/ 2147483647 w 481"/>
              <a:gd name="T17" fmla="*/ 2147483647 h 313"/>
              <a:gd name="T18" fmla="*/ 2147483647 w 481"/>
              <a:gd name="T19" fmla="*/ 2147483647 h 313"/>
              <a:gd name="T20" fmla="*/ 2147483647 w 481"/>
              <a:gd name="T21" fmla="*/ 2147483647 h 313"/>
              <a:gd name="T22" fmla="*/ 2147483647 w 481"/>
              <a:gd name="T23" fmla="*/ 2147483647 h 313"/>
              <a:gd name="T24" fmla="*/ 2147483647 w 481"/>
              <a:gd name="T25" fmla="*/ 2147483647 h 313"/>
              <a:gd name="T26" fmla="*/ 2147483647 w 481"/>
              <a:gd name="T27" fmla="*/ 2147483647 h 313"/>
              <a:gd name="T28" fmla="*/ 2147483647 w 481"/>
              <a:gd name="T29" fmla="*/ 0 h 313"/>
              <a:gd name="T30" fmla="*/ 2147483647 w 481"/>
              <a:gd name="T31" fmla="*/ 2147483647 h 313"/>
              <a:gd name="T32" fmla="*/ 2147483647 w 481"/>
              <a:gd name="T33" fmla="*/ 2147483647 h 313"/>
              <a:gd name="T34" fmla="*/ 2147483647 w 481"/>
              <a:gd name="T35" fmla="*/ 2147483647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88" name="Shape - Indiana"/>
          <p:cNvSpPr>
            <a:spLocks noChangeAspect="1"/>
          </p:cNvSpPr>
          <p:nvPr/>
        </p:nvSpPr>
        <p:spPr bwMode="auto">
          <a:xfrm>
            <a:off x="5662613" y="2835057"/>
            <a:ext cx="422275" cy="687387"/>
          </a:xfrm>
          <a:custGeom>
            <a:avLst/>
            <a:gdLst>
              <a:gd name="T0" fmla="*/ 0 w 268"/>
              <a:gd name="T1" fmla="*/ 2147483647 h 441"/>
              <a:gd name="T2" fmla="*/ 2147483647 w 268"/>
              <a:gd name="T3" fmla="*/ 2147483647 h 441"/>
              <a:gd name="T4" fmla="*/ 2147483647 w 268"/>
              <a:gd name="T5" fmla="*/ 2147483647 h 441"/>
              <a:gd name="T6" fmla="*/ 2147483647 w 268"/>
              <a:gd name="T7" fmla="*/ 2147483647 h 441"/>
              <a:gd name="T8" fmla="*/ 2147483647 w 268"/>
              <a:gd name="T9" fmla="*/ 2147483647 h 441"/>
              <a:gd name="T10" fmla="*/ 2147483647 w 268"/>
              <a:gd name="T11" fmla="*/ 0 h 441"/>
              <a:gd name="T12" fmla="*/ 2147483647 w 268"/>
              <a:gd name="T13" fmla="*/ 2147483647 h 441"/>
              <a:gd name="T14" fmla="*/ 2147483647 w 268"/>
              <a:gd name="T15" fmla="*/ 2147483647 h 441"/>
              <a:gd name="T16" fmla="*/ 2147483647 w 268"/>
              <a:gd name="T17" fmla="*/ 2147483647 h 441"/>
              <a:gd name="T18" fmla="*/ 2147483647 w 268"/>
              <a:gd name="T19" fmla="*/ 2147483647 h 441"/>
              <a:gd name="T20" fmla="*/ 2147483647 w 268"/>
              <a:gd name="T21" fmla="*/ 2147483647 h 441"/>
              <a:gd name="T22" fmla="*/ 2147483647 w 268"/>
              <a:gd name="T23" fmla="*/ 2147483647 h 441"/>
              <a:gd name="T24" fmla="*/ 2147483647 w 268"/>
              <a:gd name="T25" fmla="*/ 2147483647 h 441"/>
              <a:gd name="T26" fmla="*/ 2147483647 w 268"/>
              <a:gd name="T27" fmla="*/ 2147483647 h 441"/>
              <a:gd name="T28" fmla="*/ 2147483647 w 268"/>
              <a:gd name="T29" fmla="*/ 2147483647 h 441"/>
              <a:gd name="T30" fmla="*/ 0 w 268"/>
              <a:gd name="T31" fmla="*/ 2147483647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189" name="Shape - Illinois"/>
          <p:cNvSpPr>
            <a:spLocks noChangeAspect="1"/>
          </p:cNvSpPr>
          <p:nvPr/>
        </p:nvSpPr>
        <p:spPr bwMode="auto">
          <a:xfrm>
            <a:off x="5200121" y="2773144"/>
            <a:ext cx="547688" cy="887413"/>
          </a:xfrm>
          <a:custGeom>
            <a:avLst/>
            <a:gdLst>
              <a:gd name="T0" fmla="*/ 64 w 346"/>
              <a:gd name="T1" fmla="*/ 33 h 571"/>
              <a:gd name="T2" fmla="*/ 262 w 346"/>
              <a:gd name="T3" fmla="*/ 0 h 571"/>
              <a:gd name="T4" fmla="*/ 294 w 346"/>
              <a:gd name="T5" fmla="*/ 70 h 571"/>
              <a:gd name="T6" fmla="*/ 334 w 346"/>
              <a:gd name="T7" fmla="*/ 362 h 571"/>
              <a:gd name="T8" fmla="*/ 346 w 346"/>
              <a:gd name="T9" fmla="*/ 401 h 571"/>
              <a:gd name="T10" fmla="*/ 314 w 346"/>
              <a:gd name="T11" fmla="*/ 478 h 571"/>
              <a:gd name="T12" fmla="*/ 314 w 346"/>
              <a:gd name="T13" fmla="*/ 532 h 571"/>
              <a:gd name="T14" fmla="*/ 279 w 346"/>
              <a:gd name="T15" fmla="*/ 526 h 571"/>
              <a:gd name="T16" fmla="*/ 280 w 346"/>
              <a:gd name="T17" fmla="*/ 571 h 571"/>
              <a:gd name="T18" fmla="*/ 243 w 346"/>
              <a:gd name="T19" fmla="*/ 553 h 571"/>
              <a:gd name="T20" fmla="*/ 223 w 346"/>
              <a:gd name="T21" fmla="*/ 559 h 571"/>
              <a:gd name="T22" fmla="*/ 195 w 346"/>
              <a:gd name="T23" fmla="*/ 554 h 571"/>
              <a:gd name="T24" fmla="*/ 174 w 346"/>
              <a:gd name="T25" fmla="*/ 486 h 571"/>
              <a:gd name="T26" fmla="*/ 134 w 346"/>
              <a:gd name="T27" fmla="*/ 465 h 571"/>
              <a:gd name="T28" fmla="*/ 134 w 346"/>
              <a:gd name="T29" fmla="*/ 392 h 571"/>
              <a:gd name="T30" fmla="*/ 94 w 346"/>
              <a:gd name="T31" fmla="*/ 401 h 571"/>
              <a:gd name="T32" fmla="*/ 71 w 346"/>
              <a:gd name="T33" fmla="*/ 347 h 571"/>
              <a:gd name="T34" fmla="*/ 0 w 346"/>
              <a:gd name="T35" fmla="*/ 285 h 571"/>
              <a:gd name="T36" fmla="*/ 52 w 346"/>
              <a:gd name="T37" fmla="*/ 186 h 571"/>
              <a:gd name="T38" fmla="*/ 37 w 346"/>
              <a:gd name="T39" fmla="*/ 140 h 571"/>
              <a:gd name="T40" fmla="*/ 89 w 346"/>
              <a:gd name="T41" fmla="*/ 131 h 571"/>
              <a:gd name="T42" fmla="*/ 94 w 346"/>
              <a:gd name="T43" fmla="*/ 67 h 571"/>
              <a:gd name="T44" fmla="*/ 64 w 346"/>
              <a:gd name="T45" fmla="*/ 33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90" name="Shape - Idaho"/>
          <p:cNvSpPr>
            <a:spLocks noChangeAspect="1"/>
          </p:cNvSpPr>
          <p:nvPr/>
        </p:nvSpPr>
        <p:spPr bwMode="auto">
          <a:xfrm>
            <a:off x="2144712" y="1665069"/>
            <a:ext cx="750888" cy="1196975"/>
          </a:xfrm>
          <a:custGeom>
            <a:avLst/>
            <a:gdLst>
              <a:gd name="T0" fmla="*/ 2147483647 w 476"/>
              <a:gd name="T1" fmla="*/ 0 h 770"/>
              <a:gd name="T2" fmla="*/ 2147483647 w 476"/>
              <a:gd name="T3" fmla="*/ 2147483647 h 770"/>
              <a:gd name="T4" fmla="*/ 2147483647 w 476"/>
              <a:gd name="T5" fmla="*/ 2147483647 h 770"/>
              <a:gd name="T6" fmla="*/ 2147483647 w 476"/>
              <a:gd name="T7" fmla="*/ 2147483647 h 770"/>
              <a:gd name="T8" fmla="*/ 2147483647 w 476"/>
              <a:gd name="T9" fmla="*/ 2147483647 h 770"/>
              <a:gd name="T10" fmla="*/ 2147483647 w 476"/>
              <a:gd name="T11" fmla="*/ 2147483647 h 770"/>
              <a:gd name="T12" fmla="*/ 2147483647 w 476"/>
              <a:gd name="T13" fmla="*/ 2147483647 h 770"/>
              <a:gd name="T14" fmla="*/ 0 w 476"/>
              <a:gd name="T15" fmla="*/ 2147483647 h 770"/>
              <a:gd name="T16" fmla="*/ 2147483647 w 476"/>
              <a:gd name="T17" fmla="*/ 2147483647 h 770"/>
              <a:gd name="T18" fmla="*/ 2147483647 w 476"/>
              <a:gd name="T19" fmla="*/ 2147483647 h 770"/>
              <a:gd name="T20" fmla="*/ 2147483647 w 476"/>
              <a:gd name="T21" fmla="*/ 2147483647 h 770"/>
              <a:gd name="T22" fmla="*/ 2147483647 w 476"/>
              <a:gd name="T23" fmla="*/ 2147483647 h 770"/>
              <a:gd name="T24" fmla="*/ 2147483647 w 476"/>
              <a:gd name="T25" fmla="*/ 2147483647 h 770"/>
              <a:gd name="T26" fmla="*/ 2147483647 w 476"/>
              <a:gd name="T27" fmla="*/ 2147483647 h 770"/>
              <a:gd name="T28" fmla="*/ 2147483647 w 476"/>
              <a:gd name="T29" fmla="*/ 2147483647 h 770"/>
              <a:gd name="T30" fmla="*/ 2147483647 w 476"/>
              <a:gd name="T31" fmla="*/ 2147483647 h 770"/>
              <a:gd name="T32" fmla="*/ 2147483647 w 476"/>
              <a:gd name="T33" fmla="*/ 2147483647 h 770"/>
              <a:gd name="T34" fmla="*/ 2147483647 w 476"/>
              <a:gd name="T35" fmla="*/ 2147483647 h 770"/>
              <a:gd name="T36" fmla="*/ 2147483647 w 476"/>
              <a:gd name="T37" fmla="*/ 2147483647 h 770"/>
              <a:gd name="T38" fmla="*/ 2147483647 w 476"/>
              <a:gd name="T39" fmla="*/ 2147483647 h 770"/>
              <a:gd name="T40" fmla="*/ 2147483647 w 476"/>
              <a:gd name="T41" fmla="*/ 2147483647 h 770"/>
              <a:gd name="T42" fmla="*/ 2147483647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91" name="Shape - Hawaii"/>
          <p:cNvGrpSpPr/>
          <p:nvPr/>
        </p:nvGrpSpPr>
        <p:grpSpPr>
          <a:xfrm>
            <a:off x="2322513" y="4967068"/>
            <a:ext cx="622300" cy="477838"/>
            <a:chOff x="2322512" y="5000625"/>
            <a:chExt cx="622300" cy="477838"/>
          </a:xfrm>
          <a:solidFill>
            <a:srgbClr val="C9961E"/>
          </a:solidFill>
        </p:grpSpPr>
        <p:sp>
          <p:nvSpPr>
            <p:cNvPr id="192" name="Freeform 4"/>
            <p:cNvSpPr>
              <a:spLocks noChangeAspect="1"/>
            </p:cNvSpPr>
            <p:nvPr/>
          </p:nvSpPr>
          <p:spPr bwMode="auto">
            <a:xfrm>
              <a:off x="2322512" y="5060535"/>
              <a:ext cx="47758" cy="69294"/>
            </a:xfrm>
            <a:custGeom>
              <a:avLst/>
              <a:gdLst>
                <a:gd name="T0" fmla="*/ 0 w 66"/>
                <a:gd name="T1" fmla="*/ 96 h 96"/>
                <a:gd name="T2" fmla="*/ 0 w 66"/>
                <a:gd name="T3" fmla="*/ 68 h 96"/>
                <a:gd name="T4" fmla="*/ 37 w 66"/>
                <a:gd name="T5" fmla="*/ 0 h 96"/>
                <a:gd name="T6" fmla="*/ 66 w 66"/>
                <a:gd name="T7" fmla="*/ 20 h 96"/>
                <a:gd name="T8" fmla="*/ 34 w 66"/>
                <a:gd name="T9" fmla="*/ 96 h 96"/>
                <a:gd name="T10" fmla="*/ 0 w 66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96"/>
                <a:gd name="T20" fmla="*/ 66 w 66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96">
                  <a:moveTo>
                    <a:pt x="0" y="96"/>
                  </a:moveTo>
                  <a:lnTo>
                    <a:pt x="0" y="68"/>
                  </a:lnTo>
                  <a:lnTo>
                    <a:pt x="37" y="0"/>
                  </a:lnTo>
                  <a:lnTo>
                    <a:pt x="66" y="20"/>
                  </a:lnTo>
                  <a:lnTo>
                    <a:pt x="34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3" name="Freeform 5"/>
            <p:cNvSpPr>
              <a:spLocks noChangeAspect="1"/>
            </p:cNvSpPr>
            <p:nvPr/>
          </p:nvSpPr>
          <p:spPr bwMode="auto">
            <a:xfrm>
              <a:off x="2390531" y="5000625"/>
              <a:ext cx="89727" cy="87339"/>
            </a:xfrm>
            <a:custGeom>
              <a:avLst/>
              <a:gdLst>
                <a:gd name="T0" fmla="*/ 27 w 124"/>
                <a:gd name="T1" fmla="*/ 13 h 121"/>
                <a:gd name="T2" fmla="*/ 0 w 124"/>
                <a:gd name="T3" fmla="*/ 72 h 121"/>
                <a:gd name="T4" fmla="*/ 48 w 124"/>
                <a:gd name="T5" fmla="*/ 110 h 121"/>
                <a:gd name="T6" fmla="*/ 103 w 124"/>
                <a:gd name="T7" fmla="*/ 121 h 121"/>
                <a:gd name="T8" fmla="*/ 124 w 124"/>
                <a:gd name="T9" fmla="*/ 73 h 121"/>
                <a:gd name="T10" fmla="*/ 110 w 124"/>
                <a:gd name="T11" fmla="*/ 0 h 121"/>
                <a:gd name="T12" fmla="*/ 27 w 124"/>
                <a:gd name="T13" fmla="*/ 13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21"/>
                <a:gd name="T23" fmla="*/ 124 w 124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21">
                  <a:moveTo>
                    <a:pt x="27" y="13"/>
                  </a:moveTo>
                  <a:lnTo>
                    <a:pt x="0" y="72"/>
                  </a:lnTo>
                  <a:lnTo>
                    <a:pt x="48" y="110"/>
                  </a:lnTo>
                  <a:lnTo>
                    <a:pt x="103" y="121"/>
                  </a:lnTo>
                  <a:lnTo>
                    <a:pt x="124" y="73"/>
                  </a:lnTo>
                  <a:lnTo>
                    <a:pt x="110" y="0"/>
                  </a:lnTo>
                  <a:lnTo>
                    <a:pt x="27" y="1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4" name="Freeform 6"/>
            <p:cNvSpPr>
              <a:spLocks noChangeAspect="1"/>
            </p:cNvSpPr>
            <p:nvPr/>
          </p:nvSpPr>
          <p:spPr bwMode="auto">
            <a:xfrm>
              <a:off x="2474469" y="5060535"/>
              <a:ext cx="133143" cy="98166"/>
            </a:xfrm>
            <a:custGeom>
              <a:avLst/>
              <a:gdLst>
                <a:gd name="T0" fmla="*/ 0 w 184"/>
                <a:gd name="T1" fmla="*/ 48 h 136"/>
                <a:gd name="T2" fmla="*/ 126 w 184"/>
                <a:gd name="T3" fmla="*/ 0 h 136"/>
                <a:gd name="T4" fmla="*/ 149 w 184"/>
                <a:gd name="T5" fmla="*/ 59 h 136"/>
                <a:gd name="T6" fmla="*/ 173 w 184"/>
                <a:gd name="T7" fmla="*/ 72 h 136"/>
                <a:gd name="T8" fmla="*/ 184 w 184"/>
                <a:gd name="T9" fmla="*/ 120 h 136"/>
                <a:gd name="T10" fmla="*/ 121 w 184"/>
                <a:gd name="T11" fmla="*/ 127 h 136"/>
                <a:gd name="T12" fmla="*/ 76 w 184"/>
                <a:gd name="T13" fmla="*/ 136 h 136"/>
                <a:gd name="T14" fmla="*/ 0 w 184"/>
                <a:gd name="T15" fmla="*/ 48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"/>
                <a:gd name="T25" fmla="*/ 0 h 136"/>
                <a:gd name="T26" fmla="*/ 184 w 18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" h="136">
                  <a:moveTo>
                    <a:pt x="0" y="48"/>
                  </a:moveTo>
                  <a:lnTo>
                    <a:pt x="126" y="0"/>
                  </a:lnTo>
                  <a:lnTo>
                    <a:pt x="149" y="59"/>
                  </a:lnTo>
                  <a:lnTo>
                    <a:pt x="173" y="72"/>
                  </a:lnTo>
                  <a:lnTo>
                    <a:pt x="184" y="120"/>
                  </a:lnTo>
                  <a:lnTo>
                    <a:pt x="121" y="127"/>
                  </a:lnTo>
                  <a:lnTo>
                    <a:pt x="76" y="136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5" name="Freeform 7"/>
            <p:cNvSpPr>
              <a:spLocks noChangeAspect="1"/>
            </p:cNvSpPr>
            <p:nvPr/>
          </p:nvSpPr>
          <p:spPr bwMode="auto">
            <a:xfrm>
              <a:off x="2611954" y="5134882"/>
              <a:ext cx="105646" cy="51970"/>
            </a:xfrm>
            <a:custGeom>
              <a:avLst/>
              <a:gdLst>
                <a:gd name="T0" fmla="*/ 22 w 146"/>
                <a:gd name="T1" fmla="*/ 3 h 72"/>
                <a:gd name="T2" fmla="*/ 0 w 146"/>
                <a:gd name="T3" fmla="*/ 67 h 72"/>
                <a:gd name="T4" fmla="*/ 38 w 146"/>
                <a:gd name="T5" fmla="*/ 72 h 72"/>
                <a:gd name="T6" fmla="*/ 62 w 146"/>
                <a:gd name="T7" fmla="*/ 57 h 72"/>
                <a:gd name="T8" fmla="*/ 107 w 146"/>
                <a:gd name="T9" fmla="*/ 58 h 72"/>
                <a:gd name="T10" fmla="*/ 146 w 146"/>
                <a:gd name="T11" fmla="*/ 30 h 72"/>
                <a:gd name="T12" fmla="*/ 120 w 146"/>
                <a:gd name="T13" fmla="*/ 20 h 72"/>
                <a:gd name="T14" fmla="*/ 101 w 146"/>
                <a:gd name="T15" fmla="*/ 0 h 72"/>
                <a:gd name="T16" fmla="*/ 22 w 146"/>
                <a:gd name="T17" fmla="*/ 3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72"/>
                <a:gd name="T29" fmla="*/ 146 w 14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72">
                  <a:moveTo>
                    <a:pt x="22" y="3"/>
                  </a:moveTo>
                  <a:lnTo>
                    <a:pt x="0" y="67"/>
                  </a:lnTo>
                  <a:lnTo>
                    <a:pt x="38" y="72"/>
                  </a:lnTo>
                  <a:lnTo>
                    <a:pt x="62" y="57"/>
                  </a:lnTo>
                  <a:lnTo>
                    <a:pt x="107" y="58"/>
                  </a:lnTo>
                  <a:lnTo>
                    <a:pt x="146" y="30"/>
                  </a:lnTo>
                  <a:lnTo>
                    <a:pt x="120" y="20"/>
                  </a:lnTo>
                  <a:lnTo>
                    <a:pt x="101" y="0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6" name="Freeform 8"/>
            <p:cNvSpPr>
              <a:spLocks noChangeAspect="1"/>
            </p:cNvSpPr>
            <p:nvPr/>
          </p:nvSpPr>
          <p:spPr bwMode="auto">
            <a:xfrm>
              <a:off x="2643069" y="5208506"/>
              <a:ext cx="43416" cy="37534"/>
            </a:xfrm>
            <a:custGeom>
              <a:avLst/>
              <a:gdLst>
                <a:gd name="T0" fmla="*/ 52 w 60"/>
                <a:gd name="T1" fmla="*/ 0 h 52"/>
                <a:gd name="T2" fmla="*/ 0 w 60"/>
                <a:gd name="T3" fmla="*/ 4 h 52"/>
                <a:gd name="T4" fmla="*/ 9 w 60"/>
                <a:gd name="T5" fmla="*/ 52 h 52"/>
                <a:gd name="T6" fmla="*/ 60 w 60"/>
                <a:gd name="T7" fmla="*/ 40 h 52"/>
                <a:gd name="T8" fmla="*/ 52 w 6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2"/>
                <a:gd name="T17" fmla="*/ 60 w 6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2">
                  <a:moveTo>
                    <a:pt x="52" y="0"/>
                  </a:moveTo>
                  <a:lnTo>
                    <a:pt x="0" y="4"/>
                  </a:lnTo>
                  <a:lnTo>
                    <a:pt x="9" y="52"/>
                  </a:lnTo>
                  <a:lnTo>
                    <a:pt x="60" y="4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7" name="Freeform 9"/>
            <p:cNvSpPr>
              <a:spLocks noChangeAspect="1"/>
            </p:cNvSpPr>
            <p:nvPr/>
          </p:nvSpPr>
          <p:spPr bwMode="auto">
            <a:xfrm>
              <a:off x="2690103" y="5248928"/>
              <a:ext cx="29668" cy="36812"/>
            </a:xfrm>
            <a:custGeom>
              <a:avLst/>
              <a:gdLst>
                <a:gd name="T0" fmla="*/ 0 w 41"/>
                <a:gd name="T1" fmla="*/ 20 h 51"/>
                <a:gd name="T2" fmla="*/ 41 w 41"/>
                <a:gd name="T3" fmla="*/ 0 h 51"/>
                <a:gd name="T4" fmla="*/ 41 w 41"/>
                <a:gd name="T5" fmla="*/ 45 h 51"/>
                <a:gd name="T6" fmla="*/ 14 w 41"/>
                <a:gd name="T7" fmla="*/ 51 h 51"/>
                <a:gd name="T8" fmla="*/ 0 w 41"/>
                <a:gd name="T9" fmla="*/ 2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0" y="2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14" y="5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8" name="Freeform"/>
            <p:cNvSpPr>
              <a:spLocks noChangeAspect="1"/>
            </p:cNvSpPr>
            <p:nvPr/>
          </p:nvSpPr>
          <p:spPr bwMode="auto">
            <a:xfrm>
              <a:off x="2764634" y="5266251"/>
              <a:ext cx="180178" cy="212212"/>
            </a:xfrm>
            <a:custGeom>
              <a:avLst/>
              <a:gdLst>
                <a:gd name="T0" fmla="*/ 42 w 249"/>
                <a:gd name="T1" fmla="*/ 0 h 294"/>
                <a:gd name="T2" fmla="*/ 0 w 249"/>
                <a:gd name="T3" fmla="*/ 112 h 294"/>
                <a:gd name="T4" fmla="*/ 30 w 249"/>
                <a:gd name="T5" fmla="*/ 167 h 294"/>
                <a:gd name="T6" fmla="*/ 30 w 249"/>
                <a:gd name="T7" fmla="*/ 267 h 294"/>
                <a:gd name="T8" fmla="*/ 90 w 249"/>
                <a:gd name="T9" fmla="*/ 294 h 294"/>
                <a:gd name="T10" fmla="*/ 117 w 249"/>
                <a:gd name="T11" fmla="*/ 235 h 294"/>
                <a:gd name="T12" fmla="*/ 193 w 249"/>
                <a:gd name="T13" fmla="*/ 222 h 294"/>
                <a:gd name="T14" fmla="*/ 249 w 249"/>
                <a:gd name="T15" fmla="*/ 158 h 294"/>
                <a:gd name="T16" fmla="*/ 190 w 249"/>
                <a:gd name="T17" fmla="*/ 58 h 294"/>
                <a:gd name="T18" fmla="*/ 42 w 249"/>
                <a:gd name="T19" fmla="*/ 0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294"/>
                <a:gd name="T32" fmla="*/ 249 w 249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294">
                  <a:moveTo>
                    <a:pt x="42" y="0"/>
                  </a:moveTo>
                  <a:lnTo>
                    <a:pt x="0" y="112"/>
                  </a:lnTo>
                  <a:lnTo>
                    <a:pt x="30" y="167"/>
                  </a:lnTo>
                  <a:lnTo>
                    <a:pt x="30" y="267"/>
                  </a:lnTo>
                  <a:lnTo>
                    <a:pt x="90" y="294"/>
                  </a:lnTo>
                  <a:lnTo>
                    <a:pt x="117" y="235"/>
                  </a:lnTo>
                  <a:lnTo>
                    <a:pt x="193" y="222"/>
                  </a:lnTo>
                  <a:lnTo>
                    <a:pt x="249" y="158"/>
                  </a:lnTo>
                  <a:lnTo>
                    <a:pt x="190" y="5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9" name="Freeform"/>
            <p:cNvSpPr>
              <a:spLocks noChangeAspect="1"/>
            </p:cNvSpPr>
            <p:nvPr/>
          </p:nvSpPr>
          <p:spPr bwMode="auto">
            <a:xfrm>
              <a:off x="2700957" y="5167363"/>
              <a:ext cx="99857" cy="83008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200" name="Shape - Georgia"/>
          <p:cNvSpPr>
            <a:spLocks noChangeAspect="1"/>
          </p:cNvSpPr>
          <p:nvPr/>
        </p:nvSpPr>
        <p:spPr bwMode="auto">
          <a:xfrm>
            <a:off x="6088064" y="3884394"/>
            <a:ext cx="708025" cy="722313"/>
          </a:xfrm>
          <a:custGeom>
            <a:avLst/>
            <a:gdLst>
              <a:gd name="T0" fmla="*/ 0 w 447"/>
              <a:gd name="T1" fmla="*/ 2147483647 h 463"/>
              <a:gd name="T2" fmla="*/ 2147483647 w 447"/>
              <a:gd name="T3" fmla="*/ 2147483647 h 463"/>
              <a:gd name="T4" fmla="*/ 2147483647 w 447"/>
              <a:gd name="T5" fmla="*/ 2147483647 h 463"/>
              <a:gd name="T6" fmla="*/ 2147483647 w 447"/>
              <a:gd name="T7" fmla="*/ 0 h 463"/>
              <a:gd name="T8" fmla="*/ 2147483647 w 447"/>
              <a:gd name="T9" fmla="*/ 2147483647 h 463"/>
              <a:gd name="T10" fmla="*/ 2147483647 w 447"/>
              <a:gd name="T11" fmla="*/ 2147483647 h 463"/>
              <a:gd name="T12" fmla="*/ 2147483647 w 447"/>
              <a:gd name="T13" fmla="*/ 2147483647 h 463"/>
              <a:gd name="T14" fmla="*/ 2147483647 w 447"/>
              <a:gd name="T15" fmla="*/ 2147483647 h 463"/>
              <a:gd name="T16" fmla="*/ 2147483647 w 447"/>
              <a:gd name="T17" fmla="*/ 2147483647 h 463"/>
              <a:gd name="T18" fmla="*/ 2147483647 w 447"/>
              <a:gd name="T19" fmla="*/ 2147483647 h 463"/>
              <a:gd name="T20" fmla="*/ 2147483647 w 447"/>
              <a:gd name="T21" fmla="*/ 2147483647 h 463"/>
              <a:gd name="T22" fmla="*/ 2147483647 w 447"/>
              <a:gd name="T23" fmla="*/ 2147483647 h 463"/>
              <a:gd name="T24" fmla="*/ 2147483647 w 447"/>
              <a:gd name="T25" fmla="*/ 2147483647 h 463"/>
              <a:gd name="T26" fmla="*/ 2147483647 w 447"/>
              <a:gd name="T27" fmla="*/ 2147483647 h 463"/>
              <a:gd name="T28" fmla="*/ 2147483647 w 447"/>
              <a:gd name="T29" fmla="*/ 2147483647 h 463"/>
              <a:gd name="T30" fmla="*/ 2147483647 w 447"/>
              <a:gd name="T31" fmla="*/ 2147483647 h 463"/>
              <a:gd name="T32" fmla="*/ 2147483647 w 447"/>
              <a:gd name="T33" fmla="*/ 2147483647 h 463"/>
              <a:gd name="T34" fmla="*/ 2147483647 w 447"/>
              <a:gd name="T35" fmla="*/ 2147483647 h 463"/>
              <a:gd name="T36" fmla="*/ 0 w 447"/>
              <a:gd name="T37" fmla="*/ 2147483647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201" name="Shape - Florida"/>
          <p:cNvSpPr>
            <a:spLocks noChangeAspect="1"/>
          </p:cNvSpPr>
          <p:nvPr/>
        </p:nvSpPr>
        <p:spPr bwMode="auto">
          <a:xfrm>
            <a:off x="5927726" y="4503519"/>
            <a:ext cx="1206500" cy="809625"/>
          </a:xfrm>
          <a:custGeom>
            <a:avLst/>
            <a:gdLst>
              <a:gd name="T0" fmla="*/ 0 w 765"/>
              <a:gd name="T1" fmla="*/ 2147483647 h 519"/>
              <a:gd name="T2" fmla="*/ 2147483647 w 765"/>
              <a:gd name="T3" fmla="*/ 2147483647 h 519"/>
              <a:gd name="T4" fmla="*/ 2147483647 w 765"/>
              <a:gd name="T5" fmla="*/ 2147483647 h 519"/>
              <a:gd name="T6" fmla="*/ 2147483647 w 765"/>
              <a:gd name="T7" fmla="*/ 2147483647 h 519"/>
              <a:gd name="T8" fmla="*/ 2147483647 w 765"/>
              <a:gd name="T9" fmla="*/ 2147483647 h 519"/>
              <a:gd name="T10" fmla="*/ 2147483647 w 765"/>
              <a:gd name="T11" fmla="*/ 2147483647 h 519"/>
              <a:gd name="T12" fmla="*/ 2147483647 w 765"/>
              <a:gd name="T13" fmla="*/ 0 h 519"/>
              <a:gd name="T14" fmla="*/ 2147483647 w 765"/>
              <a:gd name="T15" fmla="*/ 2147483647 h 519"/>
              <a:gd name="T16" fmla="*/ 2147483647 w 765"/>
              <a:gd name="T17" fmla="*/ 2147483647 h 519"/>
              <a:gd name="T18" fmla="*/ 2147483647 w 765"/>
              <a:gd name="T19" fmla="*/ 2147483647 h 519"/>
              <a:gd name="T20" fmla="*/ 2147483647 w 765"/>
              <a:gd name="T21" fmla="*/ 2147483647 h 519"/>
              <a:gd name="T22" fmla="*/ 2147483647 w 765"/>
              <a:gd name="T23" fmla="*/ 2147483647 h 519"/>
              <a:gd name="T24" fmla="*/ 2147483647 w 765"/>
              <a:gd name="T25" fmla="*/ 2147483647 h 519"/>
              <a:gd name="T26" fmla="*/ 2147483647 w 765"/>
              <a:gd name="T27" fmla="*/ 2147483647 h 519"/>
              <a:gd name="T28" fmla="*/ 2147483647 w 765"/>
              <a:gd name="T29" fmla="*/ 2147483647 h 519"/>
              <a:gd name="T30" fmla="*/ 2147483647 w 765"/>
              <a:gd name="T31" fmla="*/ 2147483647 h 519"/>
              <a:gd name="T32" fmla="*/ 2147483647 w 765"/>
              <a:gd name="T33" fmla="*/ 2147483647 h 519"/>
              <a:gd name="T34" fmla="*/ 2147483647 w 765"/>
              <a:gd name="T35" fmla="*/ 2147483647 h 519"/>
              <a:gd name="T36" fmla="*/ 2147483647 w 765"/>
              <a:gd name="T37" fmla="*/ 2147483647 h 519"/>
              <a:gd name="T38" fmla="*/ 2147483647 w 765"/>
              <a:gd name="T39" fmla="*/ 2147483647 h 519"/>
              <a:gd name="T40" fmla="*/ 2147483647 w 765"/>
              <a:gd name="T41" fmla="*/ 2147483647 h 519"/>
              <a:gd name="T42" fmla="*/ 2147483647 w 765"/>
              <a:gd name="T43" fmla="*/ 2147483647 h 519"/>
              <a:gd name="T44" fmla="*/ 2147483647 w 765"/>
              <a:gd name="T45" fmla="*/ 2147483647 h 519"/>
              <a:gd name="T46" fmla="*/ 2147483647 w 765"/>
              <a:gd name="T47" fmla="*/ 2147483647 h 519"/>
              <a:gd name="T48" fmla="*/ 2147483647 w 765"/>
              <a:gd name="T49" fmla="*/ 2147483647 h 519"/>
              <a:gd name="T50" fmla="*/ 2147483647 w 765"/>
              <a:gd name="T51" fmla="*/ 2147483647 h 519"/>
              <a:gd name="T52" fmla="*/ 2147483647 w 765"/>
              <a:gd name="T53" fmla="*/ 2147483647 h 519"/>
              <a:gd name="T54" fmla="*/ 2147483647 w 765"/>
              <a:gd name="T55" fmla="*/ 2147483647 h 519"/>
              <a:gd name="T56" fmla="*/ 2147483647 w 765"/>
              <a:gd name="T57" fmla="*/ 2147483647 h 519"/>
              <a:gd name="T58" fmla="*/ 2147483647 w 765"/>
              <a:gd name="T59" fmla="*/ 2147483647 h 519"/>
              <a:gd name="T60" fmla="*/ 2147483647 w 765"/>
              <a:gd name="T61" fmla="*/ 2147483647 h 519"/>
              <a:gd name="T62" fmla="*/ 2147483647 w 765"/>
              <a:gd name="T63" fmla="*/ 2147483647 h 519"/>
              <a:gd name="T64" fmla="*/ 2147483647 w 765"/>
              <a:gd name="T65" fmla="*/ 2147483647 h 519"/>
              <a:gd name="T66" fmla="*/ 2147483647 w 765"/>
              <a:gd name="T67" fmla="*/ 2147483647 h 519"/>
              <a:gd name="T68" fmla="*/ 2147483647 w 765"/>
              <a:gd name="T69" fmla="*/ 2147483647 h 519"/>
              <a:gd name="T70" fmla="*/ 2147483647 w 765"/>
              <a:gd name="T71" fmla="*/ 2147483647 h 519"/>
              <a:gd name="T72" fmla="*/ 2147483647 w 765"/>
              <a:gd name="T73" fmla="*/ 2147483647 h 519"/>
              <a:gd name="T74" fmla="*/ 2147483647 w 765"/>
              <a:gd name="T75" fmla="*/ 2147483647 h 519"/>
              <a:gd name="T76" fmla="*/ 2147483647 w 765"/>
              <a:gd name="T77" fmla="*/ 2147483647 h 519"/>
              <a:gd name="T78" fmla="*/ 0 w 765"/>
              <a:gd name="T79" fmla="*/ 214748364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2" name="Shape - Delaware"/>
          <p:cNvSpPr>
            <a:spLocks noChangeAspect="1"/>
          </p:cNvSpPr>
          <p:nvPr/>
        </p:nvSpPr>
        <p:spPr bwMode="auto">
          <a:xfrm>
            <a:off x="7156451" y="2933481"/>
            <a:ext cx="153987" cy="190500"/>
          </a:xfrm>
          <a:custGeom>
            <a:avLst/>
            <a:gdLst>
              <a:gd name="T0" fmla="*/ 0 w 98"/>
              <a:gd name="T1" fmla="*/ 2147483647 h 122"/>
              <a:gd name="T2" fmla="*/ 2147483647 w 98"/>
              <a:gd name="T3" fmla="*/ 0 h 122"/>
              <a:gd name="T4" fmla="*/ 2147483647 w 98"/>
              <a:gd name="T5" fmla="*/ 2147483647 h 122"/>
              <a:gd name="T6" fmla="*/ 2147483647 w 98"/>
              <a:gd name="T7" fmla="*/ 2147483647 h 122"/>
              <a:gd name="T8" fmla="*/ 2147483647 w 98"/>
              <a:gd name="T9" fmla="*/ 2147483647 h 122"/>
              <a:gd name="T10" fmla="*/ 2147483647 w 98"/>
              <a:gd name="T11" fmla="*/ 2147483647 h 122"/>
              <a:gd name="T12" fmla="*/ 2147483647 w 98"/>
              <a:gd name="T13" fmla="*/ 2147483647 h 122"/>
              <a:gd name="T14" fmla="*/ 0 w 98"/>
              <a:gd name="T15" fmla="*/ 2147483647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203" name="Shape - Connecticut"/>
          <p:cNvSpPr>
            <a:spLocks noChangeAspect="1"/>
          </p:cNvSpPr>
          <p:nvPr/>
        </p:nvSpPr>
        <p:spPr bwMode="auto">
          <a:xfrm>
            <a:off x="7321551" y="2446118"/>
            <a:ext cx="242887" cy="185738"/>
          </a:xfrm>
          <a:custGeom>
            <a:avLst/>
            <a:gdLst>
              <a:gd name="T0" fmla="*/ 0 w 153"/>
              <a:gd name="T1" fmla="*/ 2147483647 h 118"/>
              <a:gd name="T2" fmla="*/ 2147483647 w 153"/>
              <a:gd name="T3" fmla="*/ 0 h 118"/>
              <a:gd name="T4" fmla="*/ 2147483647 w 153"/>
              <a:gd name="T5" fmla="*/ 2147483647 h 118"/>
              <a:gd name="T6" fmla="*/ 2147483647 w 153"/>
              <a:gd name="T7" fmla="*/ 2147483647 h 118"/>
              <a:gd name="T8" fmla="*/ 2147483647 w 153"/>
              <a:gd name="T9" fmla="*/ 2147483647 h 118"/>
              <a:gd name="T10" fmla="*/ 2147483647 w 153"/>
              <a:gd name="T11" fmla="*/ 2147483647 h 118"/>
              <a:gd name="T12" fmla="*/ 2147483647 w 153"/>
              <a:gd name="T13" fmla="*/ 2147483647 h 118"/>
              <a:gd name="T14" fmla="*/ 0 w 153"/>
              <a:gd name="T15" fmla="*/ 2147483647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204" name="Shape - Colorado"/>
          <p:cNvSpPr>
            <a:spLocks noChangeAspect="1"/>
          </p:cNvSpPr>
          <p:nvPr/>
        </p:nvSpPr>
        <p:spPr bwMode="auto">
          <a:xfrm>
            <a:off x="2998787" y="3057307"/>
            <a:ext cx="928688" cy="682625"/>
          </a:xfrm>
          <a:custGeom>
            <a:avLst/>
            <a:gdLst>
              <a:gd name="T0" fmla="*/ 2147483647 w 590"/>
              <a:gd name="T1" fmla="*/ 0 h 439"/>
              <a:gd name="T2" fmla="*/ 2147483647 w 590"/>
              <a:gd name="T3" fmla="*/ 2147483647 h 439"/>
              <a:gd name="T4" fmla="*/ 0 w 590"/>
              <a:gd name="T5" fmla="*/ 2147483647 h 439"/>
              <a:gd name="T6" fmla="*/ 2147483647 w 590"/>
              <a:gd name="T7" fmla="*/ 2147483647 h 439"/>
              <a:gd name="T8" fmla="*/ 2147483647 w 590"/>
              <a:gd name="T9" fmla="*/ 2147483647 h 439"/>
              <a:gd name="T10" fmla="*/ 2147483647 w 590"/>
              <a:gd name="T11" fmla="*/ 2147483647 h 439"/>
              <a:gd name="T12" fmla="*/ 2147483647 w 590"/>
              <a:gd name="T13" fmla="*/ 2147483647 h 439"/>
              <a:gd name="T14" fmla="*/ 2147483647 w 590"/>
              <a:gd name="T15" fmla="*/ 2147483647 h 439"/>
              <a:gd name="T16" fmla="*/ 2147483647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205" name="Shape - California"/>
          <p:cNvSpPr>
            <a:spLocks noChangeAspect="1"/>
          </p:cNvSpPr>
          <p:nvPr/>
        </p:nvSpPr>
        <p:spPr bwMode="auto">
          <a:xfrm>
            <a:off x="1208087" y="2579469"/>
            <a:ext cx="1098551" cy="1673225"/>
          </a:xfrm>
          <a:custGeom>
            <a:avLst/>
            <a:gdLst>
              <a:gd name="T0" fmla="*/ 2147483647 w 697"/>
              <a:gd name="T1" fmla="*/ 0 h 1077"/>
              <a:gd name="T2" fmla="*/ 2147483647 w 697"/>
              <a:gd name="T3" fmla="*/ 2147483647 h 1077"/>
              <a:gd name="T4" fmla="*/ 2147483647 w 697"/>
              <a:gd name="T5" fmla="*/ 2147483647 h 1077"/>
              <a:gd name="T6" fmla="*/ 2147483647 w 697"/>
              <a:gd name="T7" fmla="*/ 2147483647 h 1077"/>
              <a:gd name="T8" fmla="*/ 2147483647 w 697"/>
              <a:gd name="T9" fmla="*/ 2147483647 h 1077"/>
              <a:gd name="T10" fmla="*/ 2147483647 w 697"/>
              <a:gd name="T11" fmla="*/ 2147483647 h 1077"/>
              <a:gd name="T12" fmla="*/ 2147483647 w 697"/>
              <a:gd name="T13" fmla="*/ 2147483647 h 1077"/>
              <a:gd name="T14" fmla="*/ 2147483647 w 697"/>
              <a:gd name="T15" fmla="*/ 2147483647 h 1077"/>
              <a:gd name="T16" fmla="*/ 2147483647 w 697"/>
              <a:gd name="T17" fmla="*/ 2147483647 h 1077"/>
              <a:gd name="T18" fmla="*/ 2147483647 w 697"/>
              <a:gd name="T19" fmla="*/ 2147483647 h 1077"/>
              <a:gd name="T20" fmla="*/ 2147483647 w 697"/>
              <a:gd name="T21" fmla="*/ 2147483647 h 1077"/>
              <a:gd name="T22" fmla="*/ 2147483647 w 697"/>
              <a:gd name="T23" fmla="*/ 2147483647 h 1077"/>
              <a:gd name="T24" fmla="*/ 2147483647 w 697"/>
              <a:gd name="T25" fmla="*/ 2147483647 h 1077"/>
              <a:gd name="T26" fmla="*/ 2147483647 w 697"/>
              <a:gd name="T27" fmla="*/ 2147483647 h 1077"/>
              <a:gd name="T28" fmla="*/ 2147483647 w 697"/>
              <a:gd name="T29" fmla="*/ 2147483647 h 1077"/>
              <a:gd name="T30" fmla="*/ 2147483647 w 697"/>
              <a:gd name="T31" fmla="*/ 2147483647 h 1077"/>
              <a:gd name="T32" fmla="*/ 2147483647 w 697"/>
              <a:gd name="T33" fmla="*/ 2147483647 h 1077"/>
              <a:gd name="T34" fmla="*/ 2147483647 w 697"/>
              <a:gd name="T35" fmla="*/ 2147483647 h 1077"/>
              <a:gd name="T36" fmla="*/ 2147483647 w 697"/>
              <a:gd name="T37" fmla="*/ 2147483647 h 1077"/>
              <a:gd name="T38" fmla="*/ 2147483647 w 697"/>
              <a:gd name="T39" fmla="*/ 2147483647 h 1077"/>
              <a:gd name="T40" fmla="*/ 2147483647 w 697"/>
              <a:gd name="T41" fmla="*/ 2147483647 h 1077"/>
              <a:gd name="T42" fmla="*/ 2147483647 w 697"/>
              <a:gd name="T43" fmla="*/ 2147483647 h 1077"/>
              <a:gd name="T44" fmla="*/ 2147483647 w 697"/>
              <a:gd name="T45" fmla="*/ 2147483647 h 1077"/>
              <a:gd name="T46" fmla="*/ 2147483647 w 697"/>
              <a:gd name="T47" fmla="*/ 2147483647 h 1077"/>
              <a:gd name="T48" fmla="*/ 2147483647 w 697"/>
              <a:gd name="T49" fmla="*/ 2147483647 h 1077"/>
              <a:gd name="T50" fmla="*/ 2147483647 w 697"/>
              <a:gd name="T51" fmla="*/ 2147483647 h 1077"/>
              <a:gd name="T52" fmla="*/ 2147483647 w 697"/>
              <a:gd name="T53" fmla="*/ 2147483647 h 1077"/>
              <a:gd name="T54" fmla="*/ 2147483647 w 697"/>
              <a:gd name="T55" fmla="*/ 2147483647 h 1077"/>
              <a:gd name="T56" fmla="*/ 2147483647 w 697"/>
              <a:gd name="T57" fmla="*/ 2147483647 h 1077"/>
              <a:gd name="T58" fmla="*/ 2147483647 w 697"/>
              <a:gd name="T59" fmla="*/ 2147483647 h 1077"/>
              <a:gd name="T60" fmla="*/ 2147483647 w 697"/>
              <a:gd name="T61" fmla="*/ 2147483647 h 1077"/>
              <a:gd name="T62" fmla="*/ 2147483647 w 697"/>
              <a:gd name="T63" fmla="*/ 2147483647 h 1077"/>
              <a:gd name="T64" fmla="*/ 2147483647 w 697"/>
              <a:gd name="T65" fmla="*/ 2147483647 h 1077"/>
              <a:gd name="T66" fmla="*/ 2147483647 w 697"/>
              <a:gd name="T67" fmla="*/ 2147483647 h 1077"/>
              <a:gd name="T68" fmla="*/ 2147483647 w 697"/>
              <a:gd name="T69" fmla="*/ 2147483647 h 1077"/>
              <a:gd name="T70" fmla="*/ 2147483647 w 697"/>
              <a:gd name="T71" fmla="*/ 2147483647 h 1077"/>
              <a:gd name="T72" fmla="*/ 2147483647 w 697"/>
              <a:gd name="T73" fmla="*/ 2147483647 h 1077"/>
              <a:gd name="T74" fmla="*/ 2147483647 w 697"/>
              <a:gd name="T75" fmla="*/ 2147483647 h 1077"/>
              <a:gd name="T76" fmla="*/ 2147483647 w 697"/>
              <a:gd name="T77" fmla="*/ 2147483647 h 1077"/>
              <a:gd name="T78" fmla="*/ 2147483647 w 697"/>
              <a:gd name="T79" fmla="*/ 2147483647 h 1077"/>
              <a:gd name="T80" fmla="*/ 2147483647 w 697"/>
              <a:gd name="T81" fmla="*/ 2147483647 h 1077"/>
              <a:gd name="T82" fmla="*/ 2147483647 w 697"/>
              <a:gd name="T83" fmla="*/ 2147483647 h 1077"/>
              <a:gd name="T84" fmla="*/ 2147483647 w 697"/>
              <a:gd name="T85" fmla="*/ 2147483647 h 1077"/>
              <a:gd name="T86" fmla="*/ 0 w 697"/>
              <a:gd name="T87" fmla="*/ 2147483647 h 1077"/>
              <a:gd name="T88" fmla="*/ 2147483647 w 697"/>
              <a:gd name="T89" fmla="*/ 2147483647 h 1077"/>
              <a:gd name="T90" fmla="*/ 2147483647 w 697"/>
              <a:gd name="T91" fmla="*/ 2147483647 h 1077"/>
              <a:gd name="T92" fmla="*/ 2147483647 w 697"/>
              <a:gd name="T93" fmla="*/ 2147483647 h 1077"/>
              <a:gd name="T94" fmla="*/ 2147483647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206" name="Shape - Arkansas"/>
          <p:cNvSpPr>
            <a:spLocks noChangeAspect="1"/>
          </p:cNvSpPr>
          <p:nvPr/>
        </p:nvSpPr>
        <p:spPr bwMode="auto">
          <a:xfrm>
            <a:off x="4881563" y="3755806"/>
            <a:ext cx="633413" cy="582612"/>
          </a:xfrm>
          <a:custGeom>
            <a:avLst/>
            <a:gdLst>
              <a:gd name="T0" fmla="*/ 0 w 401"/>
              <a:gd name="T1" fmla="*/ 34 h 374"/>
              <a:gd name="T2" fmla="*/ 158 w 401"/>
              <a:gd name="T3" fmla="*/ 15 h 374"/>
              <a:gd name="T4" fmla="*/ 353 w 401"/>
              <a:gd name="T5" fmla="*/ 0 h 374"/>
              <a:gd name="T6" fmla="*/ 343 w 401"/>
              <a:gd name="T7" fmla="*/ 49 h 374"/>
              <a:gd name="T8" fmla="*/ 386 w 401"/>
              <a:gd name="T9" fmla="*/ 38 h 374"/>
              <a:gd name="T10" fmla="*/ 401 w 401"/>
              <a:gd name="T11" fmla="*/ 71 h 374"/>
              <a:gd name="T12" fmla="*/ 356 w 401"/>
              <a:gd name="T13" fmla="*/ 101 h 374"/>
              <a:gd name="T14" fmla="*/ 367 w 401"/>
              <a:gd name="T15" fmla="*/ 153 h 374"/>
              <a:gd name="T16" fmla="*/ 321 w 401"/>
              <a:gd name="T17" fmla="*/ 240 h 374"/>
              <a:gd name="T18" fmla="*/ 286 w 401"/>
              <a:gd name="T19" fmla="*/ 293 h 374"/>
              <a:gd name="T20" fmla="*/ 306 w 401"/>
              <a:gd name="T21" fmla="*/ 362 h 374"/>
              <a:gd name="T22" fmla="*/ 58 w 401"/>
              <a:gd name="T23" fmla="*/ 374 h 374"/>
              <a:gd name="T24" fmla="*/ 57 w 401"/>
              <a:gd name="T25" fmla="*/ 332 h 374"/>
              <a:gd name="T26" fmla="*/ 8 w 401"/>
              <a:gd name="T27" fmla="*/ 323 h 374"/>
              <a:gd name="T28" fmla="*/ 8 w 401"/>
              <a:gd name="T29" fmla="*/ 101 h 374"/>
              <a:gd name="T30" fmla="*/ 0 w 401"/>
              <a:gd name="T31" fmla="*/ 34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207" name="Shape - Arizona"/>
          <p:cNvSpPr>
            <a:spLocks noChangeAspect="1"/>
          </p:cNvSpPr>
          <p:nvPr/>
        </p:nvSpPr>
        <p:spPr bwMode="auto">
          <a:xfrm>
            <a:off x="2160587" y="3630393"/>
            <a:ext cx="844551" cy="927100"/>
          </a:xfrm>
          <a:custGeom>
            <a:avLst/>
            <a:gdLst>
              <a:gd name="T0" fmla="*/ 2147483647 w 536"/>
              <a:gd name="T1" fmla="*/ 0 h 595"/>
              <a:gd name="T2" fmla="*/ 2147483647 w 536"/>
              <a:gd name="T3" fmla="*/ 2147483647 h 595"/>
              <a:gd name="T4" fmla="*/ 2147483647 w 536"/>
              <a:gd name="T5" fmla="*/ 2147483647 h 595"/>
              <a:gd name="T6" fmla="*/ 2147483647 w 536"/>
              <a:gd name="T7" fmla="*/ 2147483647 h 595"/>
              <a:gd name="T8" fmla="*/ 2147483647 w 536"/>
              <a:gd name="T9" fmla="*/ 2147483647 h 595"/>
              <a:gd name="T10" fmla="*/ 2147483647 w 536"/>
              <a:gd name="T11" fmla="*/ 2147483647 h 595"/>
              <a:gd name="T12" fmla="*/ 2147483647 w 536"/>
              <a:gd name="T13" fmla="*/ 2147483647 h 595"/>
              <a:gd name="T14" fmla="*/ 2147483647 w 536"/>
              <a:gd name="T15" fmla="*/ 2147483647 h 595"/>
              <a:gd name="T16" fmla="*/ 2147483647 w 536"/>
              <a:gd name="T17" fmla="*/ 2147483647 h 595"/>
              <a:gd name="T18" fmla="*/ 2147483647 w 536"/>
              <a:gd name="T19" fmla="*/ 2147483647 h 595"/>
              <a:gd name="T20" fmla="*/ 2147483647 w 536"/>
              <a:gd name="T21" fmla="*/ 2147483647 h 595"/>
              <a:gd name="T22" fmla="*/ 0 w 536"/>
              <a:gd name="T23" fmla="*/ 2147483647 h 595"/>
              <a:gd name="T24" fmla="*/ 2147483647 w 536"/>
              <a:gd name="T25" fmla="*/ 2147483647 h 595"/>
              <a:gd name="T26" fmla="*/ 2147483647 w 536"/>
              <a:gd name="T27" fmla="*/ 2147483647 h 595"/>
              <a:gd name="T28" fmla="*/ 2147483647 w 536"/>
              <a:gd name="T29" fmla="*/ 2147483647 h 595"/>
              <a:gd name="T30" fmla="*/ 2147483647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8" name="Shape - Alaska"/>
          <p:cNvSpPr>
            <a:spLocks noChangeAspect="1"/>
          </p:cNvSpPr>
          <p:nvPr/>
        </p:nvSpPr>
        <p:spPr bwMode="auto">
          <a:xfrm>
            <a:off x="609600" y="4191000"/>
            <a:ext cx="1617663" cy="1576388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9" name="Shape - Alabama"/>
          <p:cNvSpPr>
            <a:spLocks noChangeAspect="1"/>
          </p:cNvSpPr>
          <p:nvPr/>
        </p:nvSpPr>
        <p:spPr bwMode="auto">
          <a:xfrm>
            <a:off x="5759451" y="3920907"/>
            <a:ext cx="509587" cy="785812"/>
          </a:xfrm>
          <a:custGeom>
            <a:avLst/>
            <a:gdLst>
              <a:gd name="T0" fmla="*/ 0 w 323"/>
              <a:gd name="T1" fmla="*/ 2147483647 h 504"/>
              <a:gd name="T2" fmla="*/ 2147483647 w 323"/>
              <a:gd name="T3" fmla="*/ 0 h 504"/>
              <a:gd name="T4" fmla="*/ 2147483647 w 323"/>
              <a:gd name="T5" fmla="*/ 2147483647 h 504"/>
              <a:gd name="T6" fmla="*/ 2147483647 w 323"/>
              <a:gd name="T7" fmla="*/ 2147483647 h 504"/>
              <a:gd name="T8" fmla="*/ 2147483647 w 323"/>
              <a:gd name="T9" fmla="*/ 2147483647 h 504"/>
              <a:gd name="T10" fmla="*/ 2147483647 w 323"/>
              <a:gd name="T11" fmla="*/ 2147483647 h 504"/>
              <a:gd name="T12" fmla="*/ 2147483647 w 323"/>
              <a:gd name="T13" fmla="*/ 2147483647 h 504"/>
              <a:gd name="T14" fmla="*/ 2147483647 w 323"/>
              <a:gd name="T15" fmla="*/ 2147483647 h 504"/>
              <a:gd name="T16" fmla="*/ 2147483647 w 323"/>
              <a:gd name="T17" fmla="*/ 2147483647 h 504"/>
              <a:gd name="T18" fmla="*/ 2147483647 w 323"/>
              <a:gd name="T19" fmla="*/ 2147483647 h 504"/>
              <a:gd name="T20" fmla="*/ 2147483647 w 323"/>
              <a:gd name="T21" fmla="*/ 2147483647 h 504"/>
              <a:gd name="T22" fmla="*/ 2147483647 w 323"/>
              <a:gd name="T23" fmla="*/ 2147483647 h 504"/>
              <a:gd name="T24" fmla="*/ 2147483647 w 323"/>
              <a:gd name="T25" fmla="*/ 2147483647 h 504"/>
              <a:gd name="T26" fmla="*/ 2147483647 w 323"/>
              <a:gd name="T27" fmla="*/ 2147483647 h 504"/>
              <a:gd name="T28" fmla="*/ 0 w 323"/>
              <a:gd name="T29" fmla="*/ 2147483647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10" name="Shape - District of Columbia (star)"/>
          <p:cNvSpPr>
            <a:spLocks noChangeArrowheads="1"/>
          </p:cNvSpPr>
          <p:nvPr/>
        </p:nvSpPr>
        <p:spPr bwMode="auto">
          <a:xfrm>
            <a:off x="6886575" y="3016031"/>
            <a:ext cx="207963" cy="2016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solidFill>
                <a:srgbClr val="001B36"/>
              </a:solidFill>
              <a:latin typeface="+mj-lt"/>
              <a:cs typeface="+mn-cs"/>
            </a:endParaRPr>
          </a:p>
        </p:txBody>
      </p:sp>
      <p:sp>
        <p:nvSpPr>
          <p:cNvPr id="211" name="Text - Wyoming"/>
          <p:cNvSpPr txBox="1">
            <a:spLocks noChangeArrowheads="1"/>
          </p:cNvSpPr>
          <p:nvPr/>
        </p:nvSpPr>
        <p:spPr bwMode="auto">
          <a:xfrm>
            <a:off x="2936875" y="2606457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WY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12" name="Text - Wisconsin"/>
          <p:cNvSpPr txBox="1">
            <a:spLocks noChangeArrowheads="1"/>
          </p:cNvSpPr>
          <p:nvPr/>
        </p:nvSpPr>
        <p:spPr bwMode="auto">
          <a:xfrm>
            <a:off x="4978401" y="2320707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WI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3" name="Text - West Virginia"/>
          <p:cNvSpPr txBox="1">
            <a:spLocks noChangeArrowheads="1"/>
          </p:cNvSpPr>
          <p:nvPr/>
        </p:nvSpPr>
        <p:spPr bwMode="auto">
          <a:xfrm>
            <a:off x="6213477" y="3201769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WV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14" name="Text - Washington"/>
          <p:cNvSpPr txBox="1">
            <a:spLocks noChangeArrowheads="1"/>
          </p:cNvSpPr>
          <p:nvPr/>
        </p:nvSpPr>
        <p:spPr bwMode="auto">
          <a:xfrm>
            <a:off x="1636713" y="1703169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WA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5" name="Text - Virginia"/>
          <p:cNvSpPr txBox="1">
            <a:spLocks noChangeArrowheads="1"/>
          </p:cNvSpPr>
          <p:nvPr/>
        </p:nvSpPr>
        <p:spPr bwMode="auto">
          <a:xfrm>
            <a:off x="6616701" y="324463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VA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16" name="Text - Vermont"/>
          <p:cNvSpPr txBox="1">
            <a:spLocks noChangeArrowheads="1"/>
          </p:cNvSpPr>
          <p:nvPr/>
        </p:nvSpPr>
        <p:spPr bwMode="auto">
          <a:xfrm>
            <a:off x="6567489" y="1685707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VT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7" name="Text - Utah"/>
          <p:cNvSpPr txBox="1">
            <a:spLocks noChangeArrowheads="1"/>
          </p:cNvSpPr>
          <p:nvPr/>
        </p:nvSpPr>
        <p:spPr bwMode="auto">
          <a:xfrm>
            <a:off x="2374901" y="318748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UT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18" name="Text - Texas"/>
          <p:cNvSpPr txBox="1">
            <a:spLocks noChangeArrowheads="1"/>
          </p:cNvSpPr>
          <p:nvPr/>
        </p:nvSpPr>
        <p:spPr bwMode="auto">
          <a:xfrm>
            <a:off x="3979862" y="4471769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TX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19" name="Text - Tennessee"/>
          <p:cNvSpPr txBox="1">
            <a:spLocks noChangeArrowheads="1"/>
          </p:cNvSpPr>
          <p:nvPr/>
        </p:nvSpPr>
        <p:spPr bwMode="auto">
          <a:xfrm>
            <a:off x="5599113" y="3698657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TN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0" name="Text - South Dakota"/>
          <p:cNvSpPr txBox="1">
            <a:spLocks noChangeArrowheads="1"/>
          </p:cNvSpPr>
          <p:nvPr/>
        </p:nvSpPr>
        <p:spPr bwMode="auto">
          <a:xfrm>
            <a:off x="3802062" y="2420719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SD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21" name="Text - South Carolina"/>
          <p:cNvSpPr txBox="1">
            <a:spLocks noChangeArrowheads="1"/>
          </p:cNvSpPr>
          <p:nvPr/>
        </p:nvSpPr>
        <p:spPr bwMode="auto">
          <a:xfrm>
            <a:off x="6413501" y="384153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SC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2" name="Text - Rhode Island"/>
          <p:cNvSpPr txBox="1">
            <a:spLocks noChangeArrowheads="1"/>
          </p:cNvSpPr>
          <p:nvPr/>
        </p:nvSpPr>
        <p:spPr bwMode="auto">
          <a:xfrm>
            <a:off x="7826377" y="2477870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RI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3" name="Text - Pennsylvania"/>
          <p:cNvSpPr txBox="1">
            <a:spLocks noChangeArrowheads="1"/>
          </p:cNvSpPr>
          <p:nvPr/>
        </p:nvSpPr>
        <p:spPr bwMode="auto">
          <a:xfrm>
            <a:off x="6469064" y="2682657"/>
            <a:ext cx="8350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PA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4" name="Text - Oregon"/>
          <p:cNvSpPr txBox="1">
            <a:spLocks noChangeArrowheads="1"/>
          </p:cNvSpPr>
          <p:nvPr/>
        </p:nvSpPr>
        <p:spPr bwMode="auto">
          <a:xfrm>
            <a:off x="1195387" y="2147669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OR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25" name="Text - Oklahoma"/>
          <p:cNvSpPr txBox="1">
            <a:spLocks noChangeArrowheads="1"/>
          </p:cNvSpPr>
          <p:nvPr/>
        </p:nvSpPr>
        <p:spPr bwMode="auto">
          <a:xfrm>
            <a:off x="4160837" y="3852644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OK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26" name="Text - Ohio"/>
          <p:cNvSpPr txBox="1">
            <a:spLocks noChangeArrowheads="1"/>
          </p:cNvSpPr>
          <p:nvPr/>
        </p:nvSpPr>
        <p:spPr bwMode="auto">
          <a:xfrm>
            <a:off x="5897562" y="2898557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OH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7" name="Text - North Dakota"/>
          <p:cNvSpPr txBox="1">
            <a:spLocks noChangeArrowheads="1"/>
          </p:cNvSpPr>
          <p:nvPr/>
        </p:nvSpPr>
        <p:spPr bwMode="auto">
          <a:xfrm>
            <a:off x="3779838" y="192383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ND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28" name="Text - North Carolina"/>
          <p:cNvSpPr txBox="1">
            <a:spLocks noChangeArrowheads="1"/>
          </p:cNvSpPr>
          <p:nvPr/>
        </p:nvSpPr>
        <p:spPr bwMode="auto">
          <a:xfrm>
            <a:off x="6577012" y="3547844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NC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9" name="Text - New York"/>
          <p:cNvSpPr txBox="1">
            <a:spLocks noChangeArrowheads="1"/>
          </p:cNvSpPr>
          <p:nvPr/>
        </p:nvSpPr>
        <p:spPr bwMode="auto">
          <a:xfrm>
            <a:off x="6713538" y="2296894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0" name="Text - New Mexico"/>
          <p:cNvSpPr txBox="1">
            <a:spLocks noChangeArrowheads="1"/>
          </p:cNvSpPr>
          <p:nvPr/>
        </p:nvSpPr>
        <p:spPr bwMode="auto">
          <a:xfrm>
            <a:off x="3009901" y="396218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NM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1" name="Text - New Jersey"/>
          <p:cNvSpPr txBox="1">
            <a:spLocks noChangeArrowheads="1"/>
          </p:cNvSpPr>
          <p:nvPr/>
        </p:nvSpPr>
        <p:spPr bwMode="auto">
          <a:xfrm>
            <a:off x="7392988" y="2743199"/>
            <a:ext cx="77787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NJ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2" name="Text - New Hampshire"/>
          <p:cNvSpPr txBox="1">
            <a:spLocks noChangeArrowheads="1"/>
          </p:cNvSpPr>
          <p:nvPr/>
        </p:nvSpPr>
        <p:spPr bwMode="auto">
          <a:xfrm>
            <a:off x="7521577" y="1838107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NH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3" name="Text - Nevada"/>
          <p:cNvSpPr txBox="1">
            <a:spLocks noChangeArrowheads="1"/>
          </p:cNvSpPr>
          <p:nvPr/>
        </p:nvSpPr>
        <p:spPr bwMode="auto">
          <a:xfrm>
            <a:off x="1503363" y="3056877"/>
            <a:ext cx="1219200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NV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34" name="Text - Nebraska"/>
          <p:cNvSpPr txBox="1">
            <a:spLocks noChangeArrowheads="1"/>
          </p:cNvSpPr>
          <p:nvPr/>
        </p:nvSpPr>
        <p:spPr bwMode="auto">
          <a:xfrm>
            <a:off x="3854450" y="288268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5" name="Text - Montana"/>
          <p:cNvSpPr txBox="1">
            <a:spLocks noChangeArrowheads="1"/>
          </p:cNvSpPr>
          <p:nvPr/>
        </p:nvSpPr>
        <p:spPr bwMode="auto">
          <a:xfrm>
            <a:off x="2790826" y="1895257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MT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36" name="Text - Missouri"/>
          <p:cNvSpPr txBox="1">
            <a:spLocks noChangeArrowheads="1"/>
          </p:cNvSpPr>
          <p:nvPr/>
        </p:nvSpPr>
        <p:spPr bwMode="auto">
          <a:xfrm>
            <a:off x="4808537" y="3395444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MO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7" name="Text - Mississippi"/>
          <p:cNvSpPr txBox="1">
            <a:spLocks noChangeArrowheads="1"/>
          </p:cNvSpPr>
          <p:nvPr/>
        </p:nvSpPr>
        <p:spPr bwMode="auto">
          <a:xfrm>
            <a:off x="5183187" y="417173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MS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38" name="Text - Minnesota"/>
          <p:cNvSpPr txBox="1">
            <a:spLocks noChangeArrowheads="1"/>
          </p:cNvSpPr>
          <p:nvPr/>
        </p:nvSpPr>
        <p:spPr bwMode="auto">
          <a:xfrm>
            <a:off x="4200525" y="1971457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MN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9" name="Text - Michigan"/>
          <p:cNvSpPr txBox="1">
            <a:spLocks noChangeArrowheads="1"/>
          </p:cNvSpPr>
          <p:nvPr/>
        </p:nvSpPr>
        <p:spPr bwMode="auto">
          <a:xfrm>
            <a:off x="5641977" y="2471519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MI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0" name="Text - Massachusetts"/>
          <p:cNvSpPr txBox="1">
            <a:spLocks noChangeArrowheads="1"/>
          </p:cNvSpPr>
          <p:nvPr/>
        </p:nvSpPr>
        <p:spPr bwMode="auto">
          <a:xfrm>
            <a:off x="7696201" y="2249270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1" name="Text - Maryland"/>
          <p:cNvSpPr txBox="1">
            <a:spLocks noChangeArrowheads="1"/>
          </p:cNvSpPr>
          <p:nvPr/>
        </p:nvSpPr>
        <p:spPr bwMode="auto">
          <a:xfrm>
            <a:off x="7399338" y="3057307"/>
            <a:ext cx="671513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MD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2" name="Text - Maine"/>
          <p:cNvSpPr txBox="1">
            <a:spLocks noChangeArrowheads="1"/>
          </p:cNvSpPr>
          <p:nvPr/>
        </p:nvSpPr>
        <p:spPr bwMode="auto">
          <a:xfrm>
            <a:off x="7197726" y="1561882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ME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3" name="Text - Louisiana"/>
          <p:cNvSpPr txBox="1">
            <a:spLocks noChangeArrowheads="1"/>
          </p:cNvSpPr>
          <p:nvPr/>
        </p:nvSpPr>
        <p:spPr bwMode="auto">
          <a:xfrm>
            <a:off x="4870450" y="443838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LA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4" name="Text - Kentucky"/>
          <p:cNvSpPr txBox="1">
            <a:spLocks noChangeArrowheads="1"/>
          </p:cNvSpPr>
          <p:nvPr/>
        </p:nvSpPr>
        <p:spPr bwMode="auto">
          <a:xfrm>
            <a:off x="5776912" y="3408144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KY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5" name="Text - Kansas"/>
          <p:cNvSpPr txBox="1">
            <a:spLocks noChangeArrowheads="1"/>
          </p:cNvSpPr>
          <p:nvPr/>
        </p:nvSpPr>
        <p:spPr bwMode="auto">
          <a:xfrm>
            <a:off x="4022726" y="3374807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KS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46" name="Text - Iowa"/>
          <p:cNvSpPr txBox="1">
            <a:spLocks noChangeArrowheads="1"/>
          </p:cNvSpPr>
          <p:nvPr/>
        </p:nvSpPr>
        <p:spPr bwMode="auto">
          <a:xfrm>
            <a:off x="4594226" y="2782669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7" name="Text - Indiana"/>
          <p:cNvSpPr txBox="1">
            <a:spLocks noChangeArrowheads="1"/>
          </p:cNvSpPr>
          <p:nvPr/>
        </p:nvSpPr>
        <p:spPr bwMode="auto">
          <a:xfrm>
            <a:off x="5518150" y="3025557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8" name="Text - Illinois"/>
          <p:cNvSpPr txBox="1">
            <a:spLocks noChangeArrowheads="1"/>
          </p:cNvSpPr>
          <p:nvPr/>
        </p:nvSpPr>
        <p:spPr bwMode="auto">
          <a:xfrm>
            <a:off x="5118101" y="3038257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9" name="Text - Idaho"/>
          <p:cNvSpPr txBox="1">
            <a:spLocks noChangeArrowheads="1"/>
          </p:cNvSpPr>
          <p:nvPr/>
        </p:nvSpPr>
        <p:spPr bwMode="auto">
          <a:xfrm>
            <a:off x="2195512" y="2442944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ID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50" name="Text - Hawaii"/>
          <p:cNvSpPr txBox="1">
            <a:spLocks noChangeArrowheads="1"/>
          </p:cNvSpPr>
          <p:nvPr/>
        </p:nvSpPr>
        <p:spPr bwMode="auto">
          <a:xfrm>
            <a:off x="2819401" y="5265520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HI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1" name="Text - Georgia"/>
          <p:cNvSpPr txBox="1">
            <a:spLocks noChangeArrowheads="1"/>
          </p:cNvSpPr>
          <p:nvPr/>
        </p:nvSpPr>
        <p:spPr bwMode="auto">
          <a:xfrm>
            <a:off x="6118226" y="4146332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GA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52" name="Text - Florida"/>
          <p:cNvSpPr txBox="1">
            <a:spLocks noChangeArrowheads="1"/>
          </p:cNvSpPr>
          <p:nvPr/>
        </p:nvSpPr>
        <p:spPr bwMode="auto">
          <a:xfrm>
            <a:off x="6477001" y="4735294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FL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3" name="Text - District of Columbia"/>
          <p:cNvSpPr txBox="1">
            <a:spLocks noChangeArrowheads="1"/>
          </p:cNvSpPr>
          <p:nvPr/>
        </p:nvSpPr>
        <p:spPr bwMode="auto">
          <a:xfrm>
            <a:off x="7391401" y="3238282"/>
            <a:ext cx="9525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dirty="0" smtClean="0">
                <a:latin typeface="+mj-lt"/>
                <a:cs typeface="Times New Roman" charset="0"/>
              </a:rPr>
              <a:t>  DC  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4" name="Text - Delaware"/>
          <p:cNvSpPr txBox="1">
            <a:spLocks noChangeArrowheads="1"/>
          </p:cNvSpPr>
          <p:nvPr/>
        </p:nvSpPr>
        <p:spPr bwMode="auto">
          <a:xfrm>
            <a:off x="7256464" y="2904907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DE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5" name="Text - Connecticut"/>
          <p:cNvSpPr txBox="1">
            <a:spLocks noChangeArrowheads="1"/>
          </p:cNvSpPr>
          <p:nvPr/>
        </p:nvSpPr>
        <p:spPr bwMode="auto">
          <a:xfrm>
            <a:off x="7407276" y="2544544"/>
            <a:ext cx="7461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6" name="Text - Colorado"/>
          <p:cNvSpPr txBox="1">
            <a:spLocks noChangeArrowheads="1"/>
          </p:cNvSpPr>
          <p:nvPr/>
        </p:nvSpPr>
        <p:spPr bwMode="auto">
          <a:xfrm>
            <a:off x="2862263" y="3165257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CO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57" name="Text - California"/>
          <p:cNvSpPr txBox="1">
            <a:spLocks noChangeArrowheads="1"/>
          </p:cNvSpPr>
          <p:nvPr/>
        </p:nvSpPr>
        <p:spPr bwMode="auto">
          <a:xfrm>
            <a:off x="1058863" y="3295432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8" name="Text - Arkansas"/>
          <p:cNvSpPr txBox="1">
            <a:spLocks noChangeArrowheads="1"/>
          </p:cNvSpPr>
          <p:nvPr/>
        </p:nvSpPr>
        <p:spPr bwMode="auto">
          <a:xfrm>
            <a:off x="4811713" y="3865344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AR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9" name="Text - Arizona"/>
          <p:cNvSpPr txBox="1">
            <a:spLocks noChangeArrowheads="1"/>
          </p:cNvSpPr>
          <p:nvPr/>
        </p:nvSpPr>
        <p:spPr bwMode="auto">
          <a:xfrm>
            <a:off x="2024061" y="3790732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AZ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60" name="Text - Alaska"/>
          <p:cNvSpPr txBox="1">
            <a:spLocks noChangeArrowheads="1"/>
          </p:cNvSpPr>
          <p:nvPr/>
        </p:nvSpPr>
        <p:spPr bwMode="auto">
          <a:xfrm>
            <a:off x="777875" y="4432301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AK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61" name="Text - Alabama"/>
          <p:cNvSpPr txBox="1">
            <a:spLocks noChangeArrowheads="1"/>
          </p:cNvSpPr>
          <p:nvPr/>
        </p:nvSpPr>
        <p:spPr bwMode="auto">
          <a:xfrm>
            <a:off x="5599113" y="4159032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AL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62" name="Line - Vermont"/>
          <p:cNvSpPr>
            <a:spLocks noChangeShapeType="1"/>
          </p:cNvSpPr>
          <p:nvPr/>
        </p:nvSpPr>
        <p:spPr bwMode="auto">
          <a:xfrm>
            <a:off x="7070725" y="1893668"/>
            <a:ext cx="20796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3" name="Line - Rhode Island"/>
          <p:cNvSpPr>
            <a:spLocks noChangeShapeType="1"/>
          </p:cNvSpPr>
          <p:nvPr/>
        </p:nvSpPr>
        <p:spPr bwMode="auto">
          <a:xfrm>
            <a:off x="7581901" y="2501683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4" name="Line - New Jersey"/>
          <p:cNvSpPr>
            <a:spLocks noChangeShapeType="1"/>
          </p:cNvSpPr>
          <p:nvPr/>
        </p:nvSpPr>
        <p:spPr bwMode="auto">
          <a:xfrm flipV="1">
            <a:off x="7296151" y="2828706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5" name="Line - New Hampshire"/>
          <p:cNvSpPr>
            <a:spLocks noChangeShapeType="1"/>
          </p:cNvSpPr>
          <p:nvPr/>
        </p:nvSpPr>
        <p:spPr bwMode="auto">
          <a:xfrm flipV="1">
            <a:off x="7443788" y="2165132"/>
            <a:ext cx="36036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6" name="Line - Massachusetts"/>
          <p:cNvSpPr>
            <a:spLocks noChangeShapeType="1"/>
          </p:cNvSpPr>
          <p:nvPr/>
        </p:nvSpPr>
        <p:spPr bwMode="auto">
          <a:xfrm flipV="1">
            <a:off x="7581900" y="2371506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7" name="Line - Maryland"/>
          <p:cNvSpPr>
            <a:spLocks noChangeShapeType="1"/>
          </p:cNvSpPr>
          <p:nvPr/>
        </p:nvSpPr>
        <p:spPr bwMode="auto">
          <a:xfrm flipV="1">
            <a:off x="7254876" y="3162081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8" name="Line - Hawaii"/>
          <p:cNvSpPr>
            <a:spLocks noChangeShapeType="1"/>
          </p:cNvSpPr>
          <p:nvPr/>
        </p:nvSpPr>
        <p:spPr bwMode="auto">
          <a:xfrm flipH="1" flipV="1">
            <a:off x="2855912" y="5321082"/>
            <a:ext cx="268288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9" name="Line - District of Columbia"/>
          <p:cNvSpPr>
            <a:spLocks noChangeShapeType="1"/>
          </p:cNvSpPr>
          <p:nvPr/>
        </p:nvSpPr>
        <p:spPr bwMode="auto">
          <a:xfrm flipH="1" flipV="1">
            <a:off x="7027066" y="3143030"/>
            <a:ext cx="44053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70" name="Line - Delaware"/>
          <p:cNvSpPr>
            <a:spLocks noChangeShapeType="1"/>
          </p:cNvSpPr>
          <p:nvPr/>
        </p:nvSpPr>
        <p:spPr bwMode="auto">
          <a:xfrm flipV="1">
            <a:off x="7248526" y="3057306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71" name="Line - Connecticut"/>
          <p:cNvSpPr>
            <a:spLocks noChangeShapeType="1"/>
          </p:cNvSpPr>
          <p:nvPr/>
        </p:nvSpPr>
        <p:spPr bwMode="auto">
          <a:xfrm>
            <a:off x="7434263" y="2539781"/>
            <a:ext cx="217488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2" name="Picture 271" descr="Footer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273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85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057" name="Text Box 124"/>
          <p:cNvSpPr txBox="1">
            <a:spLocks noChangeArrowheads="1"/>
          </p:cNvSpPr>
          <p:nvPr/>
        </p:nvSpPr>
        <p:spPr bwMode="auto">
          <a:xfrm>
            <a:off x="3048000" y="6135469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Based on the results of a national survey conducted by the Kaiser Commission on Medicaid and the Uninsured and the Georgetown University Center for Children and Families,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2013.</a:t>
            </a:r>
            <a:endParaRPr lang="en-US" sz="1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Medicaid Eligibility for Working Parents </a:t>
            </a:r>
            <a:r>
              <a:rPr lang="en-US" sz="2800" dirty="0" smtClean="0">
                <a:solidFill>
                  <a:srgbClr val="254061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254061"/>
                </a:solidFill>
                <a:latin typeface="+mj-lt"/>
              </a:rPr>
            </a:br>
            <a:r>
              <a:rPr lang="en-US" sz="28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By Income, January 2013</a:t>
            </a:r>
          </a:p>
        </p:txBody>
      </p:sp>
      <p:sp>
        <p:nvSpPr>
          <p:cNvPr id="138" name="Shape - Wyoming"/>
          <p:cNvSpPr>
            <a:spLocks noChangeAspect="1"/>
          </p:cNvSpPr>
          <p:nvPr/>
        </p:nvSpPr>
        <p:spPr bwMode="auto">
          <a:xfrm>
            <a:off x="2814637" y="2344738"/>
            <a:ext cx="896939" cy="720725"/>
          </a:xfrm>
          <a:custGeom>
            <a:avLst/>
            <a:gdLst>
              <a:gd name="T0" fmla="*/ 2147483647 w 567"/>
              <a:gd name="T1" fmla="*/ 0 h 463"/>
              <a:gd name="T2" fmla="*/ 2147483647 w 567"/>
              <a:gd name="T3" fmla="*/ 2147483647 h 463"/>
              <a:gd name="T4" fmla="*/ 0 w 567"/>
              <a:gd name="T5" fmla="*/ 2147483647 h 463"/>
              <a:gd name="T6" fmla="*/ 2147483647 w 567"/>
              <a:gd name="T7" fmla="*/ 2147483647 h 463"/>
              <a:gd name="T8" fmla="*/ 2147483647 w 567"/>
              <a:gd name="T9" fmla="*/ 2147483647 h 463"/>
              <a:gd name="T10" fmla="*/ 2147483647 w 567"/>
              <a:gd name="T11" fmla="*/ 2147483647 h 463"/>
              <a:gd name="T12" fmla="*/ 2147483647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39" name="Shape - Wisconsin"/>
          <p:cNvSpPr>
            <a:spLocks noChangeAspect="1"/>
          </p:cNvSpPr>
          <p:nvPr/>
        </p:nvSpPr>
        <p:spPr bwMode="auto">
          <a:xfrm>
            <a:off x="5002212" y="2033588"/>
            <a:ext cx="654051" cy="752475"/>
          </a:xfrm>
          <a:custGeom>
            <a:avLst/>
            <a:gdLst>
              <a:gd name="T0" fmla="*/ 30 w 415"/>
              <a:gd name="T1" fmla="*/ 33 h 484"/>
              <a:gd name="T2" fmla="*/ 61 w 415"/>
              <a:gd name="T3" fmla="*/ 28 h 484"/>
              <a:gd name="T4" fmla="*/ 90 w 415"/>
              <a:gd name="T5" fmla="*/ 28 h 484"/>
              <a:gd name="T6" fmla="*/ 107 w 415"/>
              <a:gd name="T7" fmla="*/ 0 h 484"/>
              <a:gd name="T8" fmla="*/ 121 w 415"/>
              <a:gd name="T9" fmla="*/ 36 h 484"/>
              <a:gd name="T10" fmla="*/ 166 w 415"/>
              <a:gd name="T11" fmla="*/ 36 h 484"/>
              <a:gd name="T12" fmla="*/ 189 w 415"/>
              <a:gd name="T13" fmla="*/ 68 h 484"/>
              <a:gd name="T14" fmla="*/ 236 w 415"/>
              <a:gd name="T15" fmla="*/ 59 h 484"/>
              <a:gd name="T16" fmla="*/ 267 w 415"/>
              <a:gd name="T17" fmla="*/ 80 h 484"/>
              <a:gd name="T18" fmla="*/ 325 w 415"/>
              <a:gd name="T19" fmla="*/ 95 h 484"/>
              <a:gd name="T20" fmla="*/ 336 w 415"/>
              <a:gd name="T21" fmla="*/ 121 h 484"/>
              <a:gd name="T22" fmla="*/ 365 w 415"/>
              <a:gd name="T23" fmla="*/ 122 h 484"/>
              <a:gd name="T24" fmla="*/ 356 w 415"/>
              <a:gd name="T25" fmla="*/ 147 h 484"/>
              <a:gd name="T26" fmla="*/ 367 w 415"/>
              <a:gd name="T27" fmla="*/ 176 h 484"/>
              <a:gd name="T28" fmla="*/ 347 w 415"/>
              <a:gd name="T29" fmla="*/ 211 h 484"/>
              <a:gd name="T30" fmla="*/ 361 w 415"/>
              <a:gd name="T31" fmla="*/ 219 h 484"/>
              <a:gd name="T32" fmla="*/ 394 w 415"/>
              <a:gd name="T33" fmla="*/ 180 h 484"/>
              <a:gd name="T34" fmla="*/ 392 w 415"/>
              <a:gd name="T35" fmla="*/ 167 h 484"/>
              <a:gd name="T36" fmla="*/ 406 w 415"/>
              <a:gd name="T37" fmla="*/ 161 h 484"/>
              <a:gd name="T38" fmla="*/ 415 w 415"/>
              <a:gd name="T39" fmla="*/ 180 h 484"/>
              <a:gd name="T40" fmla="*/ 389 w 415"/>
              <a:gd name="T41" fmla="*/ 207 h 484"/>
              <a:gd name="T42" fmla="*/ 379 w 415"/>
              <a:gd name="T43" fmla="*/ 268 h 484"/>
              <a:gd name="T44" fmla="*/ 379 w 415"/>
              <a:gd name="T45" fmla="*/ 371 h 484"/>
              <a:gd name="T46" fmla="*/ 394 w 415"/>
              <a:gd name="T47" fmla="*/ 389 h 484"/>
              <a:gd name="T48" fmla="*/ 388 w 415"/>
              <a:gd name="T49" fmla="*/ 453 h 484"/>
              <a:gd name="T50" fmla="*/ 191 w 415"/>
              <a:gd name="T51" fmla="*/ 484 h 484"/>
              <a:gd name="T52" fmla="*/ 142 w 415"/>
              <a:gd name="T53" fmla="*/ 454 h 484"/>
              <a:gd name="T54" fmla="*/ 152 w 415"/>
              <a:gd name="T55" fmla="*/ 416 h 484"/>
              <a:gd name="T56" fmla="*/ 128 w 415"/>
              <a:gd name="T57" fmla="*/ 374 h 484"/>
              <a:gd name="T58" fmla="*/ 107 w 415"/>
              <a:gd name="T59" fmla="*/ 322 h 484"/>
              <a:gd name="T60" fmla="*/ 52 w 415"/>
              <a:gd name="T61" fmla="*/ 270 h 484"/>
              <a:gd name="T62" fmla="*/ 18 w 415"/>
              <a:gd name="T63" fmla="*/ 270 h 484"/>
              <a:gd name="T64" fmla="*/ 18 w 415"/>
              <a:gd name="T65" fmla="*/ 198 h 484"/>
              <a:gd name="T66" fmla="*/ 0 w 415"/>
              <a:gd name="T67" fmla="*/ 171 h 484"/>
              <a:gd name="T68" fmla="*/ 39 w 415"/>
              <a:gd name="T69" fmla="*/ 130 h 484"/>
              <a:gd name="T70" fmla="*/ 30 w 415"/>
              <a:gd name="T71" fmla="*/ 3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41" name="Shape - West Virginia"/>
          <p:cNvSpPr>
            <a:spLocks noChangeAspect="1"/>
          </p:cNvSpPr>
          <p:nvPr/>
        </p:nvSpPr>
        <p:spPr bwMode="auto">
          <a:xfrm>
            <a:off x="6372226" y="2886075"/>
            <a:ext cx="550863" cy="566738"/>
          </a:xfrm>
          <a:custGeom>
            <a:avLst/>
            <a:gdLst>
              <a:gd name="T0" fmla="*/ 2147483647 w 349"/>
              <a:gd name="T1" fmla="*/ 2147483647 h 365"/>
              <a:gd name="T2" fmla="*/ 2147483647 w 349"/>
              <a:gd name="T3" fmla="*/ 2147483647 h 365"/>
              <a:gd name="T4" fmla="*/ 0 w 349"/>
              <a:gd name="T5" fmla="*/ 2147483647 h 365"/>
              <a:gd name="T6" fmla="*/ 2147483647 w 349"/>
              <a:gd name="T7" fmla="*/ 2147483647 h 365"/>
              <a:gd name="T8" fmla="*/ 2147483647 w 349"/>
              <a:gd name="T9" fmla="*/ 2147483647 h 365"/>
              <a:gd name="T10" fmla="*/ 2147483647 w 349"/>
              <a:gd name="T11" fmla="*/ 2147483647 h 365"/>
              <a:gd name="T12" fmla="*/ 2147483647 w 349"/>
              <a:gd name="T13" fmla="*/ 2147483647 h 365"/>
              <a:gd name="T14" fmla="*/ 2147483647 w 349"/>
              <a:gd name="T15" fmla="*/ 2147483647 h 365"/>
              <a:gd name="T16" fmla="*/ 2147483647 w 349"/>
              <a:gd name="T17" fmla="*/ 2147483647 h 365"/>
              <a:gd name="T18" fmla="*/ 2147483647 w 349"/>
              <a:gd name="T19" fmla="*/ 2147483647 h 365"/>
              <a:gd name="T20" fmla="*/ 2147483647 w 349"/>
              <a:gd name="T21" fmla="*/ 2147483647 h 365"/>
              <a:gd name="T22" fmla="*/ 2147483647 w 349"/>
              <a:gd name="T23" fmla="*/ 2147483647 h 365"/>
              <a:gd name="T24" fmla="*/ 2147483647 w 349"/>
              <a:gd name="T25" fmla="*/ 2147483647 h 365"/>
              <a:gd name="T26" fmla="*/ 2147483647 w 349"/>
              <a:gd name="T27" fmla="*/ 2147483647 h 365"/>
              <a:gd name="T28" fmla="*/ 2147483647 w 349"/>
              <a:gd name="T29" fmla="*/ 2147483647 h 365"/>
              <a:gd name="T30" fmla="*/ 2147483647 w 349"/>
              <a:gd name="T31" fmla="*/ 2147483647 h 365"/>
              <a:gd name="T32" fmla="*/ 2147483647 w 349"/>
              <a:gd name="T33" fmla="*/ 0 h 365"/>
              <a:gd name="T34" fmla="*/ 2147483647 w 349"/>
              <a:gd name="T35" fmla="*/ 2147483647 h 365"/>
              <a:gd name="T36" fmla="*/ 2147483647 w 349"/>
              <a:gd name="T37" fmla="*/ 2147483647 h 365"/>
              <a:gd name="T38" fmla="*/ 2147483647 w 349"/>
              <a:gd name="T39" fmla="*/ 2147483647 h 365"/>
              <a:gd name="T40" fmla="*/ 2147483647 w 349"/>
              <a:gd name="T41" fmla="*/ 214748364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1B3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2" name="Shape - Washington"/>
          <p:cNvSpPr>
            <a:spLocks noChangeAspect="1"/>
          </p:cNvSpPr>
          <p:nvPr/>
        </p:nvSpPr>
        <p:spPr bwMode="auto">
          <a:xfrm>
            <a:off x="1490664" y="1493838"/>
            <a:ext cx="835025" cy="603250"/>
          </a:xfrm>
          <a:custGeom>
            <a:avLst/>
            <a:gdLst>
              <a:gd name="T0" fmla="*/ 2147483647 w 530"/>
              <a:gd name="T1" fmla="*/ 0 h 389"/>
              <a:gd name="T2" fmla="*/ 2147483647 w 530"/>
              <a:gd name="T3" fmla="*/ 2147483647 h 389"/>
              <a:gd name="T4" fmla="*/ 2147483647 w 530"/>
              <a:gd name="T5" fmla="*/ 2147483647 h 389"/>
              <a:gd name="T6" fmla="*/ 2147483647 w 530"/>
              <a:gd name="T7" fmla="*/ 2147483647 h 389"/>
              <a:gd name="T8" fmla="*/ 2147483647 w 530"/>
              <a:gd name="T9" fmla="*/ 2147483647 h 389"/>
              <a:gd name="T10" fmla="*/ 2147483647 w 530"/>
              <a:gd name="T11" fmla="*/ 2147483647 h 389"/>
              <a:gd name="T12" fmla="*/ 2147483647 w 530"/>
              <a:gd name="T13" fmla="*/ 2147483647 h 389"/>
              <a:gd name="T14" fmla="*/ 2147483647 w 530"/>
              <a:gd name="T15" fmla="*/ 2147483647 h 389"/>
              <a:gd name="T16" fmla="*/ 2147483647 w 530"/>
              <a:gd name="T17" fmla="*/ 2147483647 h 389"/>
              <a:gd name="T18" fmla="*/ 2147483647 w 530"/>
              <a:gd name="T19" fmla="*/ 2147483647 h 389"/>
              <a:gd name="T20" fmla="*/ 2147483647 w 530"/>
              <a:gd name="T21" fmla="*/ 2147483647 h 389"/>
              <a:gd name="T22" fmla="*/ 2147483647 w 530"/>
              <a:gd name="T23" fmla="*/ 2147483647 h 389"/>
              <a:gd name="T24" fmla="*/ 2147483647 w 530"/>
              <a:gd name="T25" fmla="*/ 2147483647 h 389"/>
              <a:gd name="T26" fmla="*/ 2147483647 w 530"/>
              <a:gd name="T27" fmla="*/ 2147483647 h 389"/>
              <a:gd name="T28" fmla="*/ 2147483647 w 530"/>
              <a:gd name="T29" fmla="*/ 2147483647 h 389"/>
              <a:gd name="T30" fmla="*/ 2147483647 w 530"/>
              <a:gd name="T31" fmla="*/ 2147483647 h 389"/>
              <a:gd name="T32" fmla="*/ 2147483647 w 530"/>
              <a:gd name="T33" fmla="*/ 2147483647 h 389"/>
              <a:gd name="T34" fmla="*/ 2147483647 w 530"/>
              <a:gd name="T35" fmla="*/ 2147483647 h 389"/>
              <a:gd name="T36" fmla="*/ 2147483647 w 530"/>
              <a:gd name="T37" fmla="*/ 2147483647 h 389"/>
              <a:gd name="T38" fmla="*/ 2147483647 w 530"/>
              <a:gd name="T39" fmla="*/ 2147483647 h 389"/>
              <a:gd name="T40" fmla="*/ 0 w 530"/>
              <a:gd name="T41" fmla="*/ 2147483647 h 389"/>
              <a:gd name="T42" fmla="*/ 2147483647 w 530"/>
              <a:gd name="T43" fmla="*/ 2147483647 h 389"/>
              <a:gd name="T44" fmla="*/ 2147483647 w 530"/>
              <a:gd name="T45" fmla="*/ 2147483647 h 389"/>
              <a:gd name="T46" fmla="*/ 2147483647 w 530"/>
              <a:gd name="T47" fmla="*/ 2147483647 h 389"/>
              <a:gd name="T48" fmla="*/ 2147483647 w 530"/>
              <a:gd name="T49" fmla="*/ 2147483647 h 389"/>
              <a:gd name="T50" fmla="*/ 2147483647 w 530"/>
              <a:gd name="T51" fmla="*/ 2147483647 h 389"/>
              <a:gd name="T52" fmla="*/ 2147483647 w 530"/>
              <a:gd name="T53" fmla="*/ 2147483647 h 389"/>
              <a:gd name="T54" fmla="*/ 2147483647 w 530"/>
              <a:gd name="T55" fmla="*/ 2147483647 h 389"/>
              <a:gd name="T56" fmla="*/ 2147483647 w 530"/>
              <a:gd name="T57" fmla="*/ 2147483647 h 389"/>
              <a:gd name="T58" fmla="*/ 2147483647 w 530"/>
              <a:gd name="T59" fmla="*/ 2147483647 h 389"/>
              <a:gd name="T60" fmla="*/ 2147483647 w 530"/>
              <a:gd name="T61" fmla="*/ 2147483647 h 389"/>
              <a:gd name="T62" fmla="*/ 2147483647 w 530"/>
              <a:gd name="T63" fmla="*/ 2147483647 h 389"/>
              <a:gd name="T64" fmla="*/ 2147483647 w 530"/>
              <a:gd name="T65" fmla="*/ 2147483647 h 389"/>
              <a:gd name="T66" fmla="*/ 2147483647 w 530"/>
              <a:gd name="T67" fmla="*/ 2147483647 h 389"/>
              <a:gd name="T68" fmla="*/ 2147483647 w 530"/>
              <a:gd name="T69" fmla="*/ 2147483647 h 389"/>
              <a:gd name="T70" fmla="*/ 2147483647 w 530"/>
              <a:gd name="T71" fmla="*/ 2147483647 h 389"/>
              <a:gd name="T72" fmla="*/ 2147483647 w 530"/>
              <a:gd name="T73" fmla="*/ 2147483647 h 389"/>
              <a:gd name="T74" fmla="*/ 2147483647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43" name="Shape - Virginia"/>
          <p:cNvGrpSpPr>
            <a:grpSpLocks/>
          </p:cNvGrpSpPr>
          <p:nvPr/>
        </p:nvGrpSpPr>
        <p:grpSpPr bwMode="auto">
          <a:xfrm>
            <a:off x="6303961" y="3005137"/>
            <a:ext cx="1009651" cy="596900"/>
            <a:chOff x="3911" y="1540"/>
            <a:chExt cx="636" cy="376"/>
          </a:xfrm>
          <a:solidFill>
            <a:srgbClr val="001B36"/>
          </a:solidFill>
        </p:grpSpPr>
        <p:sp>
          <p:nvSpPr>
            <p:cNvPr id="144" name="Freeform 65"/>
            <p:cNvSpPr>
              <a:spLocks noChangeAspect="1"/>
            </p:cNvSpPr>
            <p:nvPr/>
          </p:nvSpPr>
          <p:spPr bwMode="auto">
            <a:xfrm>
              <a:off x="3911" y="1540"/>
              <a:ext cx="613" cy="376"/>
            </a:xfrm>
            <a:custGeom>
              <a:avLst/>
              <a:gdLst>
                <a:gd name="T0" fmla="*/ 102 w 616"/>
                <a:gd name="T1" fmla="*/ 253 h 383"/>
                <a:gd name="T2" fmla="*/ 84 w 616"/>
                <a:gd name="T3" fmla="*/ 290 h 383"/>
                <a:gd name="T4" fmla="*/ 59 w 616"/>
                <a:gd name="T5" fmla="*/ 300 h 383"/>
                <a:gd name="T6" fmla="*/ 57 w 616"/>
                <a:gd name="T7" fmla="*/ 325 h 383"/>
                <a:gd name="T8" fmla="*/ 3 w 616"/>
                <a:gd name="T9" fmla="*/ 343 h 383"/>
                <a:gd name="T10" fmla="*/ 0 w 616"/>
                <a:gd name="T11" fmla="*/ 362 h 383"/>
                <a:gd name="T12" fmla="*/ 144 w 616"/>
                <a:gd name="T13" fmla="*/ 339 h 383"/>
                <a:gd name="T14" fmla="*/ 406 w 616"/>
                <a:gd name="T15" fmla="*/ 287 h 383"/>
                <a:gd name="T16" fmla="*/ 607 w 616"/>
                <a:gd name="T17" fmla="*/ 240 h 383"/>
                <a:gd name="T18" fmla="*/ 607 w 616"/>
                <a:gd name="T19" fmla="*/ 203 h 383"/>
                <a:gd name="T20" fmla="*/ 585 w 616"/>
                <a:gd name="T21" fmla="*/ 191 h 383"/>
                <a:gd name="T22" fmla="*/ 567 w 616"/>
                <a:gd name="T23" fmla="*/ 210 h 383"/>
                <a:gd name="T24" fmla="*/ 556 w 616"/>
                <a:gd name="T25" fmla="*/ 161 h 383"/>
                <a:gd name="T26" fmla="*/ 567 w 616"/>
                <a:gd name="T27" fmla="*/ 118 h 383"/>
                <a:gd name="T28" fmla="*/ 494 w 616"/>
                <a:gd name="T29" fmla="*/ 84 h 383"/>
                <a:gd name="T30" fmla="*/ 442 w 616"/>
                <a:gd name="T31" fmla="*/ 93 h 383"/>
                <a:gd name="T32" fmla="*/ 440 w 616"/>
                <a:gd name="T33" fmla="*/ 27 h 383"/>
                <a:gd name="T34" fmla="*/ 387 w 616"/>
                <a:gd name="T35" fmla="*/ 0 h 383"/>
                <a:gd name="T36" fmla="*/ 346 w 616"/>
                <a:gd name="T37" fmla="*/ 17 h 383"/>
                <a:gd name="T38" fmla="*/ 319 w 616"/>
                <a:gd name="T39" fmla="*/ 80 h 383"/>
                <a:gd name="T40" fmla="*/ 275 w 616"/>
                <a:gd name="T41" fmla="*/ 105 h 383"/>
                <a:gd name="T42" fmla="*/ 255 w 616"/>
                <a:gd name="T43" fmla="*/ 204 h 383"/>
                <a:gd name="T44" fmla="*/ 178 w 616"/>
                <a:gd name="T45" fmla="*/ 253 h 383"/>
                <a:gd name="T46" fmla="*/ 115 w 616"/>
                <a:gd name="T47" fmla="*/ 274 h 383"/>
                <a:gd name="T48" fmla="*/ 102 w 616"/>
                <a:gd name="T49" fmla="*/ 253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5" name="Freeform 66"/>
            <p:cNvSpPr>
              <a:spLocks noChangeAspect="1"/>
            </p:cNvSpPr>
            <p:nvPr/>
          </p:nvSpPr>
          <p:spPr bwMode="auto">
            <a:xfrm>
              <a:off x="4506" y="163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39 w 42"/>
                <a:gd name="T3" fmla="*/ 0 h 71"/>
                <a:gd name="T4" fmla="*/ 18 w 42"/>
                <a:gd name="T5" fmla="*/ 65 h 71"/>
                <a:gd name="T6" fmla="*/ 2 w 42"/>
                <a:gd name="T7" fmla="*/ 64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6" name="Shape - Vermont"/>
          <p:cNvSpPr>
            <a:spLocks noChangeAspect="1"/>
          </p:cNvSpPr>
          <p:nvPr/>
        </p:nvSpPr>
        <p:spPr bwMode="auto">
          <a:xfrm>
            <a:off x="7199314" y="1939925"/>
            <a:ext cx="220663" cy="401638"/>
          </a:xfrm>
          <a:custGeom>
            <a:avLst/>
            <a:gdLst>
              <a:gd name="T0" fmla="*/ 0 w 139"/>
              <a:gd name="T1" fmla="*/ 2147483647 h 257"/>
              <a:gd name="T2" fmla="*/ 2147483647 w 139"/>
              <a:gd name="T3" fmla="*/ 0 h 257"/>
              <a:gd name="T4" fmla="*/ 2147483647 w 139"/>
              <a:gd name="T5" fmla="*/ 2147483647 h 257"/>
              <a:gd name="T6" fmla="*/ 2147483647 w 139"/>
              <a:gd name="T7" fmla="*/ 2147483647 h 257"/>
              <a:gd name="T8" fmla="*/ 2147483647 w 139"/>
              <a:gd name="T9" fmla="*/ 2147483647 h 257"/>
              <a:gd name="T10" fmla="*/ 2147483647 w 139"/>
              <a:gd name="T11" fmla="*/ 2147483647 h 257"/>
              <a:gd name="T12" fmla="*/ 2147483647 w 139"/>
              <a:gd name="T13" fmla="*/ 2147483647 h 257"/>
              <a:gd name="T14" fmla="*/ 2147483647 w 139"/>
              <a:gd name="T15" fmla="*/ 2147483647 h 257"/>
              <a:gd name="T16" fmla="*/ 2147483647 w 139"/>
              <a:gd name="T17" fmla="*/ 2147483647 h 257"/>
              <a:gd name="T18" fmla="*/ 0 w 139"/>
              <a:gd name="T19" fmla="*/ 2147483647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47" name="Shape - Utah"/>
          <p:cNvSpPr>
            <a:spLocks noChangeAspect="1"/>
          </p:cNvSpPr>
          <p:nvPr/>
        </p:nvSpPr>
        <p:spPr bwMode="auto">
          <a:xfrm>
            <a:off x="2378077" y="2778125"/>
            <a:ext cx="693737" cy="885825"/>
          </a:xfrm>
          <a:custGeom>
            <a:avLst/>
            <a:gdLst>
              <a:gd name="T0" fmla="*/ 2147483647 w 441"/>
              <a:gd name="T1" fmla="*/ 0 h 569"/>
              <a:gd name="T2" fmla="*/ 2147483647 w 441"/>
              <a:gd name="T3" fmla="*/ 2147483647 h 569"/>
              <a:gd name="T4" fmla="*/ 2147483647 w 441"/>
              <a:gd name="T5" fmla="*/ 2147483647 h 569"/>
              <a:gd name="T6" fmla="*/ 2147483647 w 441"/>
              <a:gd name="T7" fmla="*/ 2147483647 h 569"/>
              <a:gd name="T8" fmla="*/ 2147483647 w 441"/>
              <a:gd name="T9" fmla="*/ 2147483647 h 569"/>
              <a:gd name="T10" fmla="*/ 0 w 441"/>
              <a:gd name="T11" fmla="*/ 2147483647 h 569"/>
              <a:gd name="T12" fmla="*/ 2147483647 w 441"/>
              <a:gd name="T13" fmla="*/ 2147483647 h 569"/>
              <a:gd name="T14" fmla="*/ 2147483647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8" name="Shape - Texas"/>
          <p:cNvSpPr>
            <a:spLocks noChangeAspect="1"/>
          </p:cNvSpPr>
          <p:nvPr/>
        </p:nvSpPr>
        <p:spPr bwMode="auto">
          <a:xfrm>
            <a:off x="3252787" y="3784599"/>
            <a:ext cx="1816100" cy="1662113"/>
          </a:xfrm>
          <a:custGeom>
            <a:avLst/>
            <a:gdLst>
              <a:gd name="T0" fmla="*/ 2147483647 w 1152"/>
              <a:gd name="T1" fmla="*/ 0 h 1067"/>
              <a:gd name="T2" fmla="*/ 2147483647 w 1152"/>
              <a:gd name="T3" fmla="*/ 2147483647 h 1067"/>
              <a:gd name="T4" fmla="*/ 2147483647 w 1152"/>
              <a:gd name="T5" fmla="*/ 2147483647 h 1067"/>
              <a:gd name="T6" fmla="*/ 2147483647 w 1152"/>
              <a:gd name="T7" fmla="*/ 2147483647 h 1067"/>
              <a:gd name="T8" fmla="*/ 2147483647 w 1152"/>
              <a:gd name="T9" fmla="*/ 2147483647 h 1067"/>
              <a:gd name="T10" fmla="*/ 2147483647 w 1152"/>
              <a:gd name="T11" fmla="*/ 2147483647 h 1067"/>
              <a:gd name="T12" fmla="*/ 2147483647 w 1152"/>
              <a:gd name="T13" fmla="*/ 2147483647 h 1067"/>
              <a:gd name="T14" fmla="*/ 2147483647 w 1152"/>
              <a:gd name="T15" fmla="*/ 2147483647 h 1067"/>
              <a:gd name="T16" fmla="*/ 2147483647 w 1152"/>
              <a:gd name="T17" fmla="*/ 2147483647 h 1067"/>
              <a:gd name="T18" fmla="*/ 2147483647 w 1152"/>
              <a:gd name="T19" fmla="*/ 2147483647 h 1067"/>
              <a:gd name="T20" fmla="*/ 2147483647 w 1152"/>
              <a:gd name="T21" fmla="*/ 2147483647 h 1067"/>
              <a:gd name="T22" fmla="*/ 2147483647 w 1152"/>
              <a:gd name="T23" fmla="*/ 2147483647 h 1067"/>
              <a:gd name="T24" fmla="*/ 2147483647 w 1152"/>
              <a:gd name="T25" fmla="*/ 2147483647 h 1067"/>
              <a:gd name="T26" fmla="*/ 2147483647 w 1152"/>
              <a:gd name="T27" fmla="*/ 2147483647 h 1067"/>
              <a:gd name="T28" fmla="*/ 2147483647 w 1152"/>
              <a:gd name="T29" fmla="*/ 2147483647 h 1067"/>
              <a:gd name="T30" fmla="*/ 2147483647 w 1152"/>
              <a:gd name="T31" fmla="*/ 2147483647 h 1067"/>
              <a:gd name="T32" fmla="*/ 2147483647 w 1152"/>
              <a:gd name="T33" fmla="*/ 2147483647 h 1067"/>
              <a:gd name="T34" fmla="*/ 2147483647 w 1152"/>
              <a:gd name="T35" fmla="*/ 2147483647 h 1067"/>
              <a:gd name="T36" fmla="*/ 2147483647 w 1152"/>
              <a:gd name="T37" fmla="*/ 2147483647 h 1067"/>
              <a:gd name="T38" fmla="*/ 2147483647 w 1152"/>
              <a:gd name="T39" fmla="*/ 2147483647 h 1067"/>
              <a:gd name="T40" fmla="*/ 2147483647 w 1152"/>
              <a:gd name="T41" fmla="*/ 2147483647 h 1067"/>
              <a:gd name="T42" fmla="*/ 2147483647 w 1152"/>
              <a:gd name="T43" fmla="*/ 2147483647 h 1067"/>
              <a:gd name="T44" fmla="*/ 2147483647 w 1152"/>
              <a:gd name="T45" fmla="*/ 2147483647 h 1067"/>
              <a:gd name="T46" fmla="*/ 2147483647 w 1152"/>
              <a:gd name="T47" fmla="*/ 2147483647 h 1067"/>
              <a:gd name="T48" fmla="*/ 2147483647 w 1152"/>
              <a:gd name="T49" fmla="*/ 2147483647 h 1067"/>
              <a:gd name="T50" fmla="*/ 2147483647 w 1152"/>
              <a:gd name="T51" fmla="*/ 2147483647 h 1067"/>
              <a:gd name="T52" fmla="*/ 2147483647 w 1152"/>
              <a:gd name="T53" fmla="*/ 2147483647 h 1067"/>
              <a:gd name="T54" fmla="*/ 2147483647 w 1152"/>
              <a:gd name="T55" fmla="*/ 2147483647 h 1067"/>
              <a:gd name="T56" fmla="*/ 2147483647 w 1152"/>
              <a:gd name="T57" fmla="*/ 2147483647 h 1067"/>
              <a:gd name="T58" fmla="*/ 2147483647 w 1152"/>
              <a:gd name="T59" fmla="*/ 2147483647 h 1067"/>
              <a:gd name="T60" fmla="*/ 2147483647 w 1152"/>
              <a:gd name="T61" fmla="*/ 2147483647 h 1067"/>
              <a:gd name="T62" fmla="*/ 2147483647 w 1152"/>
              <a:gd name="T63" fmla="*/ 2147483647 h 1067"/>
              <a:gd name="T64" fmla="*/ 2147483647 w 1152"/>
              <a:gd name="T65" fmla="*/ 2147483647 h 1067"/>
              <a:gd name="T66" fmla="*/ 2147483647 w 1152"/>
              <a:gd name="T67" fmla="*/ 2147483647 h 1067"/>
              <a:gd name="T68" fmla="*/ 2147483647 w 1152"/>
              <a:gd name="T69" fmla="*/ 2147483647 h 1067"/>
              <a:gd name="T70" fmla="*/ 2147483647 w 1152"/>
              <a:gd name="T71" fmla="*/ 2147483647 h 1067"/>
              <a:gd name="T72" fmla="*/ 2147483647 w 1152"/>
              <a:gd name="T73" fmla="*/ 2147483647 h 1067"/>
              <a:gd name="T74" fmla="*/ 2147483647 w 1152"/>
              <a:gd name="T75" fmla="*/ 2147483647 h 1067"/>
              <a:gd name="T76" fmla="*/ 2147483647 w 1152"/>
              <a:gd name="T77" fmla="*/ 2147483647 h 1067"/>
              <a:gd name="T78" fmla="*/ 2147483647 w 1152"/>
              <a:gd name="T79" fmla="*/ 2147483647 h 1067"/>
              <a:gd name="T80" fmla="*/ 2147483647 w 1152"/>
              <a:gd name="T81" fmla="*/ 2147483647 h 1067"/>
              <a:gd name="T82" fmla="*/ 2147483647 w 1152"/>
              <a:gd name="T83" fmla="*/ 2147483647 h 1067"/>
              <a:gd name="T84" fmla="*/ 2147483647 w 1152"/>
              <a:gd name="T85" fmla="*/ 2147483647 h 1067"/>
              <a:gd name="T86" fmla="*/ 2147483647 w 1152"/>
              <a:gd name="T87" fmla="*/ 2147483647 h 1067"/>
              <a:gd name="T88" fmla="*/ 2147483647 w 1152"/>
              <a:gd name="T89" fmla="*/ 2147483647 h 1067"/>
              <a:gd name="T90" fmla="*/ 2147483647 w 1152"/>
              <a:gd name="T91" fmla="*/ 2147483647 h 1067"/>
              <a:gd name="T92" fmla="*/ 0 w 1152"/>
              <a:gd name="T93" fmla="*/ 2147483647 h 1067"/>
              <a:gd name="T94" fmla="*/ 0 w 1152"/>
              <a:gd name="T95" fmla="*/ 2147483647 h 1067"/>
              <a:gd name="T96" fmla="*/ 2147483647 w 1152"/>
              <a:gd name="T97" fmla="*/ 2147483647 h 1067"/>
              <a:gd name="T98" fmla="*/ 2147483647 w 1152"/>
              <a:gd name="T99" fmla="*/ 2147483647 h 1067"/>
              <a:gd name="T100" fmla="*/ 2147483647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Shape - Tennessee"/>
          <p:cNvSpPr>
            <a:spLocks noChangeAspect="1"/>
          </p:cNvSpPr>
          <p:nvPr/>
        </p:nvSpPr>
        <p:spPr bwMode="auto">
          <a:xfrm>
            <a:off x="5445126" y="3554413"/>
            <a:ext cx="1100137" cy="396875"/>
          </a:xfrm>
          <a:custGeom>
            <a:avLst/>
            <a:gdLst>
              <a:gd name="T0" fmla="*/ 2147483647 w 699"/>
              <a:gd name="T1" fmla="*/ 2147483647 h 255"/>
              <a:gd name="T2" fmla="*/ 2147483647 w 699"/>
              <a:gd name="T3" fmla="*/ 2147483647 h 255"/>
              <a:gd name="T4" fmla="*/ 2147483647 w 699"/>
              <a:gd name="T5" fmla="*/ 2147483647 h 255"/>
              <a:gd name="T6" fmla="*/ 2147483647 w 699"/>
              <a:gd name="T7" fmla="*/ 2147483647 h 255"/>
              <a:gd name="T8" fmla="*/ 0 w 699"/>
              <a:gd name="T9" fmla="*/ 2147483647 h 255"/>
              <a:gd name="T10" fmla="*/ 2147483647 w 699"/>
              <a:gd name="T11" fmla="*/ 2147483647 h 255"/>
              <a:gd name="T12" fmla="*/ 2147483647 w 699"/>
              <a:gd name="T13" fmla="*/ 2147483647 h 255"/>
              <a:gd name="T14" fmla="*/ 2147483647 w 699"/>
              <a:gd name="T15" fmla="*/ 2147483647 h 255"/>
              <a:gd name="T16" fmla="*/ 2147483647 w 699"/>
              <a:gd name="T17" fmla="*/ 2147483647 h 255"/>
              <a:gd name="T18" fmla="*/ 2147483647 w 699"/>
              <a:gd name="T19" fmla="*/ 2147483647 h 255"/>
              <a:gd name="T20" fmla="*/ 2147483647 w 699"/>
              <a:gd name="T21" fmla="*/ 2147483647 h 255"/>
              <a:gd name="T22" fmla="*/ 2147483647 w 699"/>
              <a:gd name="T23" fmla="*/ 0 h 255"/>
              <a:gd name="T24" fmla="*/ 2147483647 w 699"/>
              <a:gd name="T25" fmla="*/ 2147483647 h 255"/>
              <a:gd name="T26" fmla="*/ 2147483647 w 699"/>
              <a:gd name="T27" fmla="*/ 2147483647 h 255"/>
              <a:gd name="T28" fmla="*/ 2147483647 w 699"/>
              <a:gd name="T29" fmla="*/ 2147483647 h 255"/>
              <a:gd name="T30" fmla="*/ 2147483647 w 699"/>
              <a:gd name="T31" fmla="*/ 2147483647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0" name="Shape - South Dakota"/>
          <p:cNvSpPr>
            <a:spLocks noChangeAspect="1"/>
          </p:cNvSpPr>
          <p:nvPr/>
        </p:nvSpPr>
        <p:spPr bwMode="auto">
          <a:xfrm>
            <a:off x="3683001" y="2249488"/>
            <a:ext cx="920751" cy="593725"/>
          </a:xfrm>
          <a:custGeom>
            <a:avLst/>
            <a:gdLst>
              <a:gd name="T0" fmla="*/ 2147483647 w 583"/>
              <a:gd name="T1" fmla="*/ 0 h 380"/>
              <a:gd name="T2" fmla="*/ 2147483647 w 583"/>
              <a:gd name="T3" fmla="*/ 2147483647 h 380"/>
              <a:gd name="T4" fmla="*/ 0 w 583"/>
              <a:gd name="T5" fmla="*/ 2147483647 h 380"/>
              <a:gd name="T6" fmla="*/ 2147483647 w 583"/>
              <a:gd name="T7" fmla="*/ 2147483647 h 380"/>
              <a:gd name="T8" fmla="*/ 2147483647 w 583"/>
              <a:gd name="T9" fmla="*/ 2147483647 h 380"/>
              <a:gd name="T10" fmla="*/ 2147483647 w 583"/>
              <a:gd name="T11" fmla="*/ 2147483647 h 380"/>
              <a:gd name="T12" fmla="*/ 2147483647 w 583"/>
              <a:gd name="T13" fmla="*/ 2147483647 h 380"/>
              <a:gd name="T14" fmla="*/ 2147483647 w 583"/>
              <a:gd name="T15" fmla="*/ 2147483647 h 380"/>
              <a:gd name="T16" fmla="*/ 2147483647 w 583"/>
              <a:gd name="T17" fmla="*/ 2147483647 h 380"/>
              <a:gd name="T18" fmla="*/ 2147483647 w 583"/>
              <a:gd name="T19" fmla="*/ 2147483647 h 380"/>
              <a:gd name="T20" fmla="*/ 2147483647 w 583"/>
              <a:gd name="T21" fmla="*/ 2147483647 h 380"/>
              <a:gd name="T22" fmla="*/ 2147483647 w 583"/>
              <a:gd name="T23" fmla="*/ 2147483647 h 380"/>
              <a:gd name="T24" fmla="*/ 2147483647 w 583"/>
              <a:gd name="T25" fmla="*/ 2147483647 h 380"/>
              <a:gd name="T26" fmla="*/ 2147483647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1" name="Shape - South Carolina"/>
          <p:cNvSpPr>
            <a:spLocks noChangeAspect="1"/>
          </p:cNvSpPr>
          <p:nvPr/>
        </p:nvSpPr>
        <p:spPr bwMode="auto">
          <a:xfrm>
            <a:off x="6386513" y="3746499"/>
            <a:ext cx="646113" cy="503238"/>
          </a:xfrm>
          <a:custGeom>
            <a:avLst/>
            <a:gdLst>
              <a:gd name="T0" fmla="*/ 2147483647 w 408"/>
              <a:gd name="T1" fmla="*/ 2147483647 h 323"/>
              <a:gd name="T2" fmla="*/ 2147483647 w 408"/>
              <a:gd name="T3" fmla="*/ 2147483647 h 323"/>
              <a:gd name="T4" fmla="*/ 2147483647 w 408"/>
              <a:gd name="T5" fmla="*/ 0 h 323"/>
              <a:gd name="T6" fmla="*/ 2147483647 w 408"/>
              <a:gd name="T7" fmla="*/ 2147483647 h 323"/>
              <a:gd name="T8" fmla="*/ 2147483647 w 408"/>
              <a:gd name="T9" fmla="*/ 2147483647 h 323"/>
              <a:gd name="T10" fmla="*/ 2147483647 w 408"/>
              <a:gd name="T11" fmla="*/ 2147483647 h 323"/>
              <a:gd name="T12" fmla="*/ 2147483647 w 408"/>
              <a:gd name="T13" fmla="*/ 2147483647 h 323"/>
              <a:gd name="T14" fmla="*/ 2147483647 w 408"/>
              <a:gd name="T15" fmla="*/ 2147483647 h 323"/>
              <a:gd name="T16" fmla="*/ 2147483647 w 408"/>
              <a:gd name="T17" fmla="*/ 2147483647 h 323"/>
              <a:gd name="T18" fmla="*/ 2147483647 w 408"/>
              <a:gd name="T19" fmla="*/ 2147483647 h 323"/>
              <a:gd name="T20" fmla="*/ 2147483647 w 408"/>
              <a:gd name="T21" fmla="*/ 2147483647 h 323"/>
              <a:gd name="T22" fmla="*/ 2147483647 w 408"/>
              <a:gd name="T23" fmla="*/ 2147483647 h 323"/>
              <a:gd name="T24" fmla="*/ 2147483647 w 408"/>
              <a:gd name="T25" fmla="*/ 2147483647 h 323"/>
              <a:gd name="T26" fmla="*/ 2147483647 w 408"/>
              <a:gd name="T27" fmla="*/ 2147483647 h 323"/>
              <a:gd name="T28" fmla="*/ 0 w 408"/>
              <a:gd name="T29" fmla="*/ 2147483647 h 323"/>
              <a:gd name="T30" fmla="*/ 2147483647 w 408"/>
              <a:gd name="T31" fmla="*/ 2147483647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2" name="Shape - Rhode Island"/>
          <p:cNvSpPr>
            <a:spLocks noChangeAspect="1"/>
          </p:cNvSpPr>
          <p:nvPr/>
        </p:nvSpPr>
        <p:spPr bwMode="auto">
          <a:xfrm>
            <a:off x="7510461" y="2392363"/>
            <a:ext cx="120651" cy="101600"/>
          </a:xfrm>
          <a:custGeom>
            <a:avLst/>
            <a:gdLst>
              <a:gd name="T0" fmla="*/ 0 w 77"/>
              <a:gd name="T1" fmla="*/ 2147483647 h 64"/>
              <a:gd name="T2" fmla="*/ 2147483647 w 77"/>
              <a:gd name="T3" fmla="*/ 0 h 64"/>
              <a:gd name="T4" fmla="*/ 2147483647 w 77"/>
              <a:gd name="T5" fmla="*/ 2147483647 h 64"/>
              <a:gd name="T6" fmla="*/ 2147483647 w 77"/>
              <a:gd name="T7" fmla="*/ 2147483647 h 64"/>
              <a:gd name="T8" fmla="*/ 2147483647 w 77"/>
              <a:gd name="T9" fmla="*/ 2147483647 h 64"/>
              <a:gd name="T10" fmla="*/ 2147483647 w 77"/>
              <a:gd name="T11" fmla="*/ 2147483647 h 64"/>
              <a:gd name="T12" fmla="*/ 0 w 7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3" name="Shape - Pennsylvania"/>
          <p:cNvSpPr>
            <a:spLocks noChangeAspect="1"/>
          </p:cNvSpPr>
          <p:nvPr/>
        </p:nvSpPr>
        <p:spPr bwMode="auto">
          <a:xfrm>
            <a:off x="6494463" y="2522538"/>
            <a:ext cx="746125" cy="482600"/>
          </a:xfrm>
          <a:custGeom>
            <a:avLst/>
            <a:gdLst>
              <a:gd name="T0" fmla="*/ 43 w 473"/>
              <a:gd name="T1" fmla="*/ 45 h 310"/>
              <a:gd name="T2" fmla="*/ 0 w 473"/>
              <a:gd name="T3" fmla="*/ 87 h 310"/>
              <a:gd name="T4" fmla="*/ 24 w 473"/>
              <a:gd name="T5" fmla="*/ 237 h 310"/>
              <a:gd name="T6" fmla="*/ 43 w 473"/>
              <a:gd name="T7" fmla="*/ 310 h 310"/>
              <a:gd name="T8" fmla="*/ 124 w 473"/>
              <a:gd name="T9" fmla="*/ 304 h 310"/>
              <a:gd name="T10" fmla="*/ 422 w 473"/>
              <a:gd name="T11" fmla="*/ 248 h 310"/>
              <a:gd name="T12" fmla="*/ 443 w 473"/>
              <a:gd name="T13" fmla="*/ 239 h 310"/>
              <a:gd name="T14" fmla="*/ 473 w 473"/>
              <a:gd name="T15" fmla="*/ 169 h 310"/>
              <a:gd name="T16" fmla="*/ 428 w 473"/>
              <a:gd name="T17" fmla="*/ 130 h 310"/>
              <a:gd name="T18" fmla="*/ 452 w 473"/>
              <a:gd name="T19" fmla="*/ 41 h 310"/>
              <a:gd name="T20" fmla="*/ 418 w 473"/>
              <a:gd name="T21" fmla="*/ 32 h 310"/>
              <a:gd name="T22" fmla="*/ 418 w 473"/>
              <a:gd name="T23" fmla="*/ 9 h 310"/>
              <a:gd name="T24" fmla="*/ 403 w 473"/>
              <a:gd name="T25" fmla="*/ 0 h 310"/>
              <a:gd name="T26" fmla="*/ 57 w 473"/>
              <a:gd name="T27" fmla="*/ 64 h 310"/>
              <a:gd name="T28" fmla="*/ 43 w 473"/>
              <a:gd name="T29" fmla="*/ 4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" name="Shape - Oregon"/>
          <p:cNvSpPr>
            <a:spLocks noChangeAspect="1"/>
          </p:cNvSpPr>
          <p:nvPr/>
        </p:nvSpPr>
        <p:spPr bwMode="auto">
          <a:xfrm>
            <a:off x="1290638" y="1930400"/>
            <a:ext cx="1044575" cy="784225"/>
          </a:xfrm>
          <a:custGeom>
            <a:avLst/>
            <a:gdLst>
              <a:gd name="T0" fmla="*/ 145 w 662"/>
              <a:gd name="T1" fmla="*/ 0 h 505"/>
              <a:gd name="T2" fmla="*/ 126 w 662"/>
              <a:gd name="T3" fmla="*/ 11 h 505"/>
              <a:gd name="T4" fmla="*/ 114 w 662"/>
              <a:gd name="T5" fmla="*/ 55 h 505"/>
              <a:gd name="T6" fmla="*/ 102 w 662"/>
              <a:gd name="T7" fmla="*/ 93 h 505"/>
              <a:gd name="T8" fmla="*/ 93 w 662"/>
              <a:gd name="T9" fmla="*/ 123 h 505"/>
              <a:gd name="T10" fmla="*/ 81 w 662"/>
              <a:gd name="T11" fmla="*/ 155 h 505"/>
              <a:gd name="T12" fmla="*/ 67 w 662"/>
              <a:gd name="T13" fmla="*/ 188 h 505"/>
              <a:gd name="T14" fmla="*/ 50 w 662"/>
              <a:gd name="T15" fmla="*/ 224 h 505"/>
              <a:gd name="T16" fmla="*/ 26 w 662"/>
              <a:gd name="T17" fmla="*/ 266 h 505"/>
              <a:gd name="T18" fmla="*/ 0 w 662"/>
              <a:gd name="T19" fmla="*/ 306 h 505"/>
              <a:gd name="T20" fmla="*/ 0 w 662"/>
              <a:gd name="T21" fmla="*/ 394 h 505"/>
              <a:gd name="T22" fmla="*/ 371 w 662"/>
              <a:gd name="T23" fmla="*/ 470 h 505"/>
              <a:gd name="T24" fmla="*/ 543 w 662"/>
              <a:gd name="T25" fmla="*/ 505 h 505"/>
              <a:gd name="T26" fmla="*/ 579 w 662"/>
              <a:gd name="T27" fmla="*/ 330 h 505"/>
              <a:gd name="T28" fmla="*/ 601 w 662"/>
              <a:gd name="T29" fmla="*/ 315 h 505"/>
              <a:gd name="T30" fmla="*/ 580 w 662"/>
              <a:gd name="T31" fmla="*/ 276 h 505"/>
              <a:gd name="T32" fmla="*/ 591 w 662"/>
              <a:gd name="T33" fmla="*/ 236 h 505"/>
              <a:gd name="T34" fmla="*/ 662 w 662"/>
              <a:gd name="T35" fmla="*/ 169 h 505"/>
              <a:gd name="T36" fmla="*/ 613 w 662"/>
              <a:gd name="T37" fmla="*/ 108 h 505"/>
              <a:gd name="T38" fmla="*/ 407 w 662"/>
              <a:gd name="T39" fmla="*/ 64 h 505"/>
              <a:gd name="T40" fmla="*/ 379 w 662"/>
              <a:gd name="T41" fmla="*/ 82 h 505"/>
              <a:gd name="T42" fmla="*/ 342 w 662"/>
              <a:gd name="T43" fmla="*/ 52 h 505"/>
              <a:gd name="T44" fmla="*/ 309 w 662"/>
              <a:gd name="T45" fmla="*/ 84 h 505"/>
              <a:gd name="T46" fmla="*/ 278 w 662"/>
              <a:gd name="T47" fmla="*/ 52 h 505"/>
              <a:gd name="T48" fmla="*/ 196 w 662"/>
              <a:gd name="T49" fmla="*/ 54 h 505"/>
              <a:gd name="T50" fmla="*/ 206 w 662"/>
              <a:gd name="T51" fmla="*/ 5 h 505"/>
              <a:gd name="T52" fmla="*/ 145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5" name="Shape - Oklahoma"/>
          <p:cNvSpPr>
            <a:spLocks noChangeAspect="1"/>
          </p:cNvSpPr>
          <p:nvPr/>
        </p:nvSpPr>
        <p:spPr bwMode="auto">
          <a:xfrm>
            <a:off x="3779837" y="3689349"/>
            <a:ext cx="1125539" cy="534988"/>
          </a:xfrm>
          <a:custGeom>
            <a:avLst/>
            <a:gdLst>
              <a:gd name="T0" fmla="*/ 2147483647 w 713"/>
              <a:gd name="T1" fmla="*/ 0 h 343"/>
              <a:gd name="T2" fmla="*/ 0 w 713"/>
              <a:gd name="T3" fmla="*/ 2147483647 h 343"/>
              <a:gd name="T4" fmla="*/ 2147483647 w 713"/>
              <a:gd name="T5" fmla="*/ 2147483647 h 343"/>
              <a:gd name="T6" fmla="*/ 2147483647 w 713"/>
              <a:gd name="T7" fmla="*/ 2147483647 h 343"/>
              <a:gd name="T8" fmla="*/ 2147483647 w 713"/>
              <a:gd name="T9" fmla="*/ 2147483647 h 343"/>
              <a:gd name="T10" fmla="*/ 2147483647 w 713"/>
              <a:gd name="T11" fmla="*/ 2147483647 h 343"/>
              <a:gd name="T12" fmla="*/ 2147483647 w 713"/>
              <a:gd name="T13" fmla="*/ 2147483647 h 343"/>
              <a:gd name="T14" fmla="*/ 2147483647 w 713"/>
              <a:gd name="T15" fmla="*/ 2147483647 h 343"/>
              <a:gd name="T16" fmla="*/ 2147483647 w 713"/>
              <a:gd name="T17" fmla="*/ 2147483647 h 343"/>
              <a:gd name="T18" fmla="*/ 2147483647 w 713"/>
              <a:gd name="T19" fmla="*/ 2147483647 h 343"/>
              <a:gd name="T20" fmla="*/ 2147483647 w 713"/>
              <a:gd name="T21" fmla="*/ 2147483647 h 343"/>
              <a:gd name="T22" fmla="*/ 2147483647 w 713"/>
              <a:gd name="T23" fmla="*/ 2147483647 h 343"/>
              <a:gd name="T24" fmla="*/ 2147483647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6" name="Shape - Ohio"/>
          <p:cNvSpPr>
            <a:spLocks noChangeAspect="1"/>
          </p:cNvSpPr>
          <p:nvPr/>
        </p:nvSpPr>
        <p:spPr bwMode="auto">
          <a:xfrm>
            <a:off x="5989637" y="2655887"/>
            <a:ext cx="547688" cy="619125"/>
          </a:xfrm>
          <a:custGeom>
            <a:avLst/>
            <a:gdLst>
              <a:gd name="T0" fmla="*/ 0 w 345"/>
              <a:gd name="T1" fmla="*/ 89 h 398"/>
              <a:gd name="T2" fmla="*/ 155 w 345"/>
              <a:gd name="T3" fmla="*/ 74 h 398"/>
              <a:gd name="T4" fmla="*/ 188 w 345"/>
              <a:gd name="T5" fmla="*/ 80 h 398"/>
              <a:gd name="T6" fmla="*/ 261 w 345"/>
              <a:gd name="T7" fmla="*/ 46 h 398"/>
              <a:gd name="T8" fmla="*/ 277 w 345"/>
              <a:gd name="T9" fmla="*/ 15 h 398"/>
              <a:gd name="T10" fmla="*/ 321 w 345"/>
              <a:gd name="T11" fmla="*/ 0 h 398"/>
              <a:gd name="T12" fmla="*/ 345 w 345"/>
              <a:gd name="T13" fmla="*/ 150 h 398"/>
              <a:gd name="T14" fmla="*/ 327 w 345"/>
              <a:gd name="T15" fmla="*/ 167 h 398"/>
              <a:gd name="T16" fmla="*/ 331 w 345"/>
              <a:gd name="T17" fmla="*/ 271 h 398"/>
              <a:gd name="T18" fmla="*/ 297 w 345"/>
              <a:gd name="T19" fmla="*/ 280 h 398"/>
              <a:gd name="T20" fmla="*/ 277 w 345"/>
              <a:gd name="T21" fmla="*/ 338 h 398"/>
              <a:gd name="T22" fmla="*/ 251 w 345"/>
              <a:gd name="T23" fmla="*/ 331 h 398"/>
              <a:gd name="T24" fmla="*/ 242 w 345"/>
              <a:gd name="T25" fmla="*/ 398 h 398"/>
              <a:gd name="T26" fmla="*/ 203 w 345"/>
              <a:gd name="T27" fmla="*/ 369 h 398"/>
              <a:gd name="T28" fmla="*/ 127 w 345"/>
              <a:gd name="T29" fmla="*/ 387 h 398"/>
              <a:gd name="T30" fmla="*/ 94 w 345"/>
              <a:gd name="T31" fmla="*/ 362 h 398"/>
              <a:gd name="T32" fmla="*/ 51 w 345"/>
              <a:gd name="T33" fmla="*/ 360 h 398"/>
              <a:gd name="T34" fmla="*/ 29 w 345"/>
              <a:gd name="T35" fmla="*/ 249 h 398"/>
              <a:gd name="T36" fmla="*/ 0 w 345"/>
              <a:gd name="T37" fmla="*/ 89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57" name="Shape - North Dakota"/>
          <p:cNvSpPr>
            <a:spLocks noChangeAspect="1"/>
          </p:cNvSpPr>
          <p:nvPr/>
        </p:nvSpPr>
        <p:spPr bwMode="auto">
          <a:xfrm>
            <a:off x="3713163" y="1763712"/>
            <a:ext cx="876300" cy="506412"/>
          </a:xfrm>
          <a:custGeom>
            <a:avLst/>
            <a:gdLst>
              <a:gd name="T0" fmla="*/ 2147483647 w 555"/>
              <a:gd name="T1" fmla="*/ 0 h 325"/>
              <a:gd name="T2" fmla="*/ 2147483647 w 555"/>
              <a:gd name="T3" fmla="*/ 2147483647 h 325"/>
              <a:gd name="T4" fmla="*/ 2147483647 w 555"/>
              <a:gd name="T5" fmla="*/ 2147483647 h 325"/>
              <a:gd name="T6" fmla="*/ 2147483647 w 555"/>
              <a:gd name="T7" fmla="*/ 2147483647 h 325"/>
              <a:gd name="T8" fmla="*/ 2147483647 w 555"/>
              <a:gd name="T9" fmla="*/ 2147483647 h 325"/>
              <a:gd name="T10" fmla="*/ 2147483647 w 555"/>
              <a:gd name="T11" fmla="*/ 2147483647 h 325"/>
              <a:gd name="T12" fmla="*/ 2147483647 w 555"/>
              <a:gd name="T13" fmla="*/ 2147483647 h 325"/>
              <a:gd name="T14" fmla="*/ 0 w 555"/>
              <a:gd name="T15" fmla="*/ 2147483647 h 325"/>
              <a:gd name="T16" fmla="*/ 2147483647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58" name="Shape - North Carolina"/>
          <p:cNvSpPr>
            <a:spLocks noChangeAspect="1"/>
          </p:cNvSpPr>
          <p:nvPr/>
        </p:nvSpPr>
        <p:spPr bwMode="auto">
          <a:xfrm>
            <a:off x="6257926" y="3400425"/>
            <a:ext cx="1112837" cy="479425"/>
          </a:xfrm>
          <a:custGeom>
            <a:avLst/>
            <a:gdLst>
              <a:gd name="T0" fmla="*/ 2147483647 w 704"/>
              <a:gd name="T1" fmla="*/ 2147483647 h 308"/>
              <a:gd name="T2" fmla="*/ 0 w 704"/>
              <a:gd name="T3" fmla="*/ 2147483647 h 308"/>
              <a:gd name="T4" fmla="*/ 2147483647 w 704"/>
              <a:gd name="T5" fmla="*/ 2147483647 h 308"/>
              <a:gd name="T6" fmla="*/ 2147483647 w 704"/>
              <a:gd name="T7" fmla="*/ 2147483647 h 308"/>
              <a:gd name="T8" fmla="*/ 2147483647 w 704"/>
              <a:gd name="T9" fmla="*/ 2147483647 h 308"/>
              <a:gd name="T10" fmla="*/ 2147483647 w 704"/>
              <a:gd name="T11" fmla="*/ 2147483647 h 308"/>
              <a:gd name="T12" fmla="*/ 2147483647 w 704"/>
              <a:gd name="T13" fmla="*/ 2147483647 h 308"/>
              <a:gd name="T14" fmla="*/ 2147483647 w 704"/>
              <a:gd name="T15" fmla="*/ 2147483647 h 308"/>
              <a:gd name="T16" fmla="*/ 2147483647 w 704"/>
              <a:gd name="T17" fmla="*/ 2147483647 h 308"/>
              <a:gd name="T18" fmla="*/ 2147483647 w 704"/>
              <a:gd name="T19" fmla="*/ 2147483647 h 308"/>
              <a:gd name="T20" fmla="*/ 2147483647 w 704"/>
              <a:gd name="T21" fmla="*/ 2147483647 h 308"/>
              <a:gd name="T22" fmla="*/ 2147483647 w 704"/>
              <a:gd name="T23" fmla="*/ 2147483647 h 308"/>
              <a:gd name="T24" fmla="*/ 2147483647 w 704"/>
              <a:gd name="T25" fmla="*/ 2147483647 h 308"/>
              <a:gd name="T26" fmla="*/ 2147483647 w 704"/>
              <a:gd name="T27" fmla="*/ 2147483647 h 308"/>
              <a:gd name="T28" fmla="*/ 2147483647 w 704"/>
              <a:gd name="T29" fmla="*/ 2147483647 h 308"/>
              <a:gd name="T30" fmla="*/ 2147483647 w 704"/>
              <a:gd name="T31" fmla="*/ 2147483647 h 308"/>
              <a:gd name="T32" fmla="*/ 2147483647 w 704"/>
              <a:gd name="T33" fmla="*/ 2147483647 h 308"/>
              <a:gd name="T34" fmla="*/ 2147483647 w 704"/>
              <a:gd name="T35" fmla="*/ 2147483647 h 308"/>
              <a:gd name="T36" fmla="*/ 2147483647 w 704"/>
              <a:gd name="T37" fmla="*/ 2147483647 h 308"/>
              <a:gd name="T38" fmla="*/ 2147483647 w 704"/>
              <a:gd name="T39" fmla="*/ 2147483647 h 308"/>
              <a:gd name="T40" fmla="*/ 2147483647 w 704"/>
              <a:gd name="T41" fmla="*/ 2147483647 h 308"/>
              <a:gd name="T42" fmla="*/ 2147483647 w 704"/>
              <a:gd name="T43" fmla="*/ 2147483647 h 308"/>
              <a:gd name="T44" fmla="*/ 2147483647 w 704"/>
              <a:gd name="T45" fmla="*/ 2147483647 h 308"/>
              <a:gd name="T46" fmla="*/ 2147483647 w 704"/>
              <a:gd name="T47" fmla="*/ 2147483647 h 308"/>
              <a:gd name="T48" fmla="*/ 2147483647 w 704"/>
              <a:gd name="T49" fmla="*/ 2147483647 h 308"/>
              <a:gd name="T50" fmla="*/ 2147483647 w 704"/>
              <a:gd name="T51" fmla="*/ 2147483647 h 308"/>
              <a:gd name="T52" fmla="*/ 2147483647 w 704"/>
              <a:gd name="T53" fmla="*/ 2147483647 h 308"/>
              <a:gd name="T54" fmla="*/ 2147483647 w 704"/>
              <a:gd name="T55" fmla="*/ 2147483647 h 308"/>
              <a:gd name="T56" fmla="*/ 2147483647 w 704"/>
              <a:gd name="T57" fmla="*/ 2147483647 h 308"/>
              <a:gd name="T58" fmla="*/ 2147483647 w 704"/>
              <a:gd name="T59" fmla="*/ 0 h 308"/>
              <a:gd name="T60" fmla="*/ 2147483647 w 704"/>
              <a:gd name="T61" fmla="*/ 2147483647 h 308"/>
              <a:gd name="T62" fmla="*/ 2147483647 w 704"/>
              <a:gd name="T63" fmla="*/ 2147483647 h 308"/>
              <a:gd name="T64" fmla="*/ 2147483647 w 704"/>
              <a:gd name="T65" fmla="*/ 2147483647 h 308"/>
              <a:gd name="T66" fmla="*/ 2147483647 w 704"/>
              <a:gd name="T67" fmla="*/ 2147483647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9" name="Shape - New York"/>
          <p:cNvGrpSpPr>
            <a:grpSpLocks/>
          </p:cNvGrpSpPr>
          <p:nvPr/>
        </p:nvGrpSpPr>
        <p:grpSpPr bwMode="auto">
          <a:xfrm>
            <a:off x="6557963" y="1976438"/>
            <a:ext cx="1044575" cy="700087"/>
            <a:chOff x="4071" y="893"/>
            <a:chExt cx="658" cy="44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0" name="Shape -"/>
            <p:cNvSpPr>
              <a:spLocks noChangeAspect="1"/>
            </p:cNvSpPr>
            <p:nvPr/>
          </p:nvSpPr>
          <p:spPr bwMode="auto">
            <a:xfrm>
              <a:off x="4071" y="893"/>
              <a:ext cx="521" cy="417"/>
            </a:xfrm>
            <a:custGeom>
              <a:avLst/>
              <a:gdLst>
                <a:gd name="T0" fmla="*/ 41 w 524"/>
                <a:gd name="T1" fmla="*/ 286 h 426"/>
                <a:gd name="T2" fmla="*/ 90 w 524"/>
                <a:gd name="T3" fmla="*/ 261 h 426"/>
                <a:gd name="T4" fmla="*/ 157 w 524"/>
                <a:gd name="T5" fmla="*/ 255 h 426"/>
                <a:gd name="T6" fmla="*/ 173 w 524"/>
                <a:gd name="T7" fmla="*/ 233 h 426"/>
                <a:gd name="T8" fmla="*/ 197 w 524"/>
                <a:gd name="T9" fmla="*/ 230 h 426"/>
                <a:gd name="T10" fmla="*/ 211 w 524"/>
                <a:gd name="T11" fmla="*/ 206 h 426"/>
                <a:gd name="T12" fmla="*/ 233 w 524"/>
                <a:gd name="T13" fmla="*/ 197 h 426"/>
                <a:gd name="T14" fmla="*/ 223 w 524"/>
                <a:gd name="T15" fmla="*/ 152 h 426"/>
                <a:gd name="T16" fmla="*/ 209 w 524"/>
                <a:gd name="T17" fmla="*/ 140 h 426"/>
                <a:gd name="T18" fmla="*/ 237 w 524"/>
                <a:gd name="T19" fmla="*/ 104 h 426"/>
                <a:gd name="T20" fmla="*/ 255 w 524"/>
                <a:gd name="T21" fmla="*/ 104 h 426"/>
                <a:gd name="T22" fmla="*/ 316 w 524"/>
                <a:gd name="T23" fmla="*/ 28 h 426"/>
                <a:gd name="T24" fmla="*/ 410 w 524"/>
                <a:gd name="T25" fmla="*/ 0 h 426"/>
                <a:gd name="T26" fmla="*/ 421 w 524"/>
                <a:gd name="T27" fmla="*/ 72 h 426"/>
                <a:gd name="T28" fmla="*/ 425 w 524"/>
                <a:gd name="T29" fmla="*/ 69 h 426"/>
                <a:gd name="T30" fmla="*/ 448 w 524"/>
                <a:gd name="T31" fmla="*/ 94 h 426"/>
                <a:gd name="T32" fmla="*/ 449 w 524"/>
                <a:gd name="T33" fmla="*/ 167 h 426"/>
                <a:gd name="T34" fmla="*/ 477 w 524"/>
                <a:gd name="T35" fmla="*/ 227 h 426"/>
                <a:gd name="T36" fmla="*/ 488 w 524"/>
                <a:gd name="T37" fmla="*/ 304 h 426"/>
                <a:gd name="T38" fmla="*/ 491 w 524"/>
                <a:gd name="T39" fmla="*/ 371 h 426"/>
                <a:gd name="T40" fmla="*/ 524 w 524"/>
                <a:gd name="T41" fmla="*/ 394 h 426"/>
                <a:gd name="T42" fmla="*/ 500 w 524"/>
                <a:gd name="T43" fmla="*/ 426 h 426"/>
                <a:gd name="T44" fmla="*/ 439 w 524"/>
                <a:gd name="T45" fmla="*/ 388 h 426"/>
                <a:gd name="T46" fmla="*/ 407 w 524"/>
                <a:gd name="T47" fmla="*/ 391 h 426"/>
                <a:gd name="T48" fmla="*/ 376 w 524"/>
                <a:gd name="T49" fmla="*/ 382 h 426"/>
                <a:gd name="T50" fmla="*/ 378 w 524"/>
                <a:gd name="T51" fmla="*/ 359 h 426"/>
                <a:gd name="T52" fmla="*/ 358 w 524"/>
                <a:gd name="T53" fmla="*/ 352 h 426"/>
                <a:gd name="T54" fmla="*/ 15 w 524"/>
                <a:gd name="T55" fmla="*/ 417 h 426"/>
                <a:gd name="T56" fmla="*/ 0 w 524"/>
                <a:gd name="T57" fmla="*/ 398 h 426"/>
                <a:gd name="T58" fmla="*/ 53 w 524"/>
                <a:gd name="T59" fmla="*/ 322 h 426"/>
                <a:gd name="T60" fmla="*/ 41 w 524"/>
                <a:gd name="T61" fmla="*/ 286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161" name="Shape -"/>
            <p:cNvSpPr>
              <a:spLocks noChangeAspect="1"/>
            </p:cNvSpPr>
            <p:nvPr/>
          </p:nvSpPr>
          <p:spPr bwMode="auto">
            <a:xfrm>
              <a:off x="4578" y="1244"/>
              <a:ext cx="151" cy="89"/>
            </a:xfrm>
            <a:custGeom>
              <a:avLst/>
              <a:gdLst>
                <a:gd name="T0" fmla="*/ 0 w 152"/>
                <a:gd name="T1" fmla="*/ 67 h 91"/>
                <a:gd name="T2" fmla="*/ 63 w 152"/>
                <a:gd name="T3" fmla="*/ 37 h 91"/>
                <a:gd name="T4" fmla="*/ 124 w 152"/>
                <a:gd name="T5" fmla="*/ 0 h 91"/>
                <a:gd name="T6" fmla="*/ 134 w 152"/>
                <a:gd name="T7" fmla="*/ 1 h 91"/>
                <a:gd name="T8" fmla="*/ 152 w 152"/>
                <a:gd name="T9" fmla="*/ 3 h 91"/>
                <a:gd name="T10" fmla="*/ 93 w 152"/>
                <a:gd name="T11" fmla="*/ 50 h 91"/>
                <a:gd name="T12" fmla="*/ 18 w 152"/>
                <a:gd name="T13" fmla="*/ 91 h 91"/>
                <a:gd name="T14" fmla="*/ 0 w 152"/>
                <a:gd name="T15" fmla="*/ 67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+mj-lt"/>
              </a:endParaRPr>
            </a:p>
          </p:txBody>
        </p:sp>
      </p:grpSp>
      <p:sp>
        <p:nvSpPr>
          <p:cNvPr id="162" name="Shape - New Mexico"/>
          <p:cNvSpPr>
            <a:spLocks noChangeAspect="1"/>
          </p:cNvSpPr>
          <p:nvPr/>
        </p:nvSpPr>
        <p:spPr bwMode="auto">
          <a:xfrm>
            <a:off x="2895600" y="3656012"/>
            <a:ext cx="898525" cy="877887"/>
          </a:xfrm>
          <a:custGeom>
            <a:avLst/>
            <a:gdLst>
              <a:gd name="T0" fmla="*/ 2147483647 w 568"/>
              <a:gd name="T1" fmla="*/ 0 h 563"/>
              <a:gd name="T2" fmla="*/ 2147483647 w 568"/>
              <a:gd name="T3" fmla="*/ 2147483647 h 563"/>
              <a:gd name="T4" fmla="*/ 2147483647 w 568"/>
              <a:gd name="T5" fmla="*/ 2147483647 h 563"/>
              <a:gd name="T6" fmla="*/ 2147483647 w 568"/>
              <a:gd name="T7" fmla="*/ 2147483647 h 563"/>
              <a:gd name="T8" fmla="*/ 2147483647 w 568"/>
              <a:gd name="T9" fmla="*/ 2147483647 h 563"/>
              <a:gd name="T10" fmla="*/ 2147483647 w 568"/>
              <a:gd name="T11" fmla="*/ 2147483647 h 563"/>
              <a:gd name="T12" fmla="*/ 2147483647 w 568"/>
              <a:gd name="T13" fmla="*/ 2147483647 h 563"/>
              <a:gd name="T14" fmla="*/ 2147483647 w 568"/>
              <a:gd name="T15" fmla="*/ 2147483647 h 563"/>
              <a:gd name="T16" fmla="*/ 0 w 568"/>
              <a:gd name="T17" fmla="*/ 2147483647 h 563"/>
              <a:gd name="T18" fmla="*/ 2147483647 w 568"/>
              <a:gd name="T19" fmla="*/ 2147483647 h 563"/>
              <a:gd name="T20" fmla="*/ 2147483647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3" name="Shape - New Jersey"/>
          <p:cNvSpPr>
            <a:spLocks noChangeAspect="1"/>
          </p:cNvSpPr>
          <p:nvPr/>
        </p:nvSpPr>
        <p:spPr bwMode="auto">
          <a:xfrm>
            <a:off x="7170737" y="2578100"/>
            <a:ext cx="196851" cy="385763"/>
          </a:xfrm>
          <a:custGeom>
            <a:avLst/>
            <a:gdLst>
              <a:gd name="T0" fmla="*/ 2147483647 w 125"/>
              <a:gd name="T1" fmla="*/ 2147483647 h 247"/>
              <a:gd name="T2" fmla="*/ 2147483647 w 125"/>
              <a:gd name="T3" fmla="*/ 0 h 247"/>
              <a:gd name="T4" fmla="*/ 2147483647 w 125"/>
              <a:gd name="T5" fmla="*/ 2147483647 h 247"/>
              <a:gd name="T6" fmla="*/ 2147483647 w 125"/>
              <a:gd name="T7" fmla="*/ 2147483647 h 247"/>
              <a:gd name="T8" fmla="*/ 2147483647 w 125"/>
              <a:gd name="T9" fmla="*/ 2147483647 h 247"/>
              <a:gd name="T10" fmla="*/ 2147483647 w 125"/>
              <a:gd name="T11" fmla="*/ 2147483647 h 247"/>
              <a:gd name="T12" fmla="*/ 2147483647 w 125"/>
              <a:gd name="T13" fmla="*/ 2147483647 h 247"/>
              <a:gd name="T14" fmla="*/ 2147483647 w 125"/>
              <a:gd name="T15" fmla="*/ 2147483647 h 247"/>
              <a:gd name="T16" fmla="*/ 2147483647 w 125"/>
              <a:gd name="T17" fmla="*/ 2147483647 h 247"/>
              <a:gd name="T18" fmla="*/ 2147483647 w 125"/>
              <a:gd name="T19" fmla="*/ 2147483647 h 247"/>
              <a:gd name="T20" fmla="*/ 2147483647 w 125"/>
              <a:gd name="T21" fmla="*/ 2147483647 h 247"/>
              <a:gd name="T22" fmla="*/ 0 w 125"/>
              <a:gd name="T23" fmla="*/ 2147483647 h 247"/>
              <a:gd name="T24" fmla="*/ 2147483647 w 125"/>
              <a:gd name="T25" fmla="*/ 2147483647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4" name="Shape - New Hampshire"/>
          <p:cNvSpPr>
            <a:spLocks noChangeAspect="1"/>
          </p:cNvSpPr>
          <p:nvPr/>
        </p:nvSpPr>
        <p:spPr bwMode="auto">
          <a:xfrm>
            <a:off x="7361238" y="1863725"/>
            <a:ext cx="257175" cy="447675"/>
          </a:xfrm>
          <a:custGeom>
            <a:avLst/>
            <a:gdLst>
              <a:gd name="T0" fmla="*/ 2147483647 w 162"/>
              <a:gd name="T1" fmla="*/ 0 h 289"/>
              <a:gd name="T2" fmla="*/ 0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1B3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5" name="Shape - Nevada"/>
          <p:cNvSpPr>
            <a:spLocks noChangeAspect="1"/>
          </p:cNvSpPr>
          <p:nvPr/>
        </p:nvSpPr>
        <p:spPr bwMode="auto">
          <a:xfrm>
            <a:off x="1687512" y="2641599"/>
            <a:ext cx="831851" cy="1239838"/>
          </a:xfrm>
          <a:custGeom>
            <a:avLst/>
            <a:gdLst>
              <a:gd name="T0" fmla="*/ 2147483647 w 527"/>
              <a:gd name="T1" fmla="*/ 0 h 797"/>
              <a:gd name="T2" fmla="*/ 0 w 527"/>
              <a:gd name="T3" fmla="*/ 2147483647 h 797"/>
              <a:gd name="T4" fmla="*/ 2147483647 w 527"/>
              <a:gd name="T5" fmla="*/ 2147483647 h 797"/>
              <a:gd name="T6" fmla="*/ 2147483647 w 527"/>
              <a:gd name="T7" fmla="*/ 2147483647 h 797"/>
              <a:gd name="T8" fmla="*/ 2147483647 w 527"/>
              <a:gd name="T9" fmla="*/ 2147483647 h 797"/>
              <a:gd name="T10" fmla="*/ 2147483647 w 527"/>
              <a:gd name="T11" fmla="*/ 2147483647 h 797"/>
              <a:gd name="T12" fmla="*/ 2147483647 w 527"/>
              <a:gd name="T13" fmla="*/ 2147483647 h 797"/>
              <a:gd name="T14" fmla="*/ 2147483647 w 527"/>
              <a:gd name="T15" fmla="*/ 2147483647 h 797"/>
              <a:gd name="T16" fmla="*/ 2147483647 w 527"/>
              <a:gd name="T17" fmla="*/ 2147483647 h 797"/>
              <a:gd name="T18" fmla="*/ 2147483647 w 527"/>
              <a:gd name="T19" fmla="*/ 2147483647 h 797"/>
              <a:gd name="T20" fmla="*/ 2147483647 w 527"/>
              <a:gd name="T21" fmla="*/ 2147483647 h 797"/>
              <a:gd name="T22" fmla="*/ 2147483647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6" name="Shape - Nebraska"/>
          <p:cNvSpPr>
            <a:spLocks noChangeAspect="1"/>
          </p:cNvSpPr>
          <p:nvPr/>
        </p:nvSpPr>
        <p:spPr bwMode="auto">
          <a:xfrm>
            <a:off x="3675063" y="2743200"/>
            <a:ext cx="1095375" cy="487363"/>
          </a:xfrm>
          <a:custGeom>
            <a:avLst/>
            <a:gdLst>
              <a:gd name="T0" fmla="*/ 2147483647 w 695"/>
              <a:gd name="T1" fmla="*/ 0 h 313"/>
              <a:gd name="T2" fmla="*/ 0 w 695"/>
              <a:gd name="T3" fmla="*/ 2147483647 h 313"/>
              <a:gd name="T4" fmla="*/ 2147483647 w 695"/>
              <a:gd name="T5" fmla="*/ 2147483647 h 313"/>
              <a:gd name="T6" fmla="*/ 2147483647 w 695"/>
              <a:gd name="T7" fmla="*/ 2147483647 h 313"/>
              <a:gd name="T8" fmla="*/ 2147483647 w 695"/>
              <a:gd name="T9" fmla="*/ 2147483647 h 313"/>
              <a:gd name="T10" fmla="*/ 2147483647 w 695"/>
              <a:gd name="T11" fmla="*/ 2147483647 h 313"/>
              <a:gd name="T12" fmla="*/ 2147483647 w 695"/>
              <a:gd name="T13" fmla="*/ 2147483647 h 313"/>
              <a:gd name="T14" fmla="*/ 2147483647 w 695"/>
              <a:gd name="T15" fmla="*/ 2147483647 h 313"/>
              <a:gd name="T16" fmla="*/ 2147483647 w 695"/>
              <a:gd name="T17" fmla="*/ 2147483647 h 313"/>
              <a:gd name="T18" fmla="*/ 2147483647 w 695"/>
              <a:gd name="T19" fmla="*/ 2147483647 h 313"/>
              <a:gd name="T20" fmla="*/ 2147483647 w 695"/>
              <a:gd name="T21" fmla="*/ 2147483647 h 313"/>
              <a:gd name="T22" fmla="*/ 2147483647 w 695"/>
              <a:gd name="T23" fmla="*/ 2147483647 h 313"/>
              <a:gd name="T24" fmla="*/ 2147483647 w 695"/>
              <a:gd name="T25" fmla="*/ 2147483647 h 313"/>
              <a:gd name="T26" fmla="*/ 2147483647 w 695"/>
              <a:gd name="T27" fmla="*/ 2147483647 h 313"/>
              <a:gd name="T28" fmla="*/ 2147483647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7" name="Shape - Montana"/>
          <p:cNvSpPr>
            <a:spLocks noChangeAspect="1"/>
          </p:cNvSpPr>
          <p:nvPr/>
        </p:nvSpPr>
        <p:spPr bwMode="auto">
          <a:xfrm>
            <a:off x="2400947" y="1636713"/>
            <a:ext cx="1306512" cy="803275"/>
          </a:xfrm>
          <a:custGeom>
            <a:avLst/>
            <a:gdLst>
              <a:gd name="T0" fmla="*/ 2147483647 w 828"/>
              <a:gd name="T1" fmla="*/ 0 h 516"/>
              <a:gd name="T2" fmla="*/ 2147483647 w 828"/>
              <a:gd name="T3" fmla="*/ 2147483647 h 516"/>
              <a:gd name="T4" fmla="*/ 2147483647 w 828"/>
              <a:gd name="T5" fmla="*/ 2147483647 h 516"/>
              <a:gd name="T6" fmla="*/ 2147483647 w 828"/>
              <a:gd name="T7" fmla="*/ 2147483647 h 516"/>
              <a:gd name="T8" fmla="*/ 2147483647 w 828"/>
              <a:gd name="T9" fmla="*/ 2147483647 h 516"/>
              <a:gd name="T10" fmla="*/ 2147483647 w 828"/>
              <a:gd name="T11" fmla="*/ 2147483647 h 516"/>
              <a:gd name="T12" fmla="*/ 2147483647 w 828"/>
              <a:gd name="T13" fmla="*/ 2147483647 h 516"/>
              <a:gd name="T14" fmla="*/ 2147483647 w 828"/>
              <a:gd name="T15" fmla="*/ 2147483647 h 516"/>
              <a:gd name="T16" fmla="*/ 2147483647 w 828"/>
              <a:gd name="T17" fmla="*/ 2147483647 h 516"/>
              <a:gd name="T18" fmla="*/ 2147483647 w 828"/>
              <a:gd name="T19" fmla="*/ 2147483647 h 516"/>
              <a:gd name="T20" fmla="*/ 2147483647 w 828"/>
              <a:gd name="T21" fmla="*/ 2147483647 h 516"/>
              <a:gd name="T22" fmla="*/ 2147483647 w 828"/>
              <a:gd name="T23" fmla="*/ 2147483647 h 516"/>
              <a:gd name="T24" fmla="*/ 2147483647 w 828"/>
              <a:gd name="T25" fmla="*/ 2147483647 h 516"/>
              <a:gd name="T26" fmla="*/ 2147483647 w 828"/>
              <a:gd name="T27" fmla="*/ 2147483647 h 516"/>
              <a:gd name="T28" fmla="*/ 2147483647 w 828"/>
              <a:gd name="T29" fmla="*/ 2147483647 h 516"/>
              <a:gd name="T30" fmla="*/ 2147483647 w 828"/>
              <a:gd name="T31" fmla="*/ 2147483647 h 516"/>
              <a:gd name="T32" fmla="*/ 2147483647 w 828"/>
              <a:gd name="T33" fmla="*/ 2147483647 h 516"/>
              <a:gd name="T34" fmla="*/ 0 w 828"/>
              <a:gd name="T35" fmla="*/ 2147483647 h 516"/>
              <a:gd name="T36" fmla="*/ 2147483647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68" name="Shape - Missouri"/>
          <p:cNvSpPr>
            <a:spLocks noChangeAspect="1"/>
          </p:cNvSpPr>
          <p:nvPr/>
        </p:nvSpPr>
        <p:spPr bwMode="auto">
          <a:xfrm>
            <a:off x="4714875" y="3094038"/>
            <a:ext cx="863600" cy="701675"/>
          </a:xfrm>
          <a:custGeom>
            <a:avLst/>
            <a:gdLst>
              <a:gd name="T0" fmla="*/ 0 w 548"/>
              <a:gd name="T1" fmla="*/ 15 h 451"/>
              <a:gd name="T2" fmla="*/ 240 w 548"/>
              <a:gd name="T3" fmla="*/ 0 h 451"/>
              <a:gd name="T4" fmla="*/ 290 w 548"/>
              <a:gd name="T5" fmla="*/ 0 h 451"/>
              <a:gd name="T6" fmla="*/ 329 w 548"/>
              <a:gd name="T7" fmla="*/ 13 h 451"/>
              <a:gd name="T8" fmla="*/ 308 w 548"/>
              <a:gd name="T9" fmla="*/ 52 h 451"/>
              <a:gd name="T10" fmla="*/ 378 w 548"/>
              <a:gd name="T11" fmla="*/ 116 h 451"/>
              <a:gd name="T12" fmla="*/ 401 w 548"/>
              <a:gd name="T13" fmla="*/ 170 h 451"/>
              <a:gd name="T14" fmla="*/ 442 w 548"/>
              <a:gd name="T15" fmla="*/ 156 h 451"/>
              <a:gd name="T16" fmla="*/ 441 w 548"/>
              <a:gd name="T17" fmla="*/ 232 h 451"/>
              <a:gd name="T18" fmla="*/ 483 w 548"/>
              <a:gd name="T19" fmla="*/ 255 h 451"/>
              <a:gd name="T20" fmla="*/ 502 w 548"/>
              <a:gd name="T21" fmla="*/ 322 h 451"/>
              <a:gd name="T22" fmla="*/ 532 w 548"/>
              <a:gd name="T23" fmla="*/ 328 h 451"/>
              <a:gd name="T24" fmla="*/ 548 w 548"/>
              <a:gd name="T25" fmla="*/ 356 h 451"/>
              <a:gd name="T26" fmla="*/ 511 w 548"/>
              <a:gd name="T27" fmla="*/ 395 h 451"/>
              <a:gd name="T28" fmla="*/ 499 w 548"/>
              <a:gd name="T29" fmla="*/ 439 h 451"/>
              <a:gd name="T30" fmla="*/ 447 w 548"/>
              <a:gd name="T31" fmla="*/ 451 h 451"/>
              <a:gd name="T32" fmla="*/ 460 w 548"/>
              <a:gd name="T33" fmla="*/ 402 h 451"/>
              <a:gd name="T34" fmla="*/ 255 w 548"/>
              <a:gd name="T35" fmla="*/ 420 h 451"/>
              <a:gd name="T36" fmla="*/ 107 w 548"/>
              <a:gd name="T37" fmla="*/ 438 h 451"/>
              <a:gd name="T38" fmla="*/ 98 w 548"/>
              <a:gd name="T39" fmla="*/ 390 h 451"/>
              <a:gd name="T40" fmla="*/ 88 w 548"/>
              <a:gd name="T41" fmla="*/ 246 h 451"/>
              <a:gd name="T42" fmla="*/ 86 w 548"/>
              <a:gd name="T43" fmla="*/ 167 h 451"/>
              <a:gd name="T44" fmla="*/ 37 w 548"/>
              <a:gd name="T45" fmla="*/ 131 h 451"/>
              <a:gd name="T46" fmla="*/ 55 w 548"/>
              <a:gd name="T47" fmla="*/ 98 h 451"/>
              <a:gd name="T48" fmla="*/ 31 w 548"/>
              <a:gd name="T49" fmla="*/ 80 h 451"/>
              <a:gd name="T50" fmla="*/ 0 w 548"/>
              <a:gd name="T51" fmla="*/ 15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9" name="Shape - Mississippi"/>
          <p:cNvSpPr>
            <a:spLocks noChangeAspect="1"/>
          </p:cNvSpPr>
          <p:nvPr/>
        </p:nvSpPr>
        <p:spPr bwMode="auto">
          <a:xfrm>
            <a:off x="5330824" y="3927474"/>
            <a:ext cx="450851" cy="774700"/>
          </a:xfrm>
          <a:custGeom>
            <a:avLst/>
            <a:gdLst>
              <a:gd name="T0" fmla="*/ 2147483647 w 287"/>
              <a:gd name="T1" fmla="*/ 2147483647 h 499"/>
              <a:gd name="T2" fmla="*/ 2147483647 w 287"/>
              <a:gd name="T3" fmla="*/ 2147483647 h 499"/>
              <a:gd name="T4" fmla="*/ 0 w 287"/>
              <a:gd name="T5" fmla="*/ 2147483647 h 499"/>
              <a:gd name="T6" fmla="*/ 2147483647 w 287"/>
              <a:gd name="T7" fmla="*/ 2147483647 h 499"/>
              <a:gd name="T8" fmla="*/ 2147483647 w 287"/>
              <a:gd name="T9" fmla="*/ 2147483647 h 499"/>
              <a:gd name="T10" fmla="*/ 2147483647 w 287"/>
              <a:gd name="T11" fmla="*/ 2147483647 h 499"/>
              <a:gd name="T12" fmla="*/ 2147483647 w 287"/>
              <a:gd name="T13" fmla="*/ 2147483647 h 499"/>
              <a:gd name="T14" fmla="*/ 2147483647 w 287"/>
              <a:gd name="T15" fmla="*/ 2147483647 h 499"/>
              <a:gd name="T16" fmla="*/ 2147483647 w 287"/>
              <a:gd name="T17" fmla="*/ 2147483647 h 499"/>
              <a:gd name="T18" fmla="*/ 2147483647 w 287"/>
              <a:gd name="T19" fmla="*/ 2147483647 h 499"/>
              <a:gd name="T20" fmla="*/ 2147483647 w 287"/>
              <a:gd name="T21" fmla="*/ 2147483647 h 499"/>
              <a:gd name="T22" fmla="*/ 2147483647 w 287"/>
              <a:gd name="T23" fmla="*/ 2147483647 h 499"/>
              <a:gd name="T24" fmla="*/ 2147483647 w 287"/>
              <a:gd name="T25" fmla="*/ 2147483647 h 499"/>
              <a:gd name="T26" fmla="*/ 2147483647 w 287"/>
              <a:gd name="T27" fmla="*/ 0 h 499"/>
              <a:gd name="T28" fmla="*/ 2147483647 w 287"/>
              <a:gd name="T29" fmla="*/ 214748364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rgbClr val="001B36"/>
          </a:solidFill>
          <a:ln w="19050">
            <a:solidFill>
              <a:srgbClr val="001B3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0" name="Shape - Minnesota"/>
          <p:cNvSpPr>
            <a:spLocks noChangeAspect="1"/>
          </p:cNvSpPr>
          <p:nvPr/>
        </p:nvSpPr>
        <p:spPr bwMode="auto">
          <a:xfrm>
            <a:off x="4446587" y="1701800"/>
            <a:ext cx="857251" cy="957263"/>
          </a:xfrm>
          <a:custGeom>
            <a:avLst/>
            <a:gdLst>
              <a:gd name="T0" fmla="*/ 0 w 545"/>
              <a:gd name="T1" fmla="*/ 2147483647 h 614"/>
              <a:gd name="T2" fmla="*/ 2147483647 w 545"/>
              <a:gd name="T3" fmla="*/ 2147483647 h 614"/>
              <a:gd name="T4" fmla="*/ 2147483647 w 545"/>
              <a:gd name="T5" fmla="*/ 0 h 614"/>
              <a:gd name="T6" fmla="*/ 2147483647 w 545"/>
              <a:gd name="T7" fmla="*/ 2147483647 h 614"/>
              <a:gd name="T8" fmla="*/ 2147483647 w 545"/>
              <a:gd name="T9" fmla="*/ 2147483647 h 614"/>
              <a:gd name="T10" fmla="*/ 2147483647 w 545"/>
              <a:gd name="T11" fmla="*/ 2147483647 h 614"/>
              <a:gd name="T12" fmla="*/ 2147483647 w 545"/>
              <a:gd name="T13" fmla="*/ 2147483647 h 614"/>
              <a:gd name="T14" fmla="*/ 2147483647 w 545"/>
              <a:gd name="T15" fmla="*/ 2147483647 h 614"/>
              <a:gd name="T16" fmla="*/ 2147483647 w 545"/>
              <a:gd name="T17" fmla="*/ 2147483647 h 614"/>
              <a:gd name="T18" fmla="*/ 2147483647 w 545"/>
              <a:gd name="T19" fmla="*/ 2147483647 h 614"/>
              <a:gd name="T20" fmla="*/ 2147483647 w 545"/>
              <a:gd name="T21" fmla="*/ 2147483647 h 614"/>
              <a:gd name="T22" fmla="*/ 2147483647 w 545"/>
              <a:gd name="T23" fmla="*/ 2147483647 h 614"/>
              <a:gd name="T24" fmla="*/ 2147483647 w 545"/>
              <a:gd name="T25" fmla="*/ 2147483647 h 614"/>
              <a:gd name="T26" fmla="*/ 2147483647 w 545"/>
              <a:gd name="T27" fmla="*/ 2147483647 h 614"/>
              <a:gd name="T28" fmla="*/ 2147483647 w 545"/>
              <a:gd name="T29" fmla="*/ 2147483647 h 614"/>
              <a:gd name="T30" fmla="*/ 2147483647 w 545"/>
              <a:gd name="T31" fmla="*/ 2147483647 h 614"/>
              <a:gd name="T32" fmla="*/ 2147483647 w 545"/>
              <a:gd name="T33" fmla="*/ 2147483647 h 614"/>
              <a:gd name="T34" fmla="*/ 2147483647 w 545"/>
              <a:gd name="T35" fmla="*/ 2147483647 h 614"/>
              <a:gd name="T36" fmla="*/ 2147483647 w 545"/>
              <a:gd name="T37" fmla="*/ 2147483647 h 614"/>
              <a:gd name="T38" fmla="*/ 2147483647 w 545"/>
              <a:gd name="T39" fmla="*/ 2147483647 h 614"/>
              <a:gd name="T40" fmla="*/ 2147483647 w 545"/>
              <a:gd name="T41" fmla="*/ 2147483647 h 614"/>
              <a:gd name="T42" fmla="*/ 2147483647 w 545"/>
              <a:gd name="T43" fmla="*/ 2147483647 h 614"/>
              <a:gd name="T44" fmla="*/ 2147483647 w 545"/>
              <a:gd name="T45" fmla="*/ 2147483647 h 614"/>
              <a:gd name="T46" fmla="*/ 2147483647 w 545"/>
              <a:gd name="T47" fmla="*/ 2147483647 h 614"/>
              <a:gd name="T48" fmla="*/ 2147483647 w 545"/>
              <a:gd name="T49" fmla="*/ 2147483647 h 614"/>
              <a:gd name="T50" fmla="*/ 2147483647 w 545"/>
              <a:gd name="T51" fmla="*/ 2147483647 h 614"/>
              <a:gd name="T52" fmla="*/ 2147483647 w 545"/>
              <a:gd name="T53" fmla="*/ 2147483647 h 614"/>
              <a:gd name="T54" fmla="*/ 2147483647 w 545"/>
              <a:gd name="T55" fmla="*/ 2147483647 h 614"/>
              <a:gd name="T56" fmla="*/ 2147483647 w 545"/>
              <a:gd name="T57" fmla="*/ 2147483647 h 614"/>
              <a:gd name="T58" fmla="*/ 2147483647 w 545"/>
              <a:gd name="T59" fmla="*/ 2147483647 h 614"/>
              <a:gd name="T60" fmla="*/ 0 w 545"/>
              <a:gd name="T61" fmla="*/ 2147483647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171" name="Shape - Michigan"/>
          <p:cNvGrpSpPr>
            <a:grpSpLocks/>
          </p:cNvGrpSpPr>
          <p:nvPr/>
        </p:nvGrpSpPr>
        <p:grpSpPr bwMode="auto">
          <a:xfrm>
            <a:off x="5259387" y="1925638"/>
            <a:ext cx="990600" cy="882650"/>
            <a:chOff x="3254" y="860"/>
            <a:chExt cx="623" cy="557"/>
          </a:xfrm>
          <a:solidFill>
            <a:srgbClr val="C9961E"/>
          </a:solidFill>
        </p:grpSpPr>
        <p:sp>
          <p:nvSpPr>
            <p:cNvPr id="172" name="Freeform 27"/>
            <p:cNvSpPr>
              <a:spLocks noChangeAspect="1"/>
            </p:cNvSpPr>
            <p:nvPr/>
          </p:nvSpPr>
          <p:spPr bwMode="auto">
            <a:xfrm>
              <a:off x="3254" y="860"/>
              <a:ext cx="442" cy="190"/>
            </a:xfrm>
            <a:custGeom>
              <a:avLst/>
              <a:gdLst>
                <a:gd name="T0" fmla="*/ 0 w 445"/>
                <a:gd name="T1" fmla="*/ 100 h 193"/>
                <a:gd name="T2" fmla="*/ 96 w 445"/>
                <a:gd name="T3" fmla="*/ 0 h 193"/>
                <a:gd name="T4" fmla="*/ 79 w 445"/>
                <a:gd name="T5" fmla="*/ 41 h 193"/>
                <a:gd name="T6" fmla="*/ 92 w 445"/>
                <a:gd name="T7" fmla="*/ 54 h 193"/>
                <a:gd name="T8" fmla="*/ 123 w 445"/>
                <a:gd name="T9" fmla="*/ 36 h 193"/>
                <a:gd name="T10" fmla="*/ 192 w 445"/>
                <a:gd name="T11" fmla="*/ 63 h 193"/>
                <a:gd name="T12" fmla="*/ 220 w 445"/>
                <a:gd name="T13" fmla="*/ 41 h 193"/>
                <a:gd name="T14" fmla="*/ 311 w 445"/>
                <a:gd name="T15" fmla="*/ 32 h 193"/>
                <a:gd name="T16" fmla="*/ 329 w 445"/>
                <a:gd name="T17" fmla="*/ 55 h 193"/>
                <a:gd name="T18" fmla="*/ 364 w 445"/>
                <a:gd name="T19" fmla="*/ 50 h 193"/>
                <a:gd name="T20" fmla="*/ 432 w 445"/>
                <a:gd name="T21" fmla="*/ 78 h 193"/>
                <a:gd name="T22" fmla="*/ 436 w 445"/>
                <a:gd name="T23" fmla="*/ 96 h 193"/>
                <a:gd name="T24" fmla="*/ 363 w 445"/>
                <a:gd name="T25" fmla="*/ 114 h 193"/>
                <a:gd name="T26" fmla="*/ 341 w 445"/>
                <a:gd name="T27" fmla="*/ 100 h 193"/>
                <a:gd name="T28" fmla="*/ 302 w 445"/>
                <a:gd name="T29" fmla="*/ 105 h 193"/>
                <a:gd name="T30" fmla="*/ 257 w 445"/>
                <a:gd name="T31" fmla="*/ 131 h 193"/>
                <a:gd name="T32" fmla="*/ 237 w 445"/>
                <a:gd name="T33" fmla="*/ 133 h 193"/>
                <a:gd name="T34" fmla="*/ 221 w 445"/>
                <a:gd name="T35" fmla="*/ 114 h 193"/>
                <a:gd name="T36" fmla="*/ 198 w 445"/>
                <a:gd name="T37" fmla="*/ 182 h 193"/>
                <a:gd name="T38" fmla="*/ 170 w 445"/>
                <a:gd name="T39" fmla="*/ 184 h 193"/>
                <a:gd name="T40" fmla="*/ 158 w 445"/>
                <a:gd name="T41" fmla="*/ 156 h 193"/>
                <a:gd name="T42" fmla="*/ 98 w 445"/>
                <a:gd name="T43" fmla="*/ 145 h 193"/>
                <a:gd name="T44" fmla="*/ 73 w 445"/>
                <a:gd name="T45" fmla="*/ 124 h 193"/>
                <a:gd name="T46" fmla="*/ 23 w 445"/>
                <a:gd name="T47" fmla="*/ 131 h 193"/>
                <a:gd name="T48" fmla="*/ 0 w 445"/>
                <a:gd name="T49" fmla="*/ 10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73" name="Freeform 28"/>
            <p:cNvSpPr>
              <a:spLocks noChangeAspect="1"/>
            </p:cNvSpPr>
            <p:nvPr/>
          </p:nvSpPr>
          <p:spPr bwMode="auto">
            <a:xfrm>
              <a:off x="3560" y="994"/>
              <a:ext cx="317" cy="423"/>
            </a:xfrm>
            <a:custGeom>
              <a:avLst/>
              <a:gdLst>
                <a:gd name="T0" fmla="*/ 79 w 319"/>
                <a:gd name="T1" fmla="*/ 18 h 432"/>
                <a:gd name="T2" fmla="*/ 90 w 319"/>
                <a:gd name="T3" fmla="*/ 42 h 432"/>
                <a:gd name="T4" fmla="*/ 70 w 319"/>
                <a:gd name="T5" fmla="*/ 58 h 432"/>
                <a:gd name="T6" fmla="*/ 69 w 319"/>
                <a:gd name="T7" fmla="*/ 121 h 432"/>
                <a:gd name="T8" fmla="*/ 57 w 319"/>
                <a:gd name="T9" fmla="*/ 79 h 432"/>
                <a:gd name="T10" fmla="*/ 11 w 319"/>
                <a:gd name="T11" fmla="*/ 119 h 432"/>
                <a:gd name="T12" fmla="*/ 0 w 319"/>
                <a:gd name="T13" fmla="*/ 237 h 432"/>
                <a:gd name="T14" fmla="*/ 30 w 319"/>
                <a:gd name="T15" fmla="*/ 294 h 432"/>
                <a:gd name="T16" fmla="*/ 33 w 319"/>
                <a:gd name="T17" fmla="*/ 323 h 432"/>
                <a:gd name="T18" fmla="*/ 34 w 319"/>
                <a:gd name="T19" fmla="*/ 346 h 432"/>
                <a:gd name="T20" fmla="*/ 33 w 319"/>
                <a:gd name="T21" fmla="*/ 368 h 432"/>
                <a:gd name="T22" fmla="*/ 27 w 319"/>
                <a:gd name="T23" fmla="*/ 405 h 432"/>
                <a:gd name="T24" fmla="*/ 149 w 319"/>
                <a:gd name="T25" fmla="*/ 399 h 432"/>
                <a:gd name="T26" fmla="*/ 312 w 319"/>
                <a:gd name="T27" fmla="*/ 385 h 432"/>
                <a:gd name="T28" fmla="*/ 282 w 319"/>
                <a:gd name="T29" fmla="*/ 377 h 432"/>
                <a:gd name="T30" fmla="*/ 265 w 319"/>
                <a:gd name="T31" fmla="*/ 354 h 432"/>
                <a:gd name="T32" fmla="*/ 291 w 319"/>
                <a:gd name="T33" fmla="*/ 338 h 432"/>
                <a:gd name="T34" fmla="*/ 291 w 319"/>
                <a:gd name="T35" fmla="*/ 314 h 432"/>
                <a:gd name="T36" fmla="*/ 279 w 319"/>
                <a:gd name="T37" fmla="*/ 295 h 432"/>
                <a:gd name="T38" fmla="*/ 291 w 319"/>
                <a:gd name="T39" fmla="*/ 281 h 432"/>
                <a:gd name="T40" fmla="*/ 313 w 319"/>
                <a:gd name="T41" fmla="*/ 283 h 432"/>
                <a:gd name="T42" fmla="*/ 309 w 319"/>
                <a:gd name="T43" fmla="*/ 226 h 432"/>
                <a:gd name="T44" fmla="*/ 303 w 319"/>
                <a:gd name="T45" fmla="*/ 194 h 432"/>
                <a:gd name="T46" fmla="*/ 289 w 319"/>
                <a:gd name="T47" fmla="*/ 171 h 432"/>
                <a:gd name="T48" fmla="*/ 276 w 319"/>
                <a:gd name="T49" fmla="*/ 160 h 432"/>
                <a:gd name="T50" fmla="*/ 255 w 319"/>
                <a:gd name="T51" fmla="*/ 156 h 432"/>
                <a:gd name="T52" fmla="*/ 237 w 319"/>
                <a:gd name="T53" fmla="*/ 156 h 432"/>
                <a:gd name="T54" fmla="*/ 218 w 319"/>
                <a:gd name="T55" fmla="*/ 182 h 432"/>
                <a:gd name="T56" fmla="*/ 204 w 319"/>
                <a:gd name="T57" fmla="*/ 191 h 432"/>
                <a:gd name="T58" fmla="*/ 195 w 319"/>
                <a:gd name="T59" fmla="*/ 194 h 432"/>
                <a:gd name="T60" fmla="*/ 185 w 319"/>
                <a:gd name="T61" fmla="*/ 189 h 432"/>
                <a:gd name="T62" fmla="*/ 182 w 319"/>
                <a:gd name="T63" fmla="*/ 176 h 432"/>
                <a:gd name="T64" fmla="*/ 185 w 319"/>
                <a:gd name="T65" fmla="*/ 167 h 432"/>
                <a:gd name="T66" fmla="*/ 194 w 319"/>
                <a:gd name="T67" fmla="*/ 160 h 432"/>
                <a:gd name="T68" fmla="*/ 203 w 319"/>
                <a:gd name="T69" fmla="*/ 156 h 432"/>
                <a:gd name="T70" fmla="*/ 212 w 319"/>
                <a:gd name="T71" fmla="*/ 155 h 432"/>
                <a:gd name="T72" fmla="*/ 212 w 319"/>
                <a:gd name="T73" fmla="*/ 138 h 432"/>
                <a:gd name="T74" fmla="*/ 236 w 319"/>
                <a:gd name="T75" fmla="*/ 121 h 432"/>
                <a:gd name="T76" fmla="*/ 212 w 319"/>
                <a:gd name="T77" fmla="*/ 69 h 432"/>
                <a:gd name="T78" fmla="*/ 212 w 319"/>
                <a:gd name="T79" fmla="*/ 43 h 432"/>
                <a:gd name="T80" fmla="*/ 172 w 319"/>
                <a:gd name="T81" fmla="*/ 33 h 432"/>
                <a:gd name="T82" fmla="*/ 113 w 319"/>
                <a:gd name="T83" fmla="*/ 0 h 432"/>
                <a:gd name="T84" fmla="*/ 79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174" name="Shape - Massachusetts"/>
          <p:cNvSpPr>
            <a:spLocks noChangeAspect="1"/>
          </p:cNvSpPr>
          <p:nvPr/>
        </p:nvSpPr>
        <p:spPr bwMode="auto">
          <a:xfrm>
            <a:off x="7305675" y="2249488"/>
            <a:ext cx="468312" cy="211137"/>
          </a:xfrm>
          <a:custGeom>
            <a:avLst/>
            <a:gdLst>
              <a:gd name="T0" fmla="*/ 0 w 296"/>
              <a:gd name="T1" fmla="*/ 2147483647 h 134"/>
              <a:gd name="T2" fmla="*/ 2147483647 w 296"/>
              <a:gd name="T3" fmla="*/ 2147483647 h 134"/>
              <a:gd name="T4" fmla="*/ 2147483647 w 296"/>
              <a:gd name="T5" fmla="*/ 2147483647 h 134"/>
              <a:gd name="T6" fmla="*/ 2147483647 w 296"/>
              <a:gd name="T7" fmla="*/ 0 h 134"/>
              <a:gd name="T8" fmla="*/ 2147483647 w 296"/>
              <a:gd name="T9" fmla="*/ 2147483647 h 134"/>
              <a:gd name="T10" fmla="*/ 2147483647 w 296"/>
              <a:gd name="T11" fmla="*/ 2147483647 h 134"/>
              <a:gd name="T12" fmla="*/ 2147483647 w 296"/>
              <a:gd name="T13" fmla="*/ 2147483647 h 134"/>
              <a:gd name="T14" fmla="*/ 2147483647 w 296"/>
              <a:gd name="T15" fmla="*/ 2147483647 h 134"/>
              <a:gd name="T16" fmla="*/ 2147483647 w 296"/>
              <a:gd name="T17" fmla="*/ 2147483647 h 134"/>
              <a:gd name="T18" fmla="*/ 2147483647 w 296"/>
              <a:gd name="T19" fmla="*/ 2147483647 h 134"/>
              <a:gd name="T20" fmla="*/ 2147483647 w 296"/>
              <a:gd name="T21" fmla="*/ 2147483647 h 134"/>
              <a:gd name="T22" fmla="*/ 2147483647 w 296"/>
              <a:gd name="T23" fmla="*/ 2147483647 h 134"/>
              <a:gd name="T24" fmla="*/ 2147483647 w 296"/>
              <a:gd name="T25" fmla="*/ 2147483647 h 134"/>
              <a:gd name="T26" fmla="*/ 2147483647 w 296"/>
              <a:gd name="T27" fmla="*/ 2147483647 h 134"/>
              <a:gd name="T28" fmla="*/ 2147483647 w 296"/>
              <a:gd name="T29" fmla="*/ 2147483647 h 134"/>
              <a:gd name="T30" fmla="*/ 2147483647 w 296"/>
              <a:gd name="T31" fmla="*/ 2147483647 h 134"/>
              <a:gd name="T32" fmla="*/ 2147483647 w 296"/>
              <a:gd name="T33" fmla="*/ 2147483647 h 134"/>
              <a:gd name="T34" fmla="*/ 2147483647 w 296"/>
              <a:gd name="T35" fmla="*/ 2147483647 h 134"/>
              <a:gd name="T36" fmla="*/ 2147483647 w 296"/>
              <a:gd name="T37" fmla="*/ 2147483647 h 134"/>
              <a:gd name="T38" fmla="*/ 0 w 296"/>
              <a:gd name="T39" fmla="*/ 2147483647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5" name="Shape - Maryland"/>
          <p:cNvSpPr>
            <a:spLocks noChangeAspect="1"/>
          </p:cNvSpPr>
          <p:nvPr/>
        </p:nvSpPr>
        <p:spPr bwMode="auto">
          <a:xfrm>
            <a:off x="6678612" y="2906712"/>
            <a:ext cx="635000" cy="258762"/>
          </a:xfrm>
          <a:custGeom>
            <a:avLst/>
            <a:gdLst>
              <a:gd name="T0" fmla="*/ 0 w 403"/>
              <a:gd name="T1" fmla="*/ 2147483647 h 165"/>
              <a:gd name="T2" fmla="*/ 2147483647 w 403"/>
              <a:gd name="T3" fmla="*/ 0 h 165"/>
              <a:gd name="T4" fmla="*/ 2147483647 w 403"/>
              <a:gd name="T5" fmla="*/ 2147483647 h 165"/>
              <a:gd name="T6" fmla="*/ 2147483647 w 403"/>
              <a:gd name="T7" fmla="*/ 2147483647 h 165"/>
              <a:gd name="T8" fmla="*/ 2147483647 w 403"/>
              <a:gd name="T9" fmla="*/ 2147483647 h 165"/>
              <a:gd name="T10" fmla="*/ 2147483647 w 403"/>
              <a:gd name="T11" fmla="*/ 2147483647 h 165"/>
              <a:gd name="T12" fmla="*/ 2147483647 w 403"/>
              <a:gd name="T13" fmla="*/ 2147483647 h 165"/>
              <a:gd name="T14" fmla="*/ 2147483647 w 403"/>
              <a:gd name="T15" fmla="*/ 2147483647 h 165"/>
              <a:gd name="T16" fmla="*/ 2147483647 w 403"/>
              <a:gd name="T17" fmla="*/ 2147483647 h 165"/>
              <a:gd name="T18" fmla="*/ 2147483647 w 403"/>
              <a:gd name="T19" fmla="*/ 2147483647 h 165"/>
              <a:gd name="T20" fmla="*/ 2147483647 w 403"/>
              <a:gd name="T21" fmla="*/ 2147483647 h 165"/>
              <a:gd name="T22" fmla="*/ 2147483647 w 403"/>
              <a:gd name="T23" fmla="*/ 2147483647 h 165"/>
              <a:gd name="T24" fmla="*/ 2147483647 w 403"/>
              <a:gd name="T25" fmla="*/ 2147483647 h 165"/>
              <a:gd name="T26" fmla="*/ 2147483647 w 403"/>
              <a:gd name="T27" fmla="*/ 2147483647 h 165"/>
              <a:gd name="T28" fmla="*/ 2147483647 w 403"/>
              <a:gd name="T29" fmla="*/ 2147483647 h 165"/>
              <a:gd name="T30" fmla="*/ 2147483647 w 403"/>
              <a:gd name="T31" fmla="*/ 2147483647 h 165"/>
              <a:gd name="T32" fmla="*/ 0 w 403"/>
              <a:gd name="T33" fmla="*/ 2147483647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6" name="Shape - Maine"/>
          <p:cNvSpPr>
            <a:spLocks noChangeAspect="1"/>
          </p:cNvSpPr>
          <p:nvPr/>
        </p:nvSpPr>
        <p:spPr bwMode="auto">
          <a:xfrm>
            <a:off x="7415212" y="1471613"/>
            <a:ext cx="492125" cy="708025"/>
          </a:xfrm>
          <a:custGeom>
            <a:avLst/>
            <a:gdLst>
              <a:gd name="T0" fmla="*/ 2147483647 w 313"/>
              <a:gd name="T1" fmla="*/ 2147483647 h 478"/>
              <a:gd name="T2" fmla="*/ 2147483647 w 313"/>
              <a:gd name="T3" fmla="*/ 2147483647 h 478"/>
              <a:gd name="T4" fmla="*/ 2147483647 w 313"/>
              <a:gd name="T5" fmla="*/ 2147483647 h 478"/>
              <a:gd name="T6" fmla="*/ 2147483647 w 313"/>
              <a:gd name="T7" fmla="*/ 2147483647 h 478"/>
              <a:gd name="T8" fmla="*/ 2147483647 w 313"/>
              <a:gd name="T9" fmla="*/ 2147483647 h 478"/>
              <a:gd name="T10" fmla="*/ 2147483647 w 313"/>
              <a:gd name="T11" fmla="*/ 2147483647 h 478"/>
              <a:gd name="T12" fmla="*/ 2147483647 w 313"/>
              <a:gd name="T13" fmla="*/ 2147483647 h 478"/>
              <a:gd name="T14" fmla="*/ 0 w 313"/>
              <a:gd name="T15" fmla="*/ 2147483647 h 478"/>
              <a:gd name="T16" fmla="*/ 2147483647 w 313"/>
              <a:gd name="T17" fmla="*/ 2147483647 h 478"/>
              <a:gd name="T18" fmla="*/ 2147483647 w 313"/>
              <a:gd name="T19" fmla="*/ 2147483647 h 478"/>
              <a:gd name="T20" fmla="*/ 2147483647 w 313"/>
              <a:gd name="T21" fmla="*/ 2147483647 h 478"/>
              <a:gd name="T22" fmla="*/ 2147483647 w 313"/>
              <a:gd name="T23" fmla="*/ 2147483647 h 478"/>
              <a:gd name="T24" fmla="*/ 2147483647 w 313"/>
              <a:gd name="T25" fmla="*/ 2147483647 h 478"/>
              <a:gd name="T26" fmla="*/ 2147483647 w 313"/>
              <a:gd name="T27" fmla="*/ 2147483647 h 478"/>
              <a:gd name="T28" fmla="*/ 2147483647 w 313"/>
              <a:gd name="T29" fmla="*/ 2147483647 h 478"/>
              <a:gd name="T30" fmla="*/ 2147483647 w 313"/>
              <a:gd name="T31" fmla="*/ 2147483647 h 478"/>
              <a:gd name="T32" fmla="*/ 2147483647 w 313"/>
              <a:gd name="T33" fmla="*/ 2147483647 h 478"/>
              <a:gd name="T34" fmla="*/ 2147483647 w 313"/>
              <a:gd name="T35" fmla="*/ 2147483647 h 478"/>
              <a:gd name="T36" fmla="*/ 2147483647 w 313"/>
              <a:gd name="T37" fmla="*/ 2147483647 h 478"/>
              <a:gd name="T38" fmla="*/ 2147483647 w 313"/>
              <a:gd name="T39" fmla="*/ 2147483647 h 478"/>
              <a:gd name="T40" fmla="*/ 2147483647 w 313"/>
              <a:gd name="T41" fmla="*/ 2147483647 h 478"/>
              <a:gd name="T42" fmla="*/ 2147483647 w 313"/>
              <a:gd name="T43" fmla="*/ 2147483647 h 478"/>
              <a:gd name="T44" fmla="*/ 2147483647 w 313"/>
              <a:gd name="T45" fmla="*/ 2147483647 h 478"/>
              <a:gd name="T46" fmla="*/ 2147483647 w 313"/>
              <a:gd name="T47" fmla="*/ 2147483647 h 478"/>
              <a:gd name="T48" fmla="*/ 2147483647 w 313"/>
              <a:gd name="T49" fmla="*/ 0 h 478"/>
              <a:gd name="T50" fmla="*/ 2147483647 w 313"/>
              <a:gd name="T51" fmla="*/ 2147483647 h 478"/>
              <a:gd name="T52" fmla="*/ 2147483647 w 313"/>
              <a:gd name="T53" fmla="*/ 2147483647 h 478"/>
              <a:gd name="T54" fmla="*/ 2147483647 w 313"/>
              <a:gd name="T55" fmla="*/ 2147483647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7" name="Shape - Louisiana"/>
          <p:cNvSpPr>
            <a:spLocks noChangeAspect="1"/>
          </p:cNvSpPr>
          <p:nvPr/>
        </p:nvSpPr>
        <p:spPr bwMode="auto">
          <a:xfrm>
            <a:off x="4973638" y="4278312"/>
            <a:ext cx="773113" cy="609600"/>
          </a:xfrm>
          <a:custGeom>
            <a:avLst/>
            <a:gdLst>
              <a:gd name="T0" fmla="*/ 0 w 489"/>
              <a:gd name="T1" fmla="*/ 2147483647 h 392"/>
              <a:gd name="T2" fmla="*/ 2147483647 w 489"/>
              <a:gd name="T3" fmla="*/ 0 h 392"/>
              <a:gd name="T4" fmla="*/ 2147483647 w 489"/>
              <a:gd name="T5" fmla="*/ 2147483647 h 392"/>
              <a:gd name="T6" fmla="*/ 2147483647 w 489"/>
              <a:gd name="T7" fmla="*/ 2147483647 h 392"/>
              <a:gd name="T8" fmla="*/ 2147483647 w 489"/>
              <a:gd name="T9" fmla="*/ 2147483647 h 392"/>
              <a:gd name="T10" fmla="*/ 2147483647 w 489"/>
              <a:gd name="T11" fmla="*/ 2147483647 h 392"/>
              <a:gd name="T12" fmla="*/ 2147483647 w 489"/>
              <a:gd name="T13" fmla="*/ 2147483647 h 392"/>
              <a:gd name="T14" fmla="*/ 2147483647 w 489"/>
              <a:gd name="T15" fmla="*/ 2147483647 h 392"/>
              <a:gd name="T16" fmla="*/ 2147483647 w 489"/>
              <a:gd name="T17" fmla="*/ 2147483647 h 392"/>
              <a:gd name="T18" fmla="*/ 2147483647 w 489"/>
              <a:gd name="T19" fmla="*/ 2147483647 h 392"/>
              <a:gd name="T20" fmla="*/ 2147483647 w 489"/>
              <a:gd name="T21" fmla="*/ 2147483647 h 392"/>
              <a:gd name="T22" fmla="*/ 2147483647 w 489"/>
              <a:gd name="T23" fmla="*/ 2147483647 h 392"/>
              <a:gd name="T24" fmla="*/ 2147483647 w 489"/>
              <a:gd name="T25" fmla="*/ 2147483647 h 392"/>
              <a:gd name="T26" fmla="*/ 2147483647 w 489"/>
              <a:gd name="T27" fmla="*/ 2147483647 h 392"/>
              <a:gd name="T28" fmla="*/ 2147483647 w 489"/>
              <a:gd name="T29" fmla="*/ 2147483647 h 392"/>
              <a:gd name="T30" fmla="*/ 2147483647 w 489"/>
              <a:gd name="T31" fmla="*/ 2147483647 h 392"/>
              <a:gd name="T32" fmla="*/ 2147483647 w 489"/>
              <a:gd name="T33" fmla="*/ 2147483647 h 392"/>
              <a:gd name="T34" fmla="*/ 2147483647 w 489"/>
              <a:gd name="T35" fmla="*/ 2147483647 h 392"/>
              <a:gd name="T36" fmla="*/ 2147483647 w 489"/>
              <a:gd name="T37" fmla="*/ 2147483647 h 392"/>
              <a:gd name="T38" fmla="*/ 2147483647 w 489"/>
              <a:gd name="T39" fmla="*/ 2147483647 h 392"/>
              <a:gd name="T40" fmla="*/ 2147483647 w 489"/>
              <a:gd name="T41" fmla="*/ 2147483647 h 392"/>
              <a:gd name="T42" fmla="*/ 2147483647 w 489"/>
              <a:gd name="T43" fmla="*/ 2147483647 h 392"/>
              <a:gd name="T44" fmla="*/ 2147483647 w 489"/>
              <a:gd name="T45" fmla="*/ 2147483647 h 392"/>
              <a:gd name="T46" fmla="*/ 2147483647 w 489"/>
              <a:gd name="T47" fmla="*/ 2147483647 h 392"/>
              <a:gd name="T48" fmla="*/ 2147483647 w 489"/>
              <a:gd name="T49" fmla="*/ 2147483647 h 392"/>
              <a:gd name="T50" fmla="*/ 2147483647 w 489"/>
              <a:gd name="T51" fmla="*/ 2147483647 h 392"/>
              <a:gd name="T52" fmla="*/ 2147483647 w 489"/>
              <a:gd name="T53" fmla="*/ 2147483647 h 392"/>
              <a:gd name="T54" fmla="*/ 2147483647 w 489"/>
              <a:gd name="T55" fmla="*/ 2147483647 h 392"/>
              <a:gd name="T56" fmla="*/ 2147483647 w 489"/>
              <a:gd name="T57" fmla="*/ 2147483647 h 392"/>
              <a:gd name="T58" fmla="*/ 2147483647 w 489"/>
              <a:gd name="T59" fmla="*/ 2147483647 h 392"/>
              <a:gd name="T60" fmla="*/ 2147483647 w 489"/>
              <a:gd name="T61" fmla="*/ 2147483647 h 392"/>
              <a:gd name="T62" fmla="*/ 2147483647 w 489"/>
              <a:gd name="T63" fmla="*/ 2147483647 h 392"/>
              <a:gd name="T64" fmla="*/ 2147483647 w 489"/>
              <a:gd name="T65" fmla="*/ 2147483647 h 392"/>
              <a:gd name="T66" fmla="*/ 2147483647 w 489"/>
              <a:gd name="T67" fmla="*/ 2147483647 h 392"/>
              <a:gd name="T68" fmla="*/ 0 w 489"/>
              <a:gd name="T69" fmla="*/ 2147483647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8" name="Shape - Kentucky"/>
          <p:cNvSpPr>
            <a:spLocks noChangeAspect="1"/>
          </p:cNvSpPr>
          <p:nvPr/>
        </p:nvSpPr>
        <p:spPr bwMode="auto">
          <a:xfrm>
            <a:off x="5507038" y="3214687"/>
            <a:ext cx="957263" cy="525462"/>
          </a:xfrm>
          <a:custGeom>
            <a:avLst/>
            <a:gdLst>
              <a:gd name="T0" fmla="*/ 0 w 607"/>
              <a:gd name="T1" fmla="*/ 2147483647 h 337"/>
              <a:gd name="T2" fmla="*/ 2147483647 w 607"/>
              <a:gd name="T3" fmla="*/ 2147483647 h 337"/>
              <a:gd name="T4" fmla="*/ 2147483647 w 607"/>
              <a:gd name="T5" fmla="*/ 2147483647 h 337"/>
              <a:gd name="T6" fmla="*/ 2147483647 w 607"/>
              <a:gd name="T7" fmla="*/ 2147483647 h 337"/>
              <a:gd name="T8" fmla="*/ 2147483647 w 607"/>
              <a:gd name="T9" fmla="*/ 2147483647 h 337"/>
              <a:gd name="T10" fmla="*/ 2147483647 w 607"/>
              <a:gd name="T11" fmla="*/ 2147483647 h 337"/>
              <a:gd name="T12" fmla="*/ 2147483647 w 607"/>
              <a:gd name="T13" fmla="*/ 2147483647 h 337"/>
              <a:gd name="T14" fmla="*/ 2147483647 w 607"/>
              <a:gd name="T15" fmla="*/ 2147483647 h 337"/>
              <a:gd name="T16" fmla="*/ 2147483647 w 607"/>
              <a:gd name="T17" fmla="*/ 2147483647 h 337"/>
              <a:gd name="T18" fmla="*/ 2147483647 w 607"/>
              <a:gd name="T19" fmla="*/ 2147483647 h 337"/>
              <a:gd name="T20" fmla="*/ 2147483647 w 607"/>
              <a:gd name="T21" fmla="*/ 2147483647 h 337"/>
              <a:gd name="T22" fmla="*/ 2147483647 w 607"/>
              <a:gd name="T23" fmla="*/ 2147483647 h 337"/>
              <a:gd name="T24" fmla="*/ 2147483647 w 607"/>
              <a:gd name="T25" fmla="*/ 2147483647 h 337"/>
              <a:gd name="T26" fmla="*/ 2147483647 w 607"/>
              <a:gd name="T27" fmla="*/ 2147483647 h 337"/>
              <a:gd name="T28" fmla="*/ 2147483647 w 607"/>
              <a:gd name="T29" fmla="*/ 0 h 337"/>
              <a:gd name="T30" fmla="*/ 2147483647 w 607"/>
              <a:gd name="T31" fmla="*/ 2147483647 h 337"/>
              <a:gd name="T32" fmla="*/ 2147483647 w 607"/>
              <a:gd name="T33" fmla="*/ 2147483647 h 337"/>
              <a:gd name="T34" fmla="*/ 2147483647 w 607"/>
              <a:gd name="T35" fmla="*/ 2147483647 h 337"/>
              <a:gd name="T36" fmla="*/ 2147483647 w 607"/>
              <a:gd name="T37" fmla="*/ 2147483647 h 337"/>
              <a:gd name="T38" fmla="*/ 2147483647 w 607"/>
              <a:gd name="T39" fmla="*/ 2147483647 h 337"/>
              <a:gd name="T40" fmla="*/ 2147483647 w 607"/>
              <a:gd name="T41" fmla="*/ 2147483647 h 337"/>
              <a:gd name="T42" fmla="*/ 2147483647 w 607"/>
              <a:gd name="T43" fmla="*/ 2147483647 h 337"/>
              <a:gd name="T44" fmla="*/ 2147483647 w 607"/>
              <a:gd name="T45" fmla="*/ 2147483647 h 337"/>
              <a:gd name="T46" fmla="*/ 2147483647 w 607"/>
              <a:gd name="T47" fmla="*/ 2147483647 h 337"/>
              <a:gd name="T48" fmla="*/ 2147483647 w 607"/>
              <a:gd name="T49" fmla="*/ 2147483647 h 337"/>
              <a:gd name="T50" fmla="*/ 2147483647 w 607"/>
              <a:gd name="T51" fmla="*/ 2147483647 h 337"/>
              <a:gd name="T52" fmla="*/ 2147483647 w 607"/>
              <a:gd name="T53" fmla="*/ 2147483647 h 337"/>
              <a:gd name="T54" fmla="*/ 2147483647 w 607"/>
              <a:gd name="T55" fmla="*/ 2147483647 h 337"/>
              <a:gd name="T56" fmla="*/ 0 w 607"/>
              <a:gd name="T57" fmla="*/ 2147483647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79" name="Shape - Kansas"/>
          <p:cNvSpPr>
            <a:spLocks noChangeAspect="1"/>
          </p:cNvSpPr>
          <p:nvPr/>
        </p:nvSpPr>
        <p:spPr bwMode="auto">
          <a:xfrm>
            <a:off x="3906838" y="3216275"/>
            <a:ext cx="966788" cy="485775"/>
          </a:xfrm>
          <a:custGeom>
            <a:avLst/>
            <a:gdLst>
              <a:gd name="T0" fmla="*/ 2147483647 w 611"/>
              <a:gd name="T1" fmla="*/ 2147483647 h 312"/>
              <a:gd name="T2" fmla="*/ 2147483647 w 611"/>
              <a:gd name="T3" fmla="*/ 2147483647 h 312"/>
              <a:gd name="T4" fmla="*/ 0 w 611"/>
              <a:gd name="T5" fmla="*/ 2147483647 h 312"/>
              <a:gd name="T6" fmla="*/ 2147483647 w 611"/>
              <a:gd name="T7" fmla="*/ 2147483647 h 312"/>
              <a:gd name="T8" fmla="*/ 2147483647 w 611"/>
              <a:gd name="T9" fmla="*/ 2147483647 h 312"/>
              <a:gd name="T10" fmla="*/ 2147483647 w 611"/>
              <a:gd name="T11" fmla="*/ 2147483647 h 312"/>
              <a:gd name="T12" fmla="*/ 2147483647 w 611"/>
              <a:gd name="T13" fmla="*/ 2147483647 h 312"/>
              <a:gd name="T14" fmla="*/ 2147483647 w 611"/>
              <a:gd name="T15" fmla="*/ 2147483647 h 312"/>
              <a:gd name="T16" fmla="*/ 2147483647 w 611"/>
              <a:gd name="T17" fmla="*/ 0 h 312"/>
              <a:gd name="T18" fmla="*/ 2147483647 w 611"/>
              <a:gd name="T19" fmla="*/ 2147483647 h 312"/>
              <a:gd name="T20" fmla="*/ 2147483647 w 611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0" name="Shape - Iowa"/>
          <p:cNvSpPr>
            <a:spLocks noChangeAspect="1"/>
          </p:cNvSpPr>
          <p:nvPr/>
        </p:nvSpPr>
        <p:spPr bwMode="auto">
          <a:xfrm>
            <a:off x="4589463" y="2630487"/>
            <a:ext cx="758825" cy="487362"/>
          </a:xfrm>
          <a:custGeom>
            <a:avLst/>
            <a:gdLst>
              <a:gd name="T0" fmla="*/ 2147483647 w 481"/>
              <a:gd name="T1" fmla="*/ 2147483647 h 313"/>
              <a:gd name="T2" fmla="*/ 0 w 481"/>
              <a:gd name="T3" fmla="*/ 2147483647 h 313"/>
              <a:gd name="T4" fmla="*/ 2147483647 w 481"/>
              <a:gd name="T5" fmla="*/ 2147483647 h 313"/>
              <a:gd name="T6" fmla="*/ 2147483647 w 481"/>
              <a:gd name="T7" fmla="*/ 2147483647 h 313"/>
              <a:gd name="T8" fmla="*/ 2147483647 w 481"/>
              <a:gd name="T9" fmla="*/ 2147483647 h 313"/>
              <a:gd name="T10" fmla="*/ 2147483647 w 481"/>
              <a:gd name="T11" fmla="*/ 2147483647 h 313"/>
              <a:gd name="T12" fmla="*/ 2147483647 w 481"/>
              <a:gd name="T13" fmla="*/ 2147483647 h 313"/>
              <a:gd name="T14" fmla="*/ 2147483647 w 481"/>
              <a:gd name="T15" fmla="*/ 2147483647 h 313"/>
              <a:gd name="T16" fmla="*/ 2147483647 w 481"/>
              <a:gd name="T17" fmla="*/ 2147483647 h 313"/>
              <a:gd name="T18" fmla="*/ 2147483647 w 481"/>
              <a:gd name="T19" fmla="*/ 2147483647 h 313"/>
              <a:gd name="T20" fmla="*/ 2147483647 w 481"/>
              <a:gd name="T21" fmla="*/ 2147483647 h 313"/>
              <a:gd name="T22" fmla="*/ 2147483647 w 481"/>
              <a:gd name="T23" fmla="*/ 2147483647 h 313"/>
              <a:gd name="T24" fmla="*/ 2147483647 w 481"/>
              <a:gd name="T25" fmla="*/ 2147483647 h 313"/>
              <a:gd name="T26" fmla="*/ 2147483647 w 481"/>
              <a:gd name="T27" fmla="*/ 2147483647 h 313"/>
              <a:gd name="T28" fmla="*/ 2147483647 w 481"/>
              <a:gd name="T29" fmla="*/ 0 h 313"/>
              <a:gd name="T30" fmla="*/ 2147483647 w 481"/>
              <a:gd name="T31" fmla="*/ 2147483647 h 313"/>
              <a:gd name="T32" fmla="*/ 2147483647 w 481"/>
              <a:gd name="T33" fmla="*/ 2147483647 h 313"/>
              <a:gd name="T34" fmla="*/ 2147483647 w 481"/>
              <a:gd name="T35" fmla="*/ 2147483647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rgbClr val="C9961E"/>
          </a:solidFill>
          <a:ln w="6350">
            <a:solidFill>
              <a:srgbClr val="001B3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81" name="Shape - Indiana"/>
          <p:cNvSpPr>
            <a:spLocks noChangeAspect="1"/>
          </p:cNvSpPr>
          <p:nvPr/>
        </p:nvSpPr>
        <p:spPr bwMode="auto">
          <a:xfrm>
            <a:off x="5662613" y="2795588"/>
            <a:ext cx="422275" cy="687387"/>
          </a:xfrm>
          <a:custGeom>
            <a:avLst/>
            <a:gdLst>
              <a:gd name="T0" fmla="*/ 0 w 268"/>
              <a:gd name="T1" fmla="*/ 2147483647 h 441"/>
              <a:gd name="T2" fmla="*/ 2147483647 w 268"/>
              <a:gd name="T3" fmla="*/ 2147483647 h 441"/>
              <a:gd name="T4" fmla="*/ 2147483647 w 268"/>
              <a:gd name="T5" fmla="*/ 2147483647 h 441"/>
              <a:gd name="T6" fmla="*/ 2147483647 w 268"/>
              <a:gd name="T7" fmla="*/ 2147483647 h 441"/>
              <a:gd name="T8" fmla="*/ 2147483647 w 268"/>
              <a:gd name="T9" fmla="*/ 2147483647 h 441"/>
              <a:gd name="T10" fmla="*/ 2147483647 w 268"/>
              <a:gd name="T11" fmla="*/ 0 h 441"/>
              <a:gd name="T12" fmla="*/ 2147483647 w 268"/>
              <a:gd name="T13" fmla="*/ 2147483647 h 441"/>
              <a:gd name="T14" fmla="*/ 2147483647 w 268"/>
              <a:gd name="T15" fmla="*/ 2147483647 h 441"/>
              <a:gd name="T16" fmla="*/ 2147483647 w 268"/>
              <a:gd name="T17" fmla="*/ 2147483647 h 441"/>
              <a:gd name="T18" fmla="*/ 2147483647 w 268"/>
              <a:gd name="T19" fmla="*/ 2147483647 h 441"/>
              <a:gd name="T20" fmla="*/ 2147483647 w 268"/>
              <a:gd name="T21" fmla="*/ 2147483647 h 441"/>
              <a:gd name="T22" fmla="*/ 2147483647 w 268"/>
              <a:gd name="T23" fmla="*/ 2147483647 h 441"/>
              <a:gd name="T24" fmla="*/ 2147483647 w 268"/>
              <a:gd name="T25" fmla="*/ 2147483647 h 441"/>
              <a:gd name="T26" fmla="*/ 2147483647 w 268"/>
              <a:gd name="T27" fmla="*/ 2147483647 h 441"/>
              <a:gd name="T28" fmla="*/ 2147483647 w 268"/>
              <a:gd name="T29" fmla="*/ 2147483647 h 441"/>
              <a:gd name="T30" fmla="*/ 0 w 268"/>
              <a:gd name="T31" fmla="*/ 2147483647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1B3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2" name="Shape - Illinois"/>
          <p:cNvSpPr>
            <a:spLocks noChangeAspect="1"/>
          </p:cNvSpPr>
          <p:nvPr/>
        </p:nvSpPr>
        <p:spPr bwMode="auto">
          <a:xfrm>
            <a:off x="5200121" y="2733675"/>
            <a:ext cx="547688" cy="887413"/>
          </a:xfrm>
          <a:custGeom>
            <a:avLst/>
            <a:gdLst>
              <a:gd name="T0" fmla="*/ 64 w 346"/>
              <a:gd name="T1" fmla="*/ 33 h 571"/>
              <a:gd name="T2" fmla="*/ 262 w 346"/>
              <a:gd name="T3" fmla="*/ 0 h 571"/>
              <a:gd name="T4" fmla="*/ 294 w 346"/>
              <a:gd name="T5" fmla="*/ 70 h 571"/>
              <a:gd name="T6" fmla="*/ 334 w 346"/>
              <a:gd name="T7" fmla="*/ 362 h 571"/>
              <a:gd name="T8" fmla="*/ 346 w 346"/>
              <a:gd name="T9" fmla="*/ 401 h 571"/>
              <a:gd name="T10" fmla="*/ 314 w 346"/>
              <a:gd name="T11" fmla="*/ 478 h 571"/>
              <a:gd name="T12" fmla="*/ 314 w 346"/>
              <a:gd name="T13" fmla="*/ 532 h 571"/>
              <a:gd name="T14" fmla="*/ 279 w 346"/>
              <a:gd name="T15" fmla="*/ 526 h 571"/>
              <a:gd name="T16" fmla="*/ 280 w 346"/>
              <a:gd name="T17" fmla="*/ 571 h 571"/>
              <a:gd name="T18" fmla="*/ 243 w 346"/>
              <a:gd name="T19" fmla="*/ 553 h 571"/>
              <a:gd name="T20" fmla="*/ 223 w 346"/>
              <a:gd name="T21" fmla="*/ 559 h 571"/>
              <a:gd name="T22" fmla="*/ 195 w 346"/>
              <a:gd name="T23" fmla="*/ 554 h 571"/>
              <a:gd name="T24" fmla="*/ 174 w 346"/>
              <a:gd name="T25" fmla="*/ 486 h 571"/>
              <a:gd name="T26" fmla="*/ 134 w 346"/>
              <a:gd name="T27" fmla="*/ 465 h 571"/>
              <a:gd name="T28" fmla="*/ 134 w 346"/>
              <a:gd name="T29" fmla="*/ 392 h 571"/>
              <a:gd name="T30" fmla="*/ 94 w 346"/>
              <a:gd name="T31" fmla="*/ 401 h 571"/>
              <a:gd name="T32" fmla="*/ 71 w 346"/>
              <a:gd name="T33" fmla="*/ 347 h 571"/>
              <a:gd name="T34" fmla="*/ 0 w 346"/>
              <a:gd name="T35" fmla="*/ 285 h 571"/>
              <a:gd name="T36" fmla="*/ 52 w 346"/>
              <a:gd name="T37" fmla="*/ 186 h 571"/>
              <a:gd name="T38" fmla="*/ 37 w 346"/>
              <a:gd name="T39" fmla="*/ 140 h 571"/>
              <a:gd name="T40" fmla="*/ 89 w 346"/>
              <a:gd name="T41" fmla="*/ 131 h 571"/>
              <a:gd name="T42" fmla="*/ 94 w 346"/>
              <a:gd name="T43" fmla="*/ 67 h 571"/>
              <a:gd name="T44" fmla="*/ 64 w 346"/>
              <a:gd name="T45" fmla="*/ 33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183" name="Shape - Idaho"/>
          <p:cNvSpPr>
            <a:spLocks noChangeAspect="1"/>
          </p:cNvSpPr>
          <p:nvPr/>
        </p:nvSpPr>
        <p:spPr bwMode="auto">
          <a:xfrm>
            <a:off x="2144712" y="1625600"/>
            <a:ext cx="750888" cy="1196975"/>
          </a:xfrm>
          <a:custGeom>
            <a:avLst/>
            <a:gdLst>
              <a:gd name="T0" fmla="*/ 2147483647 w 476"/>
              <a:gd name="T1" fmla="*/ 0 h 770"/>
              <a:gd name="T2" fmla="*/ 2147483647 w 476"/>
              <a:gd name="T3" fmla="*/ 2147483647 h 770"/>
              <a:gd name="T4" fmla="*/ 2147483647 w 476"/>
              <a:gd name="T5" fmla="*/ 2147483647 h 770"/>
              <a:gd name="T6" fmla="*/ 2147483647 w 476"/>
              <a:gd name="T7" fmla="*/ 2147483647 h 770"/>
              <a:gd name="T8" fmla="*/ 2147483647 w 476"/>
              <a:gd name="T9" fmla="*/ 2147483647 h 770"/>
              <a:gd name="T10" fmla="*/ 2147483647 w 476"/>
              <a:gd name="T11" fmla="*/ 2147483647 h 770"/>
              <a:gd name="T12" fmla="*/ 2147483647 w 476"/>
              <a:gd name="T13" fmla="*/ 2147483647 h 770"/>
              <a:gd name="T14" fmla="*/ 0 w 476"/>
              <a:gd name="T15" fmla="*/ 2147483647 h 770"/>
              <a:gd name="T16" fmla="*/ 2147483647 w 476"/>
              <a:gd name="T17" fmla="*/ 2147483647 h 770"/>
              <a:gd name="T18" fmla="*/ 2147483647 w 476"/>
              <a:gd name="T19" fmla="*/ 2147483647 h 770"/>
              <a:gd name="T20" fmla="*/ 2147483647 w 476"/>
              <a:gd name="T21" fmla="*/ 2147483647 h 770"/>
              <a:gd name="T22" fmla="*/ 2147483647 w 476"/>
              <a:gd name="T23" fmla="*/ 2147483647 h 770"/>
              <a:gd name="T24" fmla="*/ 2147483647 w 476"/>
              <a:gd name="T25" fmla="*/ 2147483647 h 770"/>
              <a:gd name="T26" fmla="*/ 2147483647 w 476"/>
              <a:gd name="T27" fmla="*/ 2147483647 h 770"/>
              <a:gd name="T28" fmla="*/ 2147483647 w 476"/>
              <a:gd name="T29" fmla="*/ 2147483647 h 770"/>
              <a:gd name="T30" fmla="*/ 2147483647 w 476"/>
              <a:gd name="T31" fmla="*/ 2147483647 h 770"/>
              <a:gd name="T32" fmla="*/ 2147483647 w 476"/>
              <a:gd name="T33" fmla="*/ 2147483647 h 770"/>
              <a:gd name="T34" fmla="*/ 2147483647 w 476"/>
              <a:gd name="T35" fmla="*/ 2147483647 h 770"/>
              <a:gd name="T36" fmla="*/ 2147483647 w 476"/>
              <a:gd name="T37" fmla="*/ 2147483647 h 770"/>
              <a:gd name="T38" fmla="*/ 2147483647 w 476"/>
              <a:gd name="T39" fmla="*/ 2147483647 h 770"/>
              <a:gd name="T40" fmla="*/ 2147483647 w 476"/>
              <a:gd name="T41" fmla="*/ 2147483647 h 770"/>
              <a:gd name="T42" fmla="*/ 2147483647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4" name="Shape - Hawaii"/>
          <p:cNvGrpSpPr/>
          <p:nvPr/>
        </p:nvGrpSpPr>
        <p:grpSpPr>
          <a:xfrm>
            <a:off x="2322513" y="4927599"/>
            <a:ext cx="622300" cy="477838"/>
            <a:chOff x="2322512" y="5000625"/>
            <a:chExt cx="622300" cy="47783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5" name="Freeform 4"/>
            <p:cNvSpPr>
              <a:spLocks noChangeAspect="1"/>
            </p:cNvSpPr>
            <p:nvPr/>
          </p:nvSpPr>
          <p:spPr bwMode="auto">
            <a:xfrm>
              <a:off x="2322512" y="5060535"/>
              <a:ext cx="47758" cy="69294"/>
            </a:xfrm>
            <a:custGeom>
              <a:avLst/>
              <a:gdLst>
                <a:gd name="T0" fmla="*/ 0 w 66"/>
                <a:gd name="T1" fmla="*/ 96 h 96"/>
                <a:gd name="T2" fmla="*/ 0 w 66"/>
                <a:gd name="T3" fmla="*/ 68 h 96"/>
                <a:gd name="T4" fmla="*/ 37 w 66"/>
                <a:gd name="T5" fmla="*/ 0 h 96"/>
                <a:gd name="T6" fmla="*/ 66 w 66"/>
                <a:gd name="T7" fmla="*/ 20 h 96"/>
                <a:gd name="T8" fmla="*/ 34 w 66"/>
                <a:gd name="T9" fmla="*/ 96 h 96"/>
                <a:gd name="T10" fmla="*/ 0 w 66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96"/>
                <a:gd name="T20" fmla="*/ 66 w 66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96">
                  <a:moveTo>
                    <a:pt x="0" y="96"/>
                  </a:moveTo>
                  <a:lnTo>
                    <a:pt x="0" y="68"/>
                  </a:lnTo>
                  <a:lnTo>
                    <a:pt x="37" y="0"/>
                  </a:lnTo>
                  <a:lnTo>
                    <a:pt x="66" y="20"/>
                  </a:lnTo>
                  <a:lnTo>
                    <a:pt x="34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86" name="Freeform 5"/>
            <p:cNvSpPr>
              <a:spLocks noChangeAspect="1"/>
            </p:cNvSpPr>
            <p:nvPr/>
          </p:nvSpPr>
          <p:spPr bwMode="auto">
            <a:xfrm>
              <a:off x="2390531" y="5000625"/>
              <a:ext cx="89727" cy="87339"/>
            </a:xfrm>
            <a:custGeom>
              <a:avLst/>
              <a:gdLst>
                <a:gd name="T0" fmla="*/ 27 w 124"/>
                <a:gd name="T1" fmla="*/ 13 h 121"/>
                <a:gd name="T2" fmla="*/ 0 w 124"/>
                <a:gd name="T3" fmla="*/ 72 h 121"/>
                <a:gd name="T4" fmla="*/ 48 w 124"/>
                <a:gd name="T5" fmla="*/ 110 h 121"/>
                <a:gd name="T6" fmla="*/ 103 w 124"/>
                <a:gd name="T7" fmla="*/ 121 h 121"/>
                <a:gd name="T8" fmla="*/ 124 w 124"/>
                <a:gd name="T9" fmla="*/ 73 h 121"/>
                <a:gd name="T10" fmla="*/ 110 w 124"/>
                <a:gd name="T11" fmla="*/ 0 h 121"/>
                <a:gd name="T12" fmla="*/ 27 w 124"/>
                <a:gd name="T13" fmla="*/ 13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21"/>
                <a:gd name="T23" fmla="*/ 124 w 124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21">
                  <a:moveTo>
                    <a:pt x="27" y="13"/>
                  </a:moveTo>
                  <a:lnTo>
                    <a:pt x="0" y="72"/>
                  </a:lnTo>
                  <a:lnTo>
                    <a:pt x="48" y="110"/>
                  </a:lnTo>
                  <a:lnTo>
                    <a:pt x="103" y="121"/>
                  </a:lnTo>
                  <a:lnTo>
                    <a:pt x="124" y="73"/>
                  </a:lnTo>
                  <a:lnTo>
                    <a:pt x="110" y="0"/>
                  </a:lnTo>
                  <a:lnTo>
                    <a:pt x="27" y="13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87" name="Freeform 6"/>
            <p:cNvSpPr>
              <a:spLocks noChangeAspect="1"/>
            </p:cNvSpPr>
            <p:nvPr/>
          </p:nvSpPr>
          <p:spPr bwMode="auto">
            <a:xfrm>
              <a:off x="2474469" y="5060535"/>
              <a:ext cx="133143" cy="98166"/>
            </a:xfrm>
            <a:custGeom>
              <a:avLst/>
              <a:gdLst>
                <a:gd name="T0" fmla="*/ 0 w 184"/>
                <a:gd name="T1" fmla="*/ 48 h 136"/>
                <a:gd name="T2" fmla="*/ 126 w 184"/>
                <a:gd name="T3" fmla="*/ 0 h 136"/>
                <a:gd name="T4" fmla="*/ 149 w 184"/>
                <a:gd name="T5" fmla="*/ 59 h 136"/>
                <a:gd name="T6" fmla="*/ 173 w 184"/>
                <a:gd name="T7" fmla="*/ 72 h 136"/>
                <a:gd name="T8" fmla="*/ 184 w 184"/>
                <a:gd name="T9" fmla="*/ 120 h 136"/>
                <a:gd name="T10" fmla="*/ 121 w 184"/>
                <a:gd name="T11" fmla="*/ 127 h 136"/>
                <a:gd name="T12" fmla="*/ 76 w 184"/>
                <a:gd name="T13" fmla="*/ 136 h 136"/>
                <a:gd name="T14" fmla="*/ 0 w 184"/>
                <a:gd name="T15" fmla="*/ 48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"/>
                <a:gd name="T25" fmla="*/ 0 h 136"/>
                <a:gd name="T26" fmla="*/ 184 w 18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" h="136">
                  <a:moveTo>
                    <a:pt x="0" y="48"/>
                  </a:moveTo>
                  <a:lnTo>
                    <a:pt x="126" y="0"/>
                  </a:lnTo>
                  <a:lnTo>
                    <a:pt x="149" y="59"/>
                  </a:lnTo>
                  <a:lnTo>
                    <a:pt x="173" y="72"/>
                  </a:lnTo>
                  <a:lnTo>
                    <a:pt x="184" y="120"/>
                  </a:lnTo>
                  <a:lnTo>
                    <a:pt x="121" y="127"/>
                  </a:lnTo>
                  <a:lnTo>
                    <a:pt x="76" y="136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88" name="Freeform 7"/>
            <p:cNvSpPr>
              <a:spLocks noChangeAspect="1"/>
            </p:cNvSpPr>
            <p:nvPr/>
          </p:nvSpPr>
          <p:spPr bwMode="auto">
            <a:xfrm>
              <a:off x="2611954" y="5134882"/>
              <a:ext cx="105646" cy="51970"/>
            </a:xfrm>
            <a:custGeom>
              <a:avLst/>
              <a:gdLst>
                <a:gd name="T0" fmla="*/ 22 w 146"/>
                <a:gd name="T1" fmla="*/ 3 h 72"/>
                <a:gd name="T2" fmla="*/ 0 w 146"/>
                <a:gd name="T3" fmla="*/ 67 h 72"/>
                <a:gd name="T4" fmla="*/ 38 w 146"/>
                <a:gd name="T5" fmla="*/ 72 h 72"/>
                <a:gd name="T6" fmla="*/ 62 w 146"/>
                <a:gd name="T7" fmla="*/ 57 h 72"/>
                <a:gd name="T8" fmla="*/ 107 w 146"/>
                <a:gd name="T9" fmla="*/ 58 h 72"/>
                <a:gd name="T10" fmla="*/ 146 w 146"/>
                <a:gd name="T11" fmla="*/ 30 h 72"/>
                <a:gd name="T12" fmla="*/ 120 w 146"/>
                <a:gd name="T13" fmla="*/ 20 h 72"/>
                <a:gd name="T14" fmla="*/ 101 w 146"/>
                <a:gd name="T15" fmla="*/ 0 h 72"/>
                <a:gd name="T16" fmla="*/ 22 w 146"/>
                <a:gd name="T17" fmla="*/ 3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72"/>
                <a:gd name="T29" fmla="*/ 146 w 14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72">
                  <a:moveTo>
                    <a:pt x="22" y="3"/>
                  </a:moveTo>
                  <a:lnTo>
                    <a:pt x="0" y="67"/>
                  </a:lnTo>
                  <a:lnTo>
                    <a:pt x="38" y="72"/>
                  </a:lnTo>
                  <a:lnTo>
                    <a:pt x="62" y="57"/>
                  </a:lnTo>
                  <a:lnTo>
                    <a:pt x="107" y="58"/>
                  </a:lnTo>
                  <a:lnTo>
                    <a:pt x="146" y="30"/>
                  </a:lnTo>
                  <a:lnTo>
                    <a:pt x="120" y="20"/>
                  </a:lnTo>
                  <a:lnTo>
                    <a:pt x="101" y="0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89" name="Freeform 8"/>
            <p:cNvSpPr>
              <a:spLocks noChangeAspect="1"/>
            </p:cNvSpPr>
            <p:nvPr/>
          </p:nvSpPr>
          <p:spPr bwMode="auto">
            <a:xfrm>
              <a:off x="2643069" y="5208506"/>
              <a:ext cx="43416" cy="37534"/>
            </a:xfrm>
            <a:custGeom>
              <a:avLst/>
              <a:gdLst>
                <a:gd name="T0" fmla="*/ 52 w 60"/>
                <a:gd name="T1" fmla="*/ 0 h 52"/>
                <a:gd name="T2" fmla="*/ 0 w 60"/>
                <a:gd name="T3" fmla="*/ 4 h 52"/>
                <a:gd name="T4" fmla="*/ 9 w 60"/>
                <a:gd name="T5" fmla="*/ 52 h 52"/>
                <a:gd name="T6" fmla="*/ 60 w 60"/>
                <a:gd name="T7" fmla="*/ 40 h 52"/>
                <a:gd name="T8" fmla="*/ 52 w 6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2"/>
                <a:gd name="T17" fmla="*/ 60 w 6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2">
                  <a:moveTo>
                    <a:pt x="52" y="0"/>
                  </a:moveTo>
                  <a:lnTo>
                    <a:pt x="0" y="4"/>
                  </a:lnTo>
                  <a:lnTo>
                    <a:pt x="9" y="52"/>
                  </a:lnTo>
                  <a:lnTo>
                    <a:pt x="60" y="4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0" name="Freeform 9"/>
            <p:cNvSpPr>
              <a:spLocks noChangeAspect="1"/>
            </p:cNvSpPr>
            <p:nvPr/>
          </p:nvSpPr>
          <p:spPr bwMode="auto">
            <a:xfrm>
              <a:off x="2690103" y="5248928"/>
              <a:ext cx="29668" cy="36812"/>
            </a:xfrm>
            <a:custGeom>
              <a:avLst/>
              <a:gdLst>
                <a:gd name="T0" fmla="*/ 0 w 41"/>
                <a:gd name="T1" fmla="*/ 20 h 51"/>
                <a:gd name="T2" fmla="*/ 41 w 41"/>
                <a:gd name="T3" fmla="*/ 0 h 51"/>
                <a:gd name="T4" fmla="*/ 41 w 41"/>
                <a:gd name="T5" fmla="*/ 45 h 51"/>
                <a:gd name="T6" fmla="*/ 14 w 41"/>
                <a:gd name="T7" fmla="*/ 51 h 51"/>
                <a:gd name="T8" fmla="*/ 0 w 41"/>
                <a:gd name="T9" fmla="*/ 2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0" y="2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14" y="5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1" name="Freeform"/>
            <p:cNvSpPr>
              <a:spLocks noChangeAspect="1"/>
            </p:cNvSpPr>
            <p:nvPr/>
          </p:nvSpPr>
          <p:spPr bwMode="auto">
            <a:xfrm>
              <a:off x="2764634" y="5266251"/>
              <a:ext cx="180178" cy="212212"/>
            </a:xfrm>
            <a:custGeom>
              <a:avLst/>
              <a:gdLst>
                <a:gd name="T0" fmla="*/ 42 w 249"/>
                <a:gd name="T1" fmla="*/ 0 h 294"/>
                <a:gd name="T2" fmla="*/ 0 w 249"/>
                <a:gd name="T3" fmla="*/ 112 h 294"/>
                <a:gd name="T4" fmla="*/ 30 w 249"/>
                <a:gd name="T5" fmla="*/ 167 h 294"/>
                <a:gd name="T6" fmla="*/ 30 w 249"/>
                <a:gd name="T7" fmla="*/ 267 h 294"/>
                <a:gd name="T8" fmla="*/ 90 w 249"/>
                <a:gd name="T9" fmla="*/ 294 h 294"/>
                <a:gd name="T10" fmla="*/ 117 w 249"/>
                <a:gd name="T11" fmla="*/ 235 h 294"/>
                <a:gd name="T12" fmla="*/ 193 w 249"/>
                <a:gd name="T13" fmla="*/ 222 h 294"/>
                <a:gd name="T14" fmla="*/ 249 w 249"/>
                <a:gd name="T15" fmla="*/ 158 h 294"/>
                <a:gd name="T16" fmla="*/ 190 w 249"/>
                <a:gd name="T17" fmla="*/ 58 h 294"/>
                <a:gd name="T18" fmla="*/ 42 w 249"/>
                <a:gd name="T19" fmla="*/ 0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294"/>
                <a:gd name="T32" fmla="*/ 249 w 249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294">
                  <a:moveTo>
                    <a:pt x="42" y="0"/>
                  </a:moveTo>
                  <a:lnTo>
                    <a:pt x="0" y="112"/>
                  </a:lnTo>
                  <a:lnTo>
                    <a:pt x="30" y="167"/>
                  </a:lnTo>
                  <a:lnTo>
                    <a:pt x="30" y="267"/>
                  </a:lnTo>
                  <a:lnTo>
                    <a:pt x="90" y="294"/>
                  </a:lnTo>
                  <a:lnTo>
                    <a:pt x="117" y="235"/>
                  </a:lnTo>
                  <a:lnTo>
                    <a:pt x="193" y="222"/>
                  </a:lnTo>
                  <a:lnTo>
                    <a:pt x="249" y="158"/>
                  </a:lnTo>
                  <a:lnTo>
                    <a:pt x="190" y="5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192" name="Freeform"/>
            <p:cNvSpPr>
              <a:spLocks noChangeAspect="1"/>
            </p:cNvSpPr>
            <p:nvPr/>
          </p:nvSpPr>
          <p:spPr bwMode="auto">
            <a:xfrm>
              <a:off x="2700957" y="5167363"/>
              <a:ext cx="99857" cy="83008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193" name="Shape - Georgia"/>
          <p:cNvSpPr>
            <a:spLocks noChangeAspect="1"/>
          </p:cNvSpPr>
          <p:nvPr/>
        </p:nvSpPr>
        <p:spPr bwMode="auto">
          <a:xfrm>
            <a:off x="6088064" y="3844925"/>
            <a:ext cx="708025" cy="722313"/>
          </a:xfrm>
          <a:custGeom>
            <a:avLst/>
            <a:gdLst>
              <a:gd name="T0" fmla="*/ 0 w 447"/>
              <a:gd name="T1" fmla="*/ 2147483647 h 463"/>
              <a:gd name="T2" fmla="*/ 2147483647 w 447"/>
              <a:gd name="T3" fmla="*/ 2147483647 h 463"/>
              <a:gd name="T4" fmla="*/ 2147483647 w 447"/>
              <a:gd name="T5" fmla="*/ 2147483647 h 463"/>
              <a:gd name="T6" fmla="*/ 2147483647 w 447"/>
              <a:gd name="T7" fmla="*/ 0 h 463"/>
              <a:gd name="T8" fmla="*/ 2147483647 w 447"/>
              <a:gd name="T9" fmla="*/ 2147483647 h 463"/>
              <a:gd name="T10" fmla="*/ 2147483647 w 447"/>
              <a:gd name="T11" fmla="*/ 2147483647 h 463"/>
              <a:gd name="T12" fmla="*/ 2147483647 w 447"/>
              <a:gd name="T13" fmla="*/ 2147483647 h 463"/>
              <a:gd name="T14" fmla="*/ 2147483647 w 447"/>
              <a:gd name="T15" fmla="*/ 2147483647 h 463"/>
              <a:gd name="T16" fmla="*/ 2147483647 w 447"/>
              <a:gd name="T17" fmla="*/ 2147483647 h 463"/>
              <a:gd name="T18" fmla="*/ 2147483647 w 447"/>
              <a:gd name="T19" fmla="*/ 2147483647 h 463"/>
              <a:gd name="T20" fmla="*/ 2147483647 w 447"/>
              <a:gd name="T21" fmla="*/ 2147483647 h 463"/>
              <a:gd name="T22" fmla="*/ 2147483647 w 447"/>
              <a:gd name="T23" fmla="*/ 2147483647 h 463"/>
              <a:gd name="T24" fmla="*/ 2147483647 w 447"/>
              <a:gd name="T25" fmla="*/ 2147483647 h 463"/>
              <a:gd name="T26" fmla="*/ 2147483647 w 447"/>
              <a:gd name="T27" fmla="*/ 2147483647 h 463"/>
              <a:gd name="T28" fmla="*/ 2147483647 w 447"/>
              <a:gd name="T29" fmla="*/ 2147483647 h 463"/>
              <a:gd name="T30" fmla="*/ 2147483647 w 447"/>
              <a:gd name="T31" fmla="*/ 2147483647 h 463"/>
              <a:gd name="T32" fmla="*/ 2147483647 w 447"/>
              <a:gd name="T33" fmla="*/ 2147483647 h 463"/>
              <a:gd name="T34" fmla="*/ 2147483647 w 447"/>
              <a:gd name="T35" fmla="*/ 2147483647 h 463"/>
              <a:gd name="T36" fmla="*/ 0 w 447"/>
              <a:gd name="T37" fmla="*/ 2147483647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" name="Shape - Florida"/>
          <p:cNvSpPr>
            <a:spLocks noChangeAspect="1"/>
          </p:cNvSpPr>
          <p:nvPr/>
        </p:nvSpPr>
        <p:spPr bwMode="auto">
          <a:xfrm>
            <a:off x="5927726" y="4464050"/>
            <a:ext cx="1206500" cy="809625"/>
          </a:xfrm>
          <a:custGeom>
            <a:avLst/>
            <a:gdLst>
              <a:gd name="T0" fmla="*/ 0 w 765"/>
              <a:gd name="T1" fmla="*/ 2147483647 h 519"/>
              <a:gd name="T2" fmla="*/ 2147483647 w 765"/>
              <a:gd name="T3" fmla="*/ 2147483647 h 519"/>
              <a:gd name="T4" fmla="*/ 2147483647 w 765"/>
              <a:gd name="T5" fmla="*/ 2147483647 h 519"/>
              <a:gd name="T6" fmla="*/ 2147483647 w 765"/>
              <a:gd name="T7" fmla="*/ 2147483647 h 519"/>
              <a:gd name="T8" fmla="*/ 2147483647 w 765"/>
              <a:gd name="T9" fmla="*/ 2147483647 h 519"/>
              <a:gd name="T10" fmla="*/ 2147483647 w 765"/>
              <a:gd name="T11" fmla="*/ 2147483647 h 519"/>
              <a:gd name="T12" fmla="*/ 2147483647 w 765"/>
              <a:gd name="T13" fmla="*/ 0 h 519"/>
              <a:gd name="T14" fmla="*/ 2147483647 w 765"/>
              <a:gd name="T15" fmla="*/ 2147483647 h 519"/>
              <a:gd name="T16" fmla="*/ 2147483647 w 765"/>
              <a:gd name="T17" fmla="*/ 2147483647 h 519"/>
              <a:gd name="T18" fmla="*/ 2147483647 w 765"/>
              <a:gd name="T19" fmla="*/ 2147483647 h 519"/>
              <a:gd name="T20" fmla="*/ 2147483647 w 765"/>
              <a:gd name="T21" fmla="*/ 2147483647 h 519"/>
              <a:gd name="T22" fmla="*/ 2147483647 w 765"/>
              <a:gd name="T23" fmla="*/ 2147483647 h 519"/>
              <a:gd name="T24" fmla="*/ 2147483647 w 765"/>
              <a:gd name="T25" fmla="*/ 2147483647 h 519"/>
              <a:gd name="T26" fmla="*/ 2147483647 w 765"/>
              <a:gd name="T27" fmla="*/ 2147483647 h 519"/>
              <a:gd name="T28" fmla="*/ 2147483647 w 765"/>
              <a:gd name="T29" fmla="*/ 2147483647 h 519"/>
              <a:gd name="T30" fmla="*/ 2147483647 w 765"/>
              <a:gd name="T31" fmla="*/ 2147483647 h 519"/>
              <a:gd name="T32" fmla="*/ 2147483647 w 765"/>
              <a:gd name="T33" fmla="*/ 2147483647 h 519"/>
              <a:gd name="T34" fmla="*/ 2147483647 w 765"/>
              <a:gd name="T35" fmla="*/ 2147483647 h 519"/>
              <a:gd name="T36" fmla="*/ 2147483647 w 765"/>
              <a:gd name="T37" fmla="*/ 2147483647 h 519"/>
              <a:gd name="T38" fmla="*/ 2147483647 w 765"/>
              <a:gd name="T39" fmla="*/ 2147483647 h 519"/>
              <a:gd name="T40" fmla="*/ 2147483647 w 765"/>
              <a:gd name="T41" fmla="*/ 2147483647 h 519"/>
              <a:gd name="T42" fmla="*/ 2147483647 w 765"/>
              <a:gd name="T43" fmla="*/ 2147483647 h 519"/>
              <a:gd name="T44" fmla="*/ 2147483647 w 765"/>
              <a:gd name="T45" fmla="*/ 2147483647 h 519"/>
              <a:gd name="T46" fmla="*/ 2147483647 w 765"/>
              <a:gd name="T47" fmla="*/ 2147483647 h 519"/>
              <a:gd name="T48" fmla="*/ 2147483647 w 765"/>
              <a:gd name="T49" fmla="*/ 2147483647 h 519"/>
              <a:gd name="T50" fmla="*/ 2147483647 w 765"/>
              <a:gd name="T51" fmla="*/ 2147483647 h 519"/>
              <a:gd name="T52" fmla="*/ 2147483647 w 765"/>
              <a:gd name="T53" fmla="*/ 2147483647 h 519"/>
              <a:gd name="T54" fmla="*/ 2147483647 w 765"/>
              <a:gd name="T55" fmla="*/ 2147483647 h 519"/>
              <a:gd name="T56" fmla="*/ 2147483647 w 765"/>
              <a:gd name="T57" fmla="*/ 2147483647 h 519"/>
              <a:gd name="T58" fmla="*/ 2147483647 w 765"/>
              <a:gd name="T59" fmla="*/ 2147483647 h 519"/>
              <a:gd name="T60" fmla="*/ 2147483647 w 765"/>
              <a:gd name="T61" fmla="*/ 2147483647 h 519"/>
              <a:gd name="T62" fmla="*/ 2147483647 w 765"/>
              <a:gd name="T63" fmla="*/ 2147483647 h 519"/>
              <a:gd name="T64" fmla="*/ 2147483647 w 765"/>
              <a:gd name="T65" fmla="*/ 2147483647 h 519"/>
              <a:gd name="T66" fmla="*/ 2147483647 w 765"/>
              <a:gd name="T67" fmla="*/ 2147483647 h 519"/>
              <a:gd name="T68" fmla="*/ 2147483647 w 765"/>
              <a:gd name="T69" fmla="*/ 2147483647 h 519"/>
              <a:gd name="T70" fmla="*/ 2147483647 w 765"/>
              <a:gd name="T71" fmla="*/ 2147483647 h 519"/>
              <a:gd name="T72" fmla="*/ 2147483647 w 765"/>
              <a:gd name="T73" fmla="*/ 2147483647 h 519"/>
              <a:gd name="T74" fmla="*/ 2147483647 w 765"/>
              <a:gd name="T75" fmla="*/ 2147483647 h 519"/>
              <a:gd name="T76" fmla="*/ 2147483647 w 765"/>
              <a:gd name="T77" fmla="*/ 2147483647 h 519"/>
              <a:gd name="T78" fmla="*/ 0 w 765"/>
              <a:gd name="T79" fmla="*/ 214748364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95" name="Shape - Delaware"/>
          <p:cNvSpPr>
            <a:spLocks noChangeAspect="1"/>
          </p:cNvSpPr>
          <p:nvPr/>
        </p:nvSpPr>
        <p:spPr bwMode="auto">
          <a:xfrm>
            <a:off x="7156451" y="2894012"/>
            <a:ext cx="153987" cy="190500"/>
          </a:xfrm>
          <a:custGeom>
            <a:avLst/>
            <a:gdLst>
              <a:gd name="T0" fmla="*/ 0 w 98"/>
              <a:gd name="T1" fmla="*/ 2147483647 h 122"/>
              <a:gd name="T2" fmla="*/ 2147483647 w 98"/>
              <a:gd name="T3" fmla="*/ 0 h 122"/>
              <a:gd name="T4" fmla="*/ 2147483647 w 98"/>
              <a:gd name="T5" fmla="*/ 2147483647 h 122"/>
              <a:gd name="T6" fmla="*/ 2147483647 w 98"/>
              <a:gd name="T7" fmla="*/ 2147483647 h 122"/>
              <a:gd name="T8" fmla="*/ 2147483647 w 98"/>
              <a:gd name="T9" fmla="*/ 2147483647 h 122"/>
              <a:gd name="T10" fmla="*/ 2147483647 w 98"/>
              <a:gd name="T11" fmla="*/ 2147483647 h 122"/>
              <a:gd name="T12" fmla="*/ 2147483647 w 98"/>
              <a:gd name="T13" fmla="*/ 2147483647 h 122"/>
              <a:gd name="T14" fmla="*/ 0 w 98"/>
              <a:gd name="T15" fmla="*/ 2147483647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96" name="Shape - Connecticut"/>
          <p:cNvSpPr>
            <a:spLocks noChangeAspect="1"/>
          </p:cNvSpPr>
          <p:nvPr/>
        </p:nvSpPr>
        <p:spPr bwMode="auto">
          <a:xfrm>
            <a:off x="7321551" y="2406649"/>
            <a:ext cx="242887" cy="185738"/>
          </a:xfrm>
          <a:custGeom>
            <a:avLst/>
            <a:gdLst>
              <a:gd name="T0" fmla="*/ 0 w 153"/>
              <a:gd name="T1" fmla="*/ 2147483647 h 118"/>
              <a:gd name="T2" fmla="*/ 2147483647 w 153"/>
              <a:gd name="T3" fmla="*/ 0 h 118"/>
              <a:gd name="T4" fmla="*/ 2147483647 w 153"/>
              <a:gd name="T5" fmla="*/ 2147483647 h 118"/>
              <a:gd name="T6" fmla="*/ 2147483647 w 153"/>
              <a:gd name="T7" fmla="*/ 2147483647 h 118"/>
              <a:gd name="T8" fmla="*/ 2147483647 w 153"/>
              <a:gd name="T9" fmla="*/ 2147483647 h 118"/>
              <a:gd name="T10" fmla="*/ 2147483647 w 153"/>
              <a:gd name="T11" fmla="*/ 2147483647 h 118"/>
              <a:gd name="T12" fmla="*/ 2147483647 w 153"/>
              <a:gd name="T13" fmla="*/ 2147483647 h 118"/>
              <a:gd name="T14" fmla="*/ 0 w 153"/>
              <a:gd name="T15" fmla="*/ 2147483647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97" name="Shape - Colorado"/>
          <p:cNvSpPr>
            <a:spLocks noChangeAspect="1"/>
          </p:cNvSpPr>
          <p:nvPr/>
        </p:nvSpPr>
        <p:spPr bwMode="auto">
          <a:xfrm>
            <a:off x="2998787" y="3017838"/>
            <a:ext cx="928688" cy="682625"/>
          </a:xfrm>
          <a:custGeom>
            <a:avLst/>
            <a:gdLst>
              <a:gd name="T0" fmla="*/ 2147483647 w 590"/>
              <a:gd name="T1" fmla="*/ 0 h 439"/>
              <a:gd name="T2" fmla="*/ 2147483647 w 590"/>
              <a:gd name="T3" fmla="*/ 2147483647 h 439"/>
              <a:gd name="T4" fmla="*/ 0 w 590"/>
              <a:gd name="T5" fmla="*/ 2147483647 h 439"/>
              <a:gd name="T6" fmla="*/ 2147483647 w 590"/>
              <a:gd name="T7" fmla="*/ 2147483647 h 439"/>
              <a:gd name="T8" fmla="*/ 2147483647 w 590"/>
              <a:gd name="T9" fmla="*/ 2147483647 h 439"/>
              <a:gd name="T10" fmla="*/ 2147483647 w 590"/>
              <a:gd name="T11" fmla="*/ 2147483647 h 439"/>
              <a:gd name="T12" fmla="*/ 2147483647 w 590"/>
              <a:gd name="T13" fmla="*/ 2147483647 h 439"/>
              <a:gd name="T14" fmla="*/ 2147483647 w 590"/>
              <a:gd name="T15" fmla="*/ 2147483647 h 439"/>
              <a:gd name="T16" fmla="*/ 2147483647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98" name="Shape - California"/>
          <p:cNvSpPr>
            <a:spLocks noChangeAspect="1"/>
          </p:cNvSpPr>
          <p:nvPr/>
        </p:nvSpPr>
        <p:spPr bwMode="auto">
          <a:xfrm>
            <a:off x="1208087" y="2540000"/>
            <a:ext cx="1098551" cy="1673225"/>
          </a:xfrm>
          <a:custGeom>
            <a:avLst/>
            <a:gdLst>
              <a:gd name="T0" fmla="*/ 2147483647 w 697"/>
              <a:gd name="T1" fmla="*/ 0 h 1077"/>
              <a:gd name="T2" fmla="*/ 2147483647 w 697"/>
              <a:gd name="T3" fmla="*/ 2147483647 h 1077"/>
              <a:gd name="T4" fmla="*/ 2147483647 w 697"/>
              <a:gd name="T5" fmla="*/ 2147483647 h 1077"/>
              <a:gd name="T6" fmla="*/ 2147483647 w 697"/>
              <a:gd name="T7" fmla="*/ 2147483647 h 1077"/>
              <a:gd name="T8" fmla="*/ 2147483647 w 697"/>
              <a:gd name="T9" fmla="*/ 2147483647 h 1077"/>
              <a:gd name="T10" fmla="*/ 2147483647 w 697"/>
              <a:gd name="T11" fmla="*/ 2147483647 h 1077"/>
              <a:gd name="T12" fmla="*/ 2147483647 w 697"/>
              <a:gd name="T13" fmla="*/ 2147483647 h 1077"/>
              <a:gd name="T14" fmla="*/ 2147483647 w 697"/>
              <a:gd name="T15" fmla="*/ 2147483647 h 1077"/>
              <a:gd name="T16" fmla="*/ 2147483647 w 697"/>
              <a:gd name="T17" fmla="*/ 2147483647 h 1077"/>
              <a:gd name="T18" fmla="*/ 2147483647 w 697"/>
              <a:gd name="T19" fmla="*/ 2147483647 h 1077"/>
              <a:gd name="T20" fmla="*/ 2147483647 w 697"/>
              <a:gd name="T21" fmla="*/ 2147483647 h 1077"/>
              <a:gd name="T22" fmla="*/ 2147483647 w 697"/>
              <a:gd name="T23" fmla="*/ 2147483647 h 1077"/>
              <a:gd name="T24" fmla="*/ 2147483647 w 697"/>
              <a:gd name="T25" fmla="*/ 2147483647 h 1077"/>
              <a:gd name="T26" fmla="*/ 2147483647 w 697"/>
              <a:gd name="T27" fmla="*/ 2147483647 h 1077"/>
              <a:gd name="T28" fmla="*/ 2147483647 w 697"/>
              <a:gd name="T29" fmla="*/ 2147483647 h 1077"/>
              <a:gd name="T30" fmla="*/ 2147483647 w 697"/>
              <a:gd name="T31" fmla="*/ 2147483647 h 1077"/>
              <a:gd name="T32" fmla="*/ 2147483647 w 697"/>
              <a:gd name="T33" fmla="*/ 2147483647 h 1077"/>
              <a:gd name="T34" fmla="*/ 2147483647 w 697"/>
              <a:gd name="T35" fmla="*/ 2147483647 h 1077"/>
              <a:gd name="T36" fmla="*/ 2147483647 w 697"/>
              <a:gd name="T37" fmla="*/ 2147483647 h 1077"/>
              <a:gd name="T38" fmla="*/ 2147483647 w 697"/>
              <a:gd name="T39" fmla="*/ 2147483647 h 1077"/>
              <a:gd name="T40" fmla="*/ 2147483647 w 697"/>
              <a:gd name="T41" fmla="*/ 2147483647 h 1077"/>
              <a:gd name="T42" fmla="*/ 2147483647 w 697"/>
              <a:gd name="T43" fmla="*/ 2147483647 h 1077"/>
              <a:gd name="T44" fmla="*/ 2147483647 w 697"/>
              <a:gd name="T45" fmla="*/ 2147483647 h 1077"/>
              <a:gd name="T46" fmla="*/ 2147483647 w 697"/>
              <a:gd name="T47" fmla="*/ 2147483647 h 1077"/>
              <a:gd name="T48" fmla="*/ 2147483647 w 697"/>
              <a:gd name="T49" fmla="*/ 2147483647 h 1077"/>
              <a:gd name="T50" fmla="*/ 2147483647 w 697"/>
              <a:gd name="T51" fmla="*/ 2147483647 h 1077"/>
              <a:gd name="T52" fmla="*/ 2147483647 w 697"/>
              <a:gd name="T53" fmla="*/ 2147483647 h 1077"/>
              <a:gd name="T54" fmla="*/ 2147483647 w 697"/>
              <a:gd name="T55" fmla="*/ 2147483647 h 1077"/>
              <a:gd name="T56" fmla="*/ 2147483647 w 697"/>
              <a:gd name="T57" fmla="*/ 2147483647 h 1077"/>
              <a:gd name="T58" fmla="*/ 2147483647 w 697"/>
              <a:gd name="T59" fmla="*/ 2147483647 h 1077"/>
              <a:gd name="T60" fmla="*/ 2147483647 w 697"/>
              <a:gd name="T61" fmla="*/ 2147483647 h 1077"/>
              <a:gd name="T62" fmla="*/ 2147483647 w 697"/>
              <a:gd name="T63" fmla="*/ 2147483647 h 1077"/>
              <a:gd name="T64" fmla="*/ 2147483647 w 697"/>
              <a:gd name="T65" fmla="*/ 2147483647 h 1077"/>
              <a:gd name="T66" fmla="*/ 2147483647 w 697"/>
              <a:gd name="T67" fmla="*/ 2147483647 h 1077"/>
              <a:gd name="T68" fmla="*/ 2147483647 w 697"/>
              <a:gd name="T69" fmla="*/ 2147483647 h 1077"/>
              <a:gd name="T70" fmla="*/ 2147483647 w 697"/>
              <a:gd name="T71" fmla="*/ 2147483647 h 1077"/>
              <a:gd name="T72" fmla="*/ 2147483647 w 697"/>
              <a:gd name="T73" fmla="*/ 2147483647 h 1077"/>
              <a:gd name="T74" fmla="*/ 2147483647 w 697"/>
              <a:gd name="T75" fmla="*/ 2147483647 h 1077"/>
              <a:gd name="T76" fmla="*/ 2147483647 w 697"/>
              <a:gd name="T77" fmla="*/ 2147483647 h 1077"/>
              <a:gd name="T78" fmla="*/ 2147483647 w 697"/>
              <a:gd name="T79" fmla="*/ 2147483647 h 1077"/>
              <a:gd name="T80" fmla="*/ 2147483647 w 697"/>
              <a:gd name="T81" fmla="*/ 2147483647 h 1077"/>
              <a:gd name="T82" fmla="*/ 2147483647 w 697"/>
              <a:gd name="T83" fmla="*/ 2147483647 h 1077"/>
              <a:gd name="T84" fmla="*/ 2147483647 w 697"/>
              <a:gd name="T85" fmla="*/ 2147483647 h 1077"/>
              <a:gd name="T86" fmla="*/ 0 w 697"/>
              <a:gd name="T87" fmla="*/ 2147483647 h 1077"/>
              <a:gd name="T88" fmla="*/ 2147483647 w 697"/>
              <a:gd name="T89" fmla="*/ 2147483647 h 1077"/>
              <a:gd name="T90" fmla="*/ 2147483647 w 697"/>
              <a:gd name="T91" fmla="*/ 2147483647 h 1077"/>
              <a:gd name="T92" fmla="*/ 2147483647 w 697"/>
              <a:gd name="T93" fmla="*/ 2147483647 h 1077"/>
              <a:gd name="T94" fmla="*/ 2147483647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99" name="Shape - Arkansas"/>
          <p:cNvSpPr>
            <a:spLocks noChangeAspect="1"/>
          </p:cNvSpPr>
          <p:nvPr/>
        </p:nvSpPr>
        <p:spPr bwMode="auto">
          <a:xfrm>
            <a:off x="4881563" y="3716337"/>
            <a:ext cx="633413" cy="582612"/>
          </a:xfrm>
          <a:custGeom>
            <a:avLst/>
            <a:gdLst>
              <a:gd name="T0" fmla="*/ 0 w 401"/>
              <a:gd name="T1" fmla="*/ 34 h 374"/>
              <a:gd name="T2" fmla="*/ 158 w 401"/>
              <a:gd name="T3" fmla="*/ 15 h 374"/>
              <a:gd name="T4" fmla="*/ 353 w 401"/>
              <a:gd name="T5" fmla="*/ 0 h 374"/>
              <a:gd name="T6" fmla="*/ 343 w 401"/>
              <a:gd name="T7" fmla="*/ 49 h 374"/>
              <a:gd name="T8" fmla="*/ 386 w 401"/>
              <a:gd name="T9" fmla="*/ 38 h 374"/>
              <a:gd name="T10" fmla="*/ 401 w 401"/>
              <a:gd name="T11" fmla="*/ 71 h 374"/>
              <a:gd name="T12" fmla="*/ 356 w 401"/>
              <a:gd name="T13" fmla="*/ 101 h 374"/>
              <a:gd name="T14" fmla="*/ 367 w 401"/>
              <a:gd name="T15" fmla="*/ 153 h 374"/>
              <a:gd name="T16" fmla="*/ 321 w 401"/>
              <a:gd name="T17" fmla="*/ 240 h 374"/>
              <a:gd name="T18" fmla="*/ 286 w 401"/>
              <a:gd name="T19" fmla="*/ 293 h 374"/>
              <a:gd name="T20" fmla="*/ 306 w 401"/>
              <a:gd name="T21" fmla="*/ 362 h 374"/>
              <a:gd name="T22" fmla="*/ 58 w 401"/>
              <a:gd name="T23" fmla="*/ 374 h 374"/>
              <a:gd name="T24" fmla="*/ 57 w 401"/>
              <a:gd name="T25" fmla="*/ 332 h 374"/>
              <a:gd name="T26" fmla="*/ 8 w 401"/>
              <a:gd name="T27" fmla="*/ 323 h 374"/>
              <a:gd name="T28" fmla="*/ 8 w 401"/>
              <a:gd name="T29" fmla="*/ 101 h 374"/>
              <a:gd name="T30" fmla="*/ 0 w 401"/>
              <a:gd name="T31" fmla="*/ 34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0" name="Shape - Arizona"/>
          <p:cNvSpPr>
            <a:spLocks noChangeAspect="1"/>
          </p:cNvSpPr>
          <p:nvPr/>
        </p:nvSpPr>
        <p:spPr bwMode="auto">
          <a:xfrm>
            <a:off x="2160587" y="3590924"/>
            <a:ext cx="844551" cy="927100"/>
          </a:xfrm>
          <a:custGeom>
            <a:avLst/>
            <a:gdLst>
              <a:gd name="T0" fmla="*/ 2147483647 w 536"/>
              <a:gd name="T1" fmla="*/ 0 h 595"/>
              <a:gd name="T2" fmla="*/ 2147483647 w 536"/>
              <a:gd name="T3" fmla="*/ 2147483647 h 595"/>
              <a:gd name="T4" fmla="*/ 2147483647 w 536"/>
              <a:gd name="T5" fmla="*/ 2147483647 h 595"/>
              <a:gd name="T6" fmla="*/ 2147483647 w 536"/>
              <a:gd name="T7" fmla="*/ 2147483647 h 595"/>
              <a:gd name="T8" fmla="*/ 2147483647 w 536"/>
              <a:gd name="T9" fmla="*/ 2147483647 h 595"/>
              <a:gd name="T10" fmla="*/ 2147483647 w 536"/>
              <a:gd name="T11" fmla="*/ 2147483647 h 595"/>
              <a:gd name="T12" fmla="*/ 2147483647 w 536"/>
              <a:gd name="T13" fmla="*/ 2147483647 h 595"/>
              <a:gd name="T14" fmla="*/ 2147483647 w 536"/>
              <a:gd name="T15" fmla="*/ 2147483647 h 595"/>
              <a:gd name="T16" fmla="*/ 2147483647 w 536"/>
              <a:gd name="T17" fmla="*/ 2147483647 h 595"/>
              <a:gd name="T18" fmla="*/ 2147483647 w 536"/>
              <a:gd name="T19" fmla="*/ 2147483647 h 595"/>
              <a:gd name="T20" fmla="*/ 2147483647 w 536"/>
              <a:gd name="T21" fmla="*/ 2147483647 h 595"/>
              <a:gd name="T22" fmla="*/ 0 w 536"/>
              <a:gd name="T23" fmla="*/ 2147483647 h 595"/>
              <a:gd name="T24" fmla="*/ 2147483647 w 536"/>
              <a:gd name="T25" fmla="*/ 2147483647 h 595"/>
              <a:gd name="T26" fmla="*/ 2147483647 w 536"/>
              <a:gd name="T27" fmla="*/ 2147483647 h 595"/>
              <a:gd name="T28" fmla="*/ 2147483647 w 536"/>
              <a:gd name="T29" fmla="*/ 2147483647 h 595"/>
              <a:gd name="T30" fmla="*/ 2147483647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01" name="Shape - Alaska"/>
          <p:cNvSpPr>
            <a:spLocks noChangeAspect="1"/>
          </p:cNvSpPr>
          <p:nvPr/>
        </p:nvSpPr>
        <p:spPr bwMode="auto">
          <a:xfrm>
            <a:off x="838200" y="4343400"/>
            <a:ext cx="1617663" cy="1576388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rgbClr val="C9961E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2" name="Shape - Alabama"/>
          <p:cNvSpPr>
            <a:spLocks noChangeAspect="1"/>
          </p:cNvSpPr>
          <p:nvPr/>
        </p:nvSpPr>
        <p:spPr bwMode="auto">
          <a:xfrm>
            <a:off x="5759451" y="3881438"/>
            <a:ext cx="509587" cy="785812"/>
          </a:xfrm>
          <a:custGeom>
            <a:avLst/>
            <a:gdLst>
              <a:gd name="T0" fmla="*/ 0 w 323"/>
              <a:gd name="T1" fmla="*/ 2147483647 h 504"/>
              <a:gd name="T2" fmla="*/ 2147483647 w 323"/>
              <a:gd name="T3" fmla="*/ 0 h 504"/>
              <a:gd name="T4" fmla="*/ 2147483647 w 323"/>
              <a:gd name="T5" fmla="*/ 2147483647 h 504"/>
              <a:gd name="T6" fmla="*/ 2147483647 w 323"/>
              <a:gd name="T7" fmla="*/ 2147483647 h 504"/>
              <a:gd name="T8" fmla="*/ 2147483647 w 323"/>
              <a:gd name="T9" fmla="*/ 2147483647 h 504"/>
              <a:gd name="T10" fmla="*/ 2147483647 w 323"/>
              <a:gd name="T11" fmla="*/ 2147483647 h 504"/>
              <a:gd name="T12" fmla="*/ 2147483647 w 323"/>
              <a:gd name="T13" fmla="*/ 2147483647 h 504"/>
              <a:gd name="T14" fmla="*/ 2147483647 w 323"/>
              <a:gd name="T15" fmla="*/ 2147483647 h 504"/>
              <a:gd name="T16" fmla="*/ 2147483647 w 323"/>
              <a:gd name="T17" fmla="*/ 2147483647 h 504"/>
              <a:gd name="T18" fmla="*/ 2147483647 w 323"/>
              <a:gd name="T19" fmla="*/ 2147483647 h 504"/>
              <a:gd name="T20" fmla="*/ 2147483647 w 323"/>
              <a:gd name="T21" fmla="*/ 2147483647 h 504"/>
              <a:gd name="T22" fmla="*/ 2147483647 w 323"/>
              <a:gd name="T23" fmla="*/ 2147483647 h 504"/>
              <a:gd name="T24" fmla="*/ 2147483647 w 323"/>
              <a:gd name="T25" fmla="*/ 2147483647 h 504"/>
              <a:gd name="T26" fmla="*/ 2147483647 w 323"/>
              <a:gd name="T27" fmla="*/ 2147483647 h 504"/>
              <a:gd name="T28" fmla="*/ 0 w 323"/>
              <a:gd name="T29" fmla="*/ 2147483647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3" name="Shape - District of Columbia (star)"/>
          <p:cNvSpPr>
            <a:spLocks noChangeArrowheads="1"/>
          </p:cNvSpPr>
          <p:nvPr/>
        </p:nvSpPr>
        <p:spPr bwMode="auto">
          <a:xfrm>
            <a:off x="6886575" y="2976562"/>
            <a:ext cx="207963" cy="2016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latin typeface="+mj-lt"/>
              <a:cs typeface="+mn-cs"/>
            </a:endParaRPr>
          </a:p>
        </p:txBody>
      </p:sp>
      <p:sp>
        <p:nvSpPr>
          <p:cNvPr id="204" name="Text - Wyoming"/>
          <p:cNvSpPr txBox="1">
            <a:spLocks noChangeArrowheads="1"/>
          </p:cNvSpPr>
          <p:nvPr/>
        </p:nvSpPr>
        <p:spPr bwMode="auto">
          <a:xfrm>
            <a:off x="2936875" y="25669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WY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05" name="Text - Wisconsin"/>
          <p:cNvSpPr txBox="1">
            <a:spLocks noChangeArrowheads="1"/>
          </p:cNvSpPr>
          <p:nvPr/>
        </p:nvSpPr>
        <p:spPr bwMode="auto">
          <a:xfrm>
            <a:off x="4978401" y="228123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WI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06" name="Text - West Virginia"/>
          <p:cNvSpPr txBox="1">
            <a:spLocks noChangeArrowheads="1"/>
          </p:cNvSpPr>
          <p:nvPr/>
        </p:nvSpPr>
        <p:spPr bwMode="auto">
          <a:xfrm>
            <a:off x="6213477" y="316230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WV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07" name="Text - Washington"/>
          <p:cNvSpPr txBox="1">
            <a:spLocks noChangeArrowheads="1"/>
          </p:cNvSpPr>
          <p:nvPr/>
        </p:nvSpPr>
        <p:spPr bwMode="auto">
          <a:xfrm>
            <a:off x="1636713" y="166370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WA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08" name="Text - Virginia"/>
          <p:cNvSpPr txBox="1">
            <a:spLocks noChangeArrowheads="1"/>
          </p:cNvSpPr>
          <p:nvPr/>
        </p:nvSpPr>
        <p:spPr bwMode="auto">
          <a:xfrm>
            <a:off x="6616701" y="32051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VA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09" name="Text - Vermont"/>
          <p:cNvSpPr txBox="1">
            <a:spLocks noChangeArrowheads="1"/>
          </p:cNvSpPr>
          <p:nvPr/>
        </p:nvSpPr>
        <p:spPr bwMode="auto">
          <a:xfrm>
            <a:off x="6567489" y="1646238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VT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0" name="Text - Utah"/>
          <p:cNvSpPr txBox="1">
            <a:spLocks noChangeArrowheads="1"/>
          </p:cNvSpPr>
          <p:nvPr/>
        </p:nvSpPr>
        <p:spPr bwMode="auto">
          <a:xfrm>
            <a:off x="2374901" y="31480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UT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11" name="Text - Texas"/>
          <p:cNvSpPr txBox="1">
            <a:spLocks noChangeArrowheads="1"/>
          </p:cNvSpPr>
          <p:nvPr/>
        </p:nvSpPr>
        <p:spPr bwMode="auto">
          <a:xfrm>
            <a:off x="3979862" y="443230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TX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12" name="Text - Tennessee"/>
          <p:cNvSpPr txBox="1">
            <a:spLocks noChangeArrowheads="1"/>
          </p:cNvSpPr>
          <p:nvPr/>
        </p:nvSpPr>
        <p:spPr bwMode="auto">
          <a:xfrm>
            <a:off x="5599113" y="36591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TN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3" name="Text - South Dakota"/>
          <p:cNvSpPr txBox="1">
            <a:spLocks noChangeArrowheads="1"/>
          </p:cNvSpPr>
          <p:nvPr/>
        </p:nvSpPr>
        <p:spPr bwMode="auto">
          <a:xfrm>
            <a:off x="3802062" y="238125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SD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4" name="Text - South Carolina"/>
          <p:cNvSpPr txBox="1">
            <a:spLocks noChangeArrowheads="1"/>
          </p:cNvSpPr>
          <p:nvPr/>
        </p:nvSpPr>
        <p:spPr bwMode="auto">
          <a:xfrm>
            <a:off x="6413501" y="38020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SC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5" name="Text - Rhode Island"/>
          <p:cNvSpPr txBox="1">
            <a:spLocks noChangeArrowheads="1"/>
          </p:cNvSpPr>
          <p:nvPr/>
        </p:nvSpPr>
        <p:spPr bwMode="auto">
          <a:xfrm>
            <a:off x="7826377" y="24384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RI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16" name="Text - Pennsylvania"/>
          <p:cNvSpPr txBox="1">
            <a:spLocks noChangeArrowheads="1"/>
          </p:cNvSpPr>
          <p:nvPr/>
        </p:nvSpPr>
        <p:spPr bwMode="auto">
          <a:xfrm>
            <a:off x="6469064" y="2643188"/>
            <a:ext cx="8350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PA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17" name="Text - Oregon"/>
          <p:cNvSpPr txBox="1">
            <a:spLocks noChangeArrowheads="1"/>
          </p:cNvSpPr>
          <p:nvPr/>
        </p:nvSpPr>
        <p:spPr bwMode="auto">
          <a:xfrm>
            <a:off x="1195387" y="2108200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OR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18" name="Text - Oklahoma"/>
          <p:cNvSpPr txBox="1">
            <a:spLocks noChangeArrowheads="1"/>
          </p:cNvSpPr>
          <p:nvPr/>
        </p:nvSpPr>
        <p:spPr bwMode="auto">
          <a:xfrm>
            <a:off x="4160837" y="38131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OK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19" name="Text - Ohio"/>
          <p:cNvSpPr txBox="1">
            <a:spLocks noChangeArrowheads="1"/>
          </p:cNvSpPr>
          <p:nvPr/>
        </p:nvSpPr>
        <p:spPr bwMode="auto">
          <a:xfrm>
            <a:off x="5897562" y="28590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OH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0" name="Text - North Dakota"/>
          <p:cNvSpPr txBox="1">
            <a:spLocks noChangeArrowheads="1"/>
          </p:cNvSpPr>
          <p:nvPr/>
        </p:nvSpPr>
        <p:spPr bwMode="auto">
          <a:xfrm>
            <a:off x="3779838" y="18843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ND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21" name="Text - North Carolina"/>
          <p:cNvSpPr txBox="1">
            <a:spLocks noChangeArrowheads="1"/>
          </p:cNvSpPr>
          <p:nvPr/>
        </p:nvSpPr>
        <p:spPr bwMode="auto">
          <a:xfrm>
            <a:off x="6577012" y="35083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NC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22" name="Text - New York"/>
          <p:cNvSpPr txBox="1">
            <a:spLocks noChangeArrowheads="1"/>
          </p:cNvSpPr>
          <p:nvPr/>
        </p:nvSpPr>
        <p:spPr bwMode="auto">
          <a:xfrm>
            <a:off x="6713538" y="225742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3" name="Text - New Mexico"/>
          <p:cNvSpPr txBox="1">
            <a:spLocks noChangeArrowheads="1"/>
          </p:cNvSpPr>
          <p:nvPr/>
        </p:nvSpPr>
        <p:spPr bwMode="auto">
          <a:xfrm>
            <a:off x="3009901" y="39227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NM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4" name="Text - New Jersey"/>
          <p:cNvSpPr txBox="1">
            <a:spLocks noChangeArrowheads="1"/>
          </p:cNvSpPr>
          <p:nvPr/>
        </p:nvSpPr>
        <p:spPr bwMode="auto">
          <a:xfrm>
            <a:off x="7392988" y="2703730"/>
            <a:ext cx="77787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NJ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5" name="Text - New Hampshire"/>
          <p:cNvSpPr txBox="1">
            <a:spLocks noChangeArrowheads="1"/>
          </p:cNvSpPr>
          <p:nvPr/>
        </p:nvSpPr>
        <p:spPr bwMode="auto">
          <a:xfrm>
            <a:off x="7521577" y="1798638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NH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6" name="Text - Nevada"/>
          <p:cNvSpPr txBox="1">
            <a:spLocks noChangeArrowheads="1"/>
          </p:cNvSpPr>
          <p:nvPr/>
        </p:nvSpPr>
        <p:spPr bwMode="auto">
          <a:xfrm>
            <a:off x="1503363" y="3017408"/>
            <a:ext cx="1219200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NV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27" name="Text - Nebraska"/>
          <p:cNvSpPr txBox="1">
            <a:spLocks noChangeArrowheads="1"/>
          </p:cNvSpPr>
          <p:nvPr/>
        </p:nvSpPr>
        <p:spPr bwMode="auto">
          <a:xfrm>
            <a:off x="3854450" y="28432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NE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28" name="Text - Montana"/>
          <p:cNvSpPr txBox="1">
            <a:spLocks noChangeArrowheads="1"/>
          </p:cNvSpPr>
          <p:nvPr/>
        </p:nvSpPr>
        <p:spPr bwMode="auto">
          <a:xfrm>
            <a:off x="2790826" y="18557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MT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229" name="Text - Missouri"/>
          <p:cNvSpPr txBox="1">
            <a:spLocks noChangeArrowheads="1"/>
          </p:cNvSpPr>
          <p:nvPr/>
        </p:nvSpPr>
        <p:spPr bwMode="auto">
          <a:xfrm>
            <a:off x="4808537" y="33559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MO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30" name="Text - Mississippi"/>
          <p:cNvSpPr txBox="1">
            <a:spLocks noChangeArrowheads="1"/>
          </p:cNvSpPr>
          <p:nvPr/>
        </p:nvSpPr>
        <p:spPr bwMode="auto">
          <a:xfrm>
            <a:off x="5183187" y="41322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MS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31" name="Text - Minnesota"/>
          <p:cNvSpPr txBox="1">
            <a:spLocks noChangeArrowheads="1"/>
          </p:cNvSpPr>
          <p:nvPr/>
        </p:nvSpPr>
        <p:spPr bwMode="auto">
          <a:xfrm>
            <a:off x="4200525" y="1931988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MN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2" name="Text - Michigan"/>
          <p:cNvSpPr txBox="1">
            <a:spLocks noChangeArrowheads="1"/>
          </p:cNvSpPr>
          <p:nvPr/>
        </p:nvSpPr>
        <p:spPr bwMode="auto">
          <a:xfrm>
            <a:off x="5641977" y="243205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MI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3" name="Text - Massachusetts"/>
          <p:cNvSpPr txBox="1">
            <a:spLocks noChangeArrowheads="1"/>
          </p:cNvSpPr>
          <p:nvPr/>
        </p:nvSpPr>
        <p:spPr bwMode="auto">
          <a:xfrm>
            <a:off x="7696201" y="22098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4" name="Text - Maryland"/>
          <p:cNvSpPr txBox="1">
            <a:spLocks noChangeArrowheads="1"/>
          </p:cNvSpPr>
          <p:nvPr/>
        </p:nvSpPr>
        <p:spPr bwMode="auto">
          <a:xfrm>
            <a:off x="7399338" y="3017838"/>
            <a:ext cx="671513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MD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5" name="Text - Maine"/>
          <p:cNvSpPr txBox="1">
            <a:spLocks noChangeArrowheads="1"/>
          </p:cNvSpPr>
          <p:nvPr/>
        </p:nvSpPr>
        <p:spPr bwMode="auto">
          <a:xfrm>
            <a:off x="7197726" y="1522413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ME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6" name="Text - Louisiana"/>
          <p:cNvSpPr txBox="1">
            <a:spLocks noChangeArrowheads="1"/>
          </p:cNvSpPr>
          <p:nvPr/>
        </p:nvSpPr>
        <p:spPr bwMode="auto">
          <a:xfrm>
            <a:off x="4870450" y="4398914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LA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37" name="Text - Kentucky"/>
          <p:cNvSpPr txBox="1">
            <a:spLocks noChangeArrowheads="1"/>
          </p:cNvSpPr>
          <p:nvPr/>
        </p:nvSpPr>
        <p:spPr bwMode="auto">
          <a:xfrm>
            <a:off x="5776912" y="336867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KY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8" name="Text - Kansas"/>
          <p:cNvSpPr txBox="1">
            <a:spLocks noChangeArrowheads="1"/>
          </p:cNvSpPr>
          <p:nvPr/>
        </p:nvSpPr>
        <p:spPr bwMode="auto">
          <a:xfrm>
            <a:off x="4022726" y="3335338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KS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39" name="Text - Iowa"/>
          <p:cNvSpPr txBox="1">
            <a:spLocks noChangeArrowheads="1"/>
          </p:cNvSpPr>
          <p:nvPr/>
        </p:nvSpPr>
        <p:spPr bwMode="auto">
          <a:xfrm>
            <a:off x="4594226" y="274320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0" name="Text - Indiana"/>
          <p:cNvSpPr txBox="1">
            <a:spLocks noChangeArrowheads="1"/>
          </p:cNvSpPr>
          <p:nvPr/>
        </p:nvSpPr>
        <p:spPr bwMode="auto">
          <a:xfrm>
            <a:off x="5518150" y="29860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IN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41" name="Text - Illinois"/>
          <p:cNvSpPr txBox="1">
            <a:spLocks noChangeArrowheads="1"/>
          </p:cNvSpPr>
          <p:nvPr/>
        </p:nvSpPr>
        <p:spPr bwMode="auto">
          <a:xfrm>
            <a:off x="5118101" y="2998788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IL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2" name="Text - Idaho"/>
          <p:cNvSpPr txBox="1">
            <a:spLocks noChangeArrowheads="1"/>
          </p:cNvSpPr>
          <p:nvPr/>
        </p:nvSpPr>
        <p:spPr bwMode="auto">
          <a:xfrm>
            <a:off x="2195512" y="24034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ID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43" name="Text - Hawaii"/>
          <p:cNvSpPr txBox="1">
            <a:spLocks noChangeArrowheads="1"/>
          </p:cNvSpPr>
          <p:nvPr/>
        </p:nvSpPr>
        <p:spPr bwMode="auto">
          <a:xfrm>
            <a:off x="2819401" y="522605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HI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4" name="Text - Georgia"/>
          <p:cNvSpPr txBox="1">
            <a:spLocks noChangeArrowheads="1"/>
          </p:cNvSpPr>
          <p:nvPr/>
        </p:nvSpPr>
        <p:spPr bwMode="auto">
          <a:xfrm>
            <a:off x="6118226" y="4106863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GA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45" name="Text - Florida"/>
          <p:cNvSpPr txBox="1">
            <a:spLocks noChangeArrowheads="1"/>
          </p:cNvSpPr>
          <p:nvPr/>
        </p:nvSpPr>
        <p:spPr bwMode="auto">
          <a:xfrm>
            <a:off x="6477001" y="469582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FL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6" name="Text - District of Columbia"/>
          <p:cNvSpPr txBox="1">
            <a:spLocks noChangeArrowheads="1"/>
          </p:cNvSpPr>
          <p:nvPr/>
        </p:nvSpPr>
        <p:spPr bwMode="auto">
          <a:xfrm>
            <a:off x="7391401" y="3198813"/>
            <a:ext cx="95250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dirty="0" smtClean="0">
                <a:latin typeface="+mj-lt"/>
                <a:cs typeface="Times New Roman" charset="0"/>
              </a:rPr>
              <a:t>  DC  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7" name="Text - Delaware"/>
          <p:cNvSpPr txBox="1">
            <a:spLocks noChangeArrowheads="1"/>
          </p:cNvSpPr>
          <p:nvPr/>
        </p:nvSpPr>
        <p:spPr bwMode="auto">
          <a:xfrm>
            <a:off x="7256464" y="2865438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DE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8" name="Text - Connecticut"/>
          <p:cNvSpPr txBox="1">
            <a:spLocks noChangeArrowheads="1"/>
          </p:cNvSpPr>
          <p:nvPr/>
        </p:nvSpPr>
        <p:spPr bwMode="auto">
          <a:xfrm>
            <a:off x="7407276" y="2505075"/>
            <a:ext cx="7461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49" name="Text - Colorado"/>
          <p:cNvSpPr txBox="1">
            <a:spLocks noChangeArrowheads="1"/>
          </p:cNvSpPr>
          <p:nvPr/>
        </p:nvSpPr>
        <p:spPr bwMode="auto">
          <a:xfrm>
            <a:off x="2862263" y="3125788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CO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250" name="Text - California"/>
          <p:cNvSpPr txBox="1">
            <a:spLocks noChangeArrowheads="1"/>
          </p:cNvSpPr>
          <p:nvPr/>
        </p:nvSpPr>
        <p:spPr bwMode="auto">
          <a:xfrm>
            <a:off x="1058863" y="3255963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1" name="Text - Arkansas"/>
          <p:cNvSpPr txBox="1">
            <a:spLocks noChangeArrowheads="1"/>
          </p:cNvSpPr>
          <p:nvPr/>
        </p:nvSpPr>
        <p:spPr bwMode="auto">
          <a:xfrm>
            <a:off x="4811713" y="382587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AR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52" name="Text - Arizona"/>
          <p:cNvSpPr txBox="1">
            <a:spLocks noChangeArrowheads="1"/>
          </p:cNvSpPr>
          <p:nvPr/>
        </p:nvSpPr>
        <p:spPr bwMode="auto">
          <a:xfrm>
            <a:off x="2024061" y="3751263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AZ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3" name="Text - Alaska"/>
          <p:cNvSpPr txBox="1">
            <a:spLocks noChangeArrowheads="1"/>
          </p:cNvSpPr>
          <p:nvPr/>
        </p:nvSpPr>
        <p:spPr bwMode="auto">
          <a:xfrm>
            <a:off x="1006475" y="4584701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AK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54" name="Text - Alabama"/>
          <p:cNvSpPr txBox="1">
            <a:spLocks noChangeArrowheads="1"/>
          </p:cNvSpPr>
          <p:nvPr/>
        </p:nvSpPr>
        <p:spPr bwMode="auto">
          <a:xfrm>
            <a:off x="5599113" y="41195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AL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255" name="Line - Vermont"/>
          <p:cNvSpPr>
            <a:spLocks noChangeShapeType="1"/>
          </p:cNvSpPr>
          <p:nvPr/>
        </p:nvSpPr>
        <p:spPr bwMode="auto">
          <a:xfrm>
            <a:off x="7070725" y="1854199"/>
            <a:ext cx="20796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56" name="Line - Rhode Island"/>
          <p:cNvSpPr>
            <a:spLocks noChangeShapeType="1"/>
          </p:cNvSpPr>
          <p:nvPr/>
        </p:nvSpPr>
        <p:spPr bwMode="auto">
          <a:xfrm>
            <a:off x="7620000" y="2462214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57" name="Line - New Jersey"/>
          <p:cNvSpPr>
            <a:spLocks noChangeShapeType="1"/>
          </p:cNvSpPr>
          <p:nvPr/>
        </p:nvSpPr>
        <p:spPr bwMode="auto">
          <a:xfrm flipV="1">
            <a:off x="7296151" y="2789237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58" name="Line - New Hampshire"/>
          <p:cNvSpPr>
            <a:spLocks noChangeShapeType="1"/>
          </p:cNvSpPr>
          <p:nvPr/>
        </p:nvSpPr>
        <p:spPr bwMode="auto">
          <a:xfrm flipV="1">
            <a:off x="7443788" y="2125663"/>
            <a:ext cx="36036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59" name="Line - Massachusetts"/>
          <p:cNvSpPr>
            <a:spLocks noChangeShapeType="1"/>
          </p:cNvSpPr>
          <p:nvPr/>
        </p:nvSpPr>
        <p:spPr bwMode="auto">
          <a:xfrm flipV="1">
            <a:off x="7581900" y="2332037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0" name="Line - Maryland"/>
          <p:cNvSpPr>
            <a:spLocks noChangeShapeType="1"/>
          </p:cNvSpPr>
          <p:nvPr/>
        </p:nvSpPr>
        <p:spPr bwMode="auto">
          <a:xfrm flipV="1">
            <a:off x="7254876" y="3122612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1" name="Line - Hawaii"/>
          <p:cNvSpPr>
            <a:spLocks noChangeShapeType="1"/>
          </p:cNvSpPr>
          <p:nvPr/>
        </p:nvSpPr>
        <p:spPr bwMode="auto">
          <a:xfrm flipH="1" flipV="1">
            <a:off x="2855912" y="5281613"/>
            <a:ext cx="268288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2" name="Line - District of Columbia"/>
          <p:cNvSpPr>
            <a:spLocks noChangeShapeType="1"/>
          </p:cNvSpPr>
          <p:nvPr/>
        </p:nvSpPr>
        <p:spPr bwMode="auto">
          <a:xfrm flipH="1" flipV="1">
            <a:off x="7027066" y="3103561"/>
            <a:ext cx="44053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3" name="Line - Delaware"/>
          <p:cNvSpPr>
            <a:spLocks noChangeShapeType="1"/>
          </p:cNvSpPr>
          <p:nvPr/>
        </p:nvSpPr>
        <p:spPr bwMode="auto">
          <a:xfrm flipV="1">
            <a:off x="7248526" y="3017837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264" name="Line - Connecticut"/>
          <p:cNvSpPr>
            <a:spLocks noChangeShapeType="1"/>
          </p:cNvSpPr>
          <p:nvPr/>
        </p:nvSpPr>
        <p:spPr bwMode="auto">
          <a:xfrm>
            <a:off x="7434263" y="2500312"/>
            <a:ext cx="217488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37" name="Rectangle 131"/>
          <p:cNvSpPr>
            <a:spLocks noChangeArrowheads="1"/>
          </p:cNvSpPr>
          <p:nvPr/>
        </p:nvSpPr>
        <p:spPr bwMode="auto">
          <a:xfrm>
            <a:off x="4876800" y="5387975"/>
            <a:ext cx="152400" cy="152400"/>
          </a:xfrm>
          <a:prstGeom prst="rect">
            <a:avLst/>
          </a:prstGeom>
          <a:solidFill>
            <a:srgbClr val="001B3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5" name="Rectangle 132"/>
          <p:cNvSpPr>
            <a:spLocks noChangeArrowheads="1"/>
          </p:cNvSpPr>
          <p:nvPr/>
        </p:nvSpPr>
        <p:spPr bwMode="auto">
          <a:xfrm>
            <a:off x="4876800" y="5616575"/>
            <a:ext cx="152400" cy="152400"/>
          </a:xfrm>
          <a:prstGeom prst="rect">
            <a:avLst/>
          </a:prstGeom>
          <a:solidFill>
            <a:srgbClr val="C9961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" name="Text Box 133"/>
          <p:cNvSpPr txBox="1">
            <a:spLocks noChangeArrowheads="1"/>
          </p:cNvSpPr>
          <p:nvPr/>
        </p:nvSpPr>
        <p:spPr bwMode="auto">
          <a:xfrm>
            <a:off x="5160112" y="5562600"/>
            <a:ext cx="17908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50% - 99% FPL 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states)</a:t>
            </a:r>
          </a:p>
        </p:txBody>
      </p:sp>
      <p:sp>
        <p:nvSpPr>
          <p:cNvPr id="267" name="Rectangle 134"/>
          <p:cNvSpPr>
            <a:spLocks noChangeArrowheads="1"/>
          </p:cNvSpPr>
          <p:nvPr/>
        </p:nvSpPr>
        <p:spPr bwMode="auto">
          <a:xfrm>
            <a:off x="4876800" y="5845175"/>
            <a:ext cx="152400" cy="15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8" name="Text Box 135"/>
          <p:cNvSpPr txBox="1">
            <a:spLocks noChangeArrowheads="1"/>
          </p:cNvSpPr>
          <p:nvPr/>
        </p:nvSpPr>
        <p:spPr bwMode="auto">
          <a:xfrm>
            <a:off x="5141278" y="5334000"/>
            <a:ext cx="15166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&lt; 50% FPL (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16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states)</a:t>
            </a:r>
          </a:p>
        </p:txBody>
      </p:sp>
      <p:sp>
        <p:nvSpPr>
          <p:cNvPr id="269" name="Text Box 136"/>
          <p:cNvSpPr txBox="1">
            <a:spLocks noChangeArrowheads="1"/>
          </p:cNvSpPr>
          <p:nvPr/>
        </p:nvSpPr>
        <p:spPr bwMode="auto">
          <a:xfrm>
            <a:off x="5133975" y="5791200"/>
            <a:ext cx="3052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100% FPL or Greater (</a:t>
            </a:r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18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states, including DC)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Connector 270"/>
          <p:cNvCxnSpPr/>
          <p:nvPr/>
        </p:nvCxnSpPr>
        <p:spPr>
          <a:xfrm>
            <a:off x="152400" y="60960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2" name="Picture 271" descr="Footer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273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01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Freeform 21"/>
          <p:cNvSpPr>
            <a:spLocks/>
          </p:cNvSpPr>
          <p:nvPr/>
        </p:nvSpPr>
        <p:spPr bwMode="auto">
          <a:xfrm>
            <a:off x="3062288" y="3897313"/>
            <a:ext cx="2038350" cy="1770062"/>
          </a:xfrm>
          <a:custGeom>
            <a:avLst/>
            <a:gdLst>
              <a:gd name="T0" fmla="*/ 0 w 1529"/>
              <a:gd name="T1" fmla="*/ 2147483647 h 1439"/>
              <a:gd name="T2" fmla="*/ 2147483647 w 1529"/>
              <a:gd name="T3" fmla="*/ 2147483647 h 1439"/>
              <a:gd name="T4" fmla="*/ 2147483647 w 1529"/>
              <a:gd name="T5" fmla="*/ 0 h 1439"/>
              <a:gd name="T6" fmla="*/ 2147483647 w 1529"/>
              <a:gd name="T7" fmla="*/ 2147483647 h 1439"/>
              <a:gd name="T8" fmla="*/ 2147483647 w 1529"/>
              <a:gd name="T9" fmla="*/ 2147483647 h 1439"/>
              <a:gd name="T10" fmla="*/ 2147483647 w 1529"/>
              <a:gd name="T11" fmla="*/ 2147483647 h 1439"/>
              <a:gd name="T12" fmla="*/ 2147483647 w 1529"/>
              <a:gd name="T13" fmla="*/ 2147483647 h 1439"/>
              <a:gd name="T14" fmla="*/ 2147483647 w 1529"/>
              <a:gd name="T15" fmla="*/ 2147483647 h 1439"/>
              <a:gd name="T16" fmla="*/ 2147483647 w 1529"/>
              <a:gd name="T17" fmla="*/ 2147483647 h 1439"/>
              <a:gd name="T18" fmla="*/ 2147483647 w 1529"/>
              <a:gd name="T19" fmla="*/ 2147483647 h 1439"/>
              <a:gd name="T20" fmla="*/ 2147483647 w 1529"/>
              <a:gd name="T21" fmla="*/ 2147483647 h 1439"/>
              <a:gd name="T22" fmla="*/ 2147483647 w 1529"/>
              <a:gd name="T23" fmla="*/ 2147483647 h 1439"/>
              <a:gd name="T24" fmla="*/ 2147483647 w 1529"/>
              <a:gd name="T25" fmla="*/ 2147483647 h 1439"/>
              <a:gd name="T26" fmla="*/ 2147483647 w 1529"/>
              <a:gd name="T27" fmla="*/ 2147483647 h 1439"/>
              <a:gd name="T28" fmla="*/ 2147483647 w 1529"/>
              <a:gd name="T29" fmla="*/ 2147483647 h 1439"/>
              <a:gd name="T30" fmla="*/ 2147483647 w 1529"/>
              <a:gd name="T31" fmla="*/ 2147483647 h 1439"/>
              <a:gd name="T32" fmla="*/ 2147483647 w 1529"/>
              <a:gd name="T33" fmla="*/ 2147483647 h 1439"/>
              <a:gd name="T34" fmla="*/ 2147483647 w 1529"/>
              <a:gd name="T35" fmla="*/ 2147483647 h 1439"/>
              <a:gd name="T36" fmla="*/ 2147483647 w 1529"/>
              <a:gd name="T37" fmla="*/ 2147483647 h 1439"/>
              <a:gd name="T38" fmla="*/ 2147483647 w 1529"/>
              <a:gd name="T39" fmla="*/ 2147483647 h 1439"/>
              <a:gd name="T40" fmla="*/ 2147483647 w 1529"/>
              <a:gd name="T41" fmla="*/ 2147483647 h 1439"/>
              <a:gd name="T42" fmla="*/ 2147483647 w 1529"/>
              <a:gd name="T43" fmla="*/ 2147483647 h 1439"/>
              <a:gd name="T44" fmla="*/ 2147483647 w 1529"/>
              <a:gd name="T45" fmla="*/ 2147483647 h 1439"/>
              <a:gd name="T46" fmla="*/ 2147483647 w 1529"/>
              <a:gd name="T47" fmla="*/ 2147483647 h 1439"/>
              <a:gd name="T48" fmla="*/ 2147483647 w 1529"/>
              <a:gd name="T49" fmla="*/ 2147483647 h 1439"/>
              <a:gd name="T50" fmla="*/ 2147483647 w 1529"/>
              <a:gd name="T51" fmla="*/ 2147483647 h 1439"/>
              <a:gd name="T52" fmla="*/ 2147483647 w 1529"/>
              <a:gd name="T53" fmla="*/ 2147483647 h 1439"/>
              <a:gd name="T54" fmla="*/ 2147483647 w 1529"/>
              <a:gd name="T55" fmla="*/ 2147483647 h 1439"/>
              <a:gd name="T56" fmla="*/ 2147483647 w 1529"/>
              <a:gd name="T57" fmla="*/ 2147483647 h 1439"/>
              <a:gd name="T58" fmla="*/ 2147483647 w 1529"/>
              <a:gd name="T59" fmla="*/ 2147483647 h 1439"/>
              <a:gd name="T60" fmla="*/ 2147483647 w 1529"/>
              <a:gd name="T61" fmla="*/ 2147483647 h 1439"/>
              <a:gd name="T62" fmla="*/ 2147483647 w 1529"/>
              <a:gd name="T63" fmla="*/ 2147483647 h 1439"/>
              <a:gd name="T64" fmla="*/ 2147483647 w 1529"/>
              <a:gd name="T65" fmla="*/ 2147483647 h 1439"/>
              <a:gd name="T66" fmla="*/ 2147483647 w 1529"/>
              <a:gd name="T67" fmla="*/ 2147483647 h 1439"/>
              <a:gd name="T68" fmla="*/ 2147483647 w 1529"/>
              <a:gd name="T69" fmla="*/ 2147483647 h 1439"/>
              <a:gd name="T70" fmla="*/ 2147483647 w 1529"/>
              <a:gd name="T71" fmla="*/ 2147483647 h 1439"/>
              <a:gd name="T72" fmla="*/ 2147483647 w 1529"/>
              <a:gd name="T73" fmla="*/ 2147483647 h 1439"/>
              <a:gd name="T74" fmla="*/ 2147483647 w 1529"/>
              <a:gd name="T75" fmla="*/ 2147483647 h 1439"/>
              <a:gd name="T76" fmla="*/ 2147483647 w 1529"/>
              <a:gd name="T77" fmla="*/ 2147483647 h 1439"/>
              <a:gd name="T78" fmla="*/ 2147483647 w 1529"/>
              <a:gd name="T79" fmla="*/ 2147483647 h 1439"/>
              <a:gd name="T80" fmla="*/ 2147483647 w 1529"/>
              <a:gd name="T81" fmla="*/ 2147483647 h 1439"/>
              <a:gd name="T82" fmla="*/ 2147483647 w 1529"/>
              <a:gd name="T83" fmla="*/ 2147483647 h 1439"/>
              <a:gd name="T84" fmla="*/ 2147483647 w 1529"/>
              <a:gd name="T85" fmla="*/ 2147483647 h 1439"/>
              <a:gd name="T86" fmla="*/ 2147483647 w 1529"/>
              <a:gd name="T87" fmla="*/ 2147483647 h 1439"/>
              <a:gd name="T88" fmla="*/ 2147483647 w 1529"/>
              <a:gd name="T89" fmla="*/ 2147483647 h 1439"/>
              <a:gd name="T90" fmla="*/ 2147483647 w 1529"/>
              <a:gd name="T91" fmla="*/ 2147483647 h 1439"/>
              <a:gd name="T92" fmla="*/ 2147483647 w 1529"/>
              <a:gd name="T93" fmla="*/ 2147483647 h 1439"/>
              <a:gd name="T94" fmla="*/ 2147483647 w 1529"/>
              <a:gd name="T95" fmla="*/ 2147483647 h 1439"/>
              <a:gd name="T96" fmla="*/ 2147483647 w 1529"/>
              <a:gd name="T97" fmla="*/ 2147483647 h 1439"/>
              <a:gd name="T98" fmla="*/ 2147483647 w 1529"/>
              <a:gd name="T99" fmla="*/ 2147483647 h 1439"/>
              <a:gd name="T100" fmla="*/ 0 w 1529"/>
              <a:gd name="T101" fmla="*/ 2147483647 h 1439"/>
              <a:gd name="T102" fmla="*/ 0 w 1529"/>
              <a:gd name="T103" fmla="*/ 2147483647 h 14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29"/>
              <a:gd name="T157" fmla="*/ 0 h 1439"/>
              <a:gd name="T158" fmla="*/ 1529 w 1529"/>
              <a:gd name="T159" fmla="*/ 1439 h 14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29" h="1439">
                <a:moveTo>
                  <a:pt x="0" y="563"/>
                </a:moveTo>
                <a:lnTo>
                  <a:pt x="416" y="601"/>
                </a:lnTo>
                <a:lnTo>
                  <a:pt x="473" y="0"/>
                </a:lnTo>
                <a:lnTo>
                  <a:pt x="804" y="19"/>
                </a:lnTo>
                <a:lnTo>
                  <a:pt x="793" y="278"/>
                </a:lnTo>
                <a:lnTo>
                  <a:pt x="825" y="305"/>
                </a:lnTo>
                <a:lnTo>
                  <a:pt x="856" y="305"/>
                </a:lnTo>
                <a:lnTo>
                  <a:pt x="880" y="329"/>
                </a:lnTo>
                <a:lnTo>
                  <a:pt x="930" y="341"/>
                </a:lnTo>
                <a:lnTo>
                  <a:pt x="1029" y="384"/>
                </a:lnTo>
                <a:lnTo>
                  <a:pt x="1048" y="365"/>
                </a:lnTo>
                <a:lnTo>
                  <a:pt x="1112" y="401"/>
                </a:lnTo>
                <a:lnTo>
                  <a:pt x="1198" y="401"/>
                </a:lnTo>
                <a:lnTo>
                  <a:pt x="1257" y="384"/>
                </a:lnTo>
                <a:lnTo>
                  <a:pt x="1337" y="369"/>
                </a:lnTo>
                <a:lnTo>
                  <a:pt x="1413" y="409"/>
                </a:lnTo>
                <a:lnTo>
                  <a:pt x="1424" y="422"/>
                </a:lnTo>
                <a:lnTo>
                  <a:pt x="1462" y="422"/>
                </a:lnTo>
                <a:lnTo>
                  <a:pt x="1472" y="635"/>
                </a:lnTo>
                <a:lnTo>
                  <a:pt x="1529" y="740"/>
                </a:lnTo>
                <a:lnTo>
                  <a:pt x="1508" y="822"/>
                </a:lnTo>
                <a:lnTo>
                  <a:pt x="1512" y="890"/>
                </a:lnTo>
                <a:lnTo>
                  <a:pt x="1485" y="924"/>
                </a:lnTo>
                <a:lnTo>
                  <a:pt x="1496" y="936"/>
                </a:lnTo>
                <a:lnTo>
                  <a:pt x="1434" y="955"/>
                </a:lnTo>
                <a:lnTo>
                  <a:pt x="1384" y="960"/>
                </a:lnTo>
                <a:lnTo>
                  <a:pt x="1394" y="922"/>
                </a:lnTo>
                <a:lnTo>
                  <a:pt x="1365" y="943"/>
                </a:lnTo>
                <a:lnTo>
                  <a:pt x="1367" y="987"/>
                </a:lnTo>
                <a:lnTo>
                  <a:pt x="1335" y="1031"/>
                </a:lnTo>
                <a:lnTo>
                  <a:pt x="1154" y="1122"/>
                </a:lnTo>
                <a:lnTo>
                  <a:pt x="1095" y="1181"/>
                </a:lnTo>
                <a:lnTo>
                  <a:pt x="1044" y="1306"/>
                </a:lnTo>
                <a:lnTo>
                  <a:pt x="1088" y="1439"/>
                </a:lnTo>
                <a:lnTo>
                  <a:pt x="1044" y="1439"/>
                </a:lnTo>
                <a:lnTo>
                  <a:pt x="850" y="1371"/>
                </a:lnTo>
                <a:lnTo>
                  <a:pt x="829" y="1314"/>
                </a:lnTo>
                <a:lnTo>
                  <a:pt x="808" y="1287"/>
                </a:lnTo>
                <a:lnTo>
                  <a:pt x="800" y="1213"/>
                </a:lnTo>
                <a:lnTo>
                  <a:pt x="764" y="1185"/>
                </a:lnTo>
                <a:lnTo>
                  <a:pt x="658" y="985"/>
                </a:lnTo>
                <a:lnTo>
                  <a:pt x="608" y="947"/>
                </a:lnTo>
                <a:lnTo>
                  <a:pt x="593" y="915"/>
                </a:lnTo>
                <a:lnTo>
                  <a:pt x="439" y="907"/>
                </a:lnTo>
                <a:lnTo>
                  <a:pt x="358" y="1002"/>
                </a:lnTo>
                <a:lnTo>
                  <a:pt x="217" y="903"/>
                </a:lnTo>
                <a:lnTo>
                  <a:pt x="177" y="766"/>
                </a:lnTo>
                <a:lnTo>
                  <a:pt x="44" y="637"/>
                </a:lnTo>
                <a:lnTo>
                  <a:pt x="27" y="597"/>
                </a:lnTo>
                <a:lnTo>
                  <a:pt x="10" y="592"/>
                </a:lnTo>
                <a:lnTo>
                  <a:pt x="0" y="563"/>
                </a:lnTo>
                <a:close/>
              </a:path>
            </a:pathLst>
          </a:custGeom>
          <a:solidFill>
            <a:srgbClr val="C9961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7" y="762000"/>
            <a:ext cx="9067800" cy="4111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Coverage</a:t>
            </a:r>
            <a:r>
              <a:rPr lang="en-US" sz="4444" dirty="0" smtClean="0">
                <a:solidFill>
                  <a:srgbClr val="254061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of</a:t>
            </a:r>
            <a:r>
              <a:rPr lang="en-US" sz="4444" dirty="0" smtClean="0">
                <a:solidFill>
                  <a:srgbClr val="254061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Lawfully-Residing</a:t>
            </a:r>
            <a:r>
              <a:rPr lang="en-US" sz="4444" dirty="0" smtClean="0">
                <a:solidFill>
                  <a:srgbClr val="254061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Immigrants</a:t>
            </a:r>
            <a:r>
              <a:rPr lang="en-US" sz="3200" dirty="0" smtClean="0">
                <a:solidFill>
                  <a:srgbClr val="254061"/>
                </a:solidFill>
                <a:latin typeface="+mj-lt"/>
              </a:rPr>
              <a:t/>
            </a:r>
            <a:br>
              <a:rPr lang="en-US" sz="3200" dirty="0" smtClean="0">
                <a:solidFill>
                  <a:srgbClr val="254061"/>
                </a:solidFill>
                <a:latin typeface="+mj-lt"/>
              </a:rPr>
            </a:br>
            <a:r>
              <a:rPr lang="en-US" sz="3111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January 2013</a:t>
            </a:r>
          </a:p>
        </p:txBody>
      </p:sp>
      <p:sp>
        <p:nvSpPr>
          <p:cNvPr id="144" name="Text Box 124"/>
          <p:cNvSpPr txBox="1">
            <a:spLocks noChangeArrowheads="1"/>
          </p:cNvSpPr>
          <p:nvPr/>
        </p:nvSpPr>
        <p:spPr bwMode="auto">
          <a:xfrm>
            <a:off x="2286000" y="6211669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NOTE: </a:t>
            </a:r>
            <a:r>
              <a:rPr lang="en-US" sz="1200" dirty="0" smtClean="0">
                <a:latin typeface="Calibri" charset="0"/>
                <a:cs typeface="Calibri" charset="0"/>
              </a:rPr>
              <a:t>includes states that have adopted ICHIA in Medicaid, CHIP, or both programs.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Based on the results of a national survey conducted by the Kaiser Commission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</a:t>
            </a:r>
          </a:p>
          <a:p>
            <a:pPr algn="l">
              <a:spcBef>
                <a:spcPts val="0"/>
              </a:spcBef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Medicaid </a:t>
            </a:r>
            <a:r>
              <a:rPr lang="en-US" sz="12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the Uninsured and the Georgetown University Center for Children and Families,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2013.</a:t>
            </a:r>
            <a:endParaRPr lang="en-US" sz="1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1" name="Text - Rhode Island"/>
          <p:cNvSpPr txBox="1">
            <a:spLocks noChangeArrowheads="1"/>
          </p:cNvSpPr>
          <p:nvPr/>
        </p:nvSpPr>
        <p:spPr bwMode="auto">
          <a:xfrm>
            <a:off x="7826377" y="24384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RI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239" name="Text - Massachusetts"/>
          <p:cNvSpPr txBox="1">
            <a:spLocks noChangeArrowheads="1"/>
          </p:cNvSpPr>
          <p:nvPr/>
        </p:nvSpPr>
        <p:spPr bwMode="auto">
          <a:xfrm>
            <a:off x="7696201" y="22098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27"/>
          <p:cNvSpPr>
            <a:spLocks/>
          </p:cNvSpPr>
          <p:nvPr/>
        </p:nvSpPr>
        <p:spPr bwMode="auto">
          <a:xfrm>
            <a:off x="4583113" y="1820863"/>
            <a:ext cx="949325" cy="952500"/>
          </a:xfrm>
          <a:custGeom>
            <a:avLst/>
            <a:gdLst>
              <a:gd name="T0" fmla="*/ 2147483647 w 711"/>
              <a:gd name="T1" fmla="*/ 2147483647 h 773"/>
              <a:gd name="T2" fmla="*/ 2147483647 w 711"/>
              <a:gd name="T3" fmla="*/ 2147483647 h 773"/>
              <a:gd name="T4" fmla="*/ 2147483647 w 711"/>
              <a:gd name="T5" fmla="*/ 2147483647 h 773"/>
              <a:gd name="T6" fmla="*/ 2147483647 w 711"/>
              <a:gd name="T7" fmla="*/ 2147483647 h 773"/>
              <a:gd name="T8" fmla="*/ 2147483647 w 711"/>
              <a:gd name="T9" fmla="*/ 2147483647 h 773"/>
              <a:gd name="T10" fmla="*/ 2147483647 w 711"/>
              <a:gd name="T11" fmla="*/ 2147483647 h 773"/>
              <a:gd name="T12" fmla="*/ 2147483647 w 711"/>
              <a:gd name="T13" fmla="*/ 2147483647 h 773"/>
              <a:gd name="T14" fmla="*/ 2147483647 w 711"/>
              <a:gd name="T15" fmla="*/ 2147483647 h 773"/>
              <a:gd name="T16" fmla="*/ 2147483647 w 711"/>
              <a:gd name="T17" fmla="*/ 2147483647 h 773"/>
              <a:gd name="T18" fmla="*/ 2147483647 w 711"/>
              <a:gd name="T19" fmla="*/ 2147483647 h 773"/>
              <a:gd name="T20" fmla="*/ 2147483647 w 711"/>
              <a:gd name="T21" fmla="*/ 2147483647 h 773"/>
              <a:gd name="T22" fmla="*/ 2147483647 w 711"/>
              <a:gd name="T23" fmla="*/ 2147483647 h 773"/>
              <a:gd name="T24" fmla="*/ 2147483647 w 711"/>
              <a:gd name="T25" fmla="*/ 2147483647 h 773"/>
              <a:gd name="T26" fmla="*/ 2147483647 w 711"/>
              <a:gd name="T27" fmla="*/ 2147483647 h 773"/>
              <a:gd name="T28" fmla="*/ 2147483647 w 711"/>
              <a:gd name="T29" fmla="*/ 2147483647 h 773"/>
              <a:gd name="T30" fmla="*/ 2147483647 w 711"/>
              <a:gd name="T31" fmla="*/ 2147483647 h 773"/>
              <a:gd name="T32" fmla="*/ 2147483647 w 711"/>
              <a:gd name="T33" fmla="*/ 2147483647 h 773"/>
              <a:gd name="T34" fmla="*/ 2147483647 w 711"/>
              <a:gd name="T35" fmla="*/ 2147483647 h 773"/>
              <a:gd name="T36" fmla="*/ 2147483647 w 711"/>
              <a:gd name="T37" fmla="*/ 2147483647 h 773"/>
              <a:gd name="T38" fmla="*/ 2147483647 w 711"/>
              <a:gd name="T39" fmla="*/ 2147483647 h 773"/>
              <a:gd name="T40" fmla="*/ 2147483647 w 711"/>
              <a:gd name="T41" fmla="*/ 2147483647 h 773"/>
              <a:gd name="T42" fmla="*/ 2147483647 w 711"/>
              <a:gd name="T43" fmla="*/ 2147483647 h 773"/>
              <a:gd name="T44" fmla="*/ 2147483647 w 711"/>
              <a:gd name="T45" fmla="*/ 2147483647 h 773"/>
              <a:gd name="T46" fmla="*/ 2147483647 w 711"/>
              <a:gd name="T47" fmla="*/ 2147483647 h 773"/>
              <a:gd name="T48" fmla="*/ 2147483647 w 711"/>
              <a:gd name="T49" fmla="*/ 2147483647 h 773"/>
              <a:gd name="T50" fmla="*/ 2147483647 w 711"/>
              <a:gd name="T51" fmla="*/ 2147483647 h 773"/>
              <a:gd name="T52" fmla="*/ 2147483647 w 711"/>
              <a:gd name="T53" fmla="*/ 2147483647 h 773"/>
              <a:gd name="T54" fmla="*/ 2147483647 w 711"/>
              <a:gd name="T55" fmla="*/ 0 h 773"/>
              <a:gd name="T56" fmla="*/ 2147483647 w 711"/>
              <a:gd name="T57" fmla="*/ 0 h 773"/>
              <a:gd name="T58" fmla="*/ 2147483647 w 711"/>
              <a:gd name="T59" fmla="*/ 2147483647 h 773"/>
              <a:gd name="T60" fmla="*/ 0 w 711"/>
              <a:gd name="T61" fmla="*/ 2147483647 h 773"/>
              <a:gd name="T62" fmla="*/ 2147483647 w 711"/>
              <a:gd name="T63" fmla="*/ 2147483647 h 773"/>
              <a:gd name="T64" fmla="*/ 2147483647 w 711"/>
              <a:gd name="T65" fmla="*/ 2147483647 h 7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1"/>
              <a:gd name="T100" fmla="*/ 0 h 773"/>
              <a:gd name="T101" fmla="*/ 711 w 711"/>
              <a:gd name="T102" fmla="*/ 773 h 7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1" h="773">
                <a:moveTo>
                  <a:pt x="4" y="146"/>
                </a:moveTo>
                <a:lnTo>
                  <a:pt x="32" y="235"/>
                </a:lnTo>
                <a:lnTo>
                  <a:pt x="36" y="351"/>
                </a:lnTo>
                <a:lnTo>
                  <a:pt x="55" y="444"/>
                </a:lnTo>
                <a:lnTo>
                  <a:pt x="28" y="492"/>
                </a:lnTo>
                <a:lnTo>
                  <a:pt x="66" y="526"/>
                </a:lnTo>
                <a:lnTo>
                  <a:pt x="64" y="773"/>
                </a:lnTo>
                <a:lnTo>
                  <a:pt x="583" y="762"/>
                </a:lnTo>
                <a:lnTo>
                  <a:pt x="574" y="714"/>
                </a:lnTo>
                <a:lnTo>
                  <a:pt x="519" y="672"/>
                </a:lnTo>
                <a:lnTo>
                  <a:pt x="490" y="642"/>
                </a:lnTo>
                <a:lnTo>
                  <a:pt x="420" y="598"/>
                </a:lnTo>
                <a:lnTo>
                  <a:pt x="422" y="526"/>
                </a:lnTo>
                <a:lnTo>
                  <a:pt x="407" y="481"/>
                </a:lnTo>
                <a:lnTo>
                  <a:pt x="466" y="412"/>
                </a:lnTo>
                <a:lnTo>
                  <a:pt x="462" y="344"/>
                </a:lnTo>
                <a:lnTo>
                  <a:pt x="557" y="273"/>
                </a:lnTo>
                <a:lnTo>
                  <a:pt x="580" y="233"/>
                </a:lnTo>
                <a:lnTo>
                  <a:pt x="711" y="165"/>
                </a:lnTo>
                <a:lnTo>
                  <a:pt x="652" y="140"/>
                </a:lnTo>
                <a:lnTo>
                  <a:pt x="601" y="144"/>
                </a:lnTo>
                <a:lnTo>
                  <a:pt x="589" y="125"/>
                </a:lnTo>
                <a:lnTo>
                  <a:pt x="494" y="123"/>
                </a:lnTo>
                <a:lnTo>
                  <a:pt x="431" y="106"/>
                </a:lnTo>
                <a:lnTo>
                  <a:pt x="300" y="93"/>
                </a:lnTo>
                <a:lnTo>
                  <a:pt x="281" y="70"/>
                </a:lnTo>
                <a:lnTo>
                  <a:pt x="228" y="47"/>
                </a:lnTo>
                <a:lnTo>
                  <a:pt x="218" y="0"/>
                </a:lnTo>
                <a:lnTo>
                  <a:pt x="184" y="0"/>
                </a:lnTo>
                <a:lnTo>
                  <a:pt x="184" y="36"/>
                </a:lnTo>
                <a:lnTo>
                  <a:pt x="0" y="36"/>
                </a:lnTo>
                <a:lnTo>
                  <a:pt x="4" y="146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1447800"/>
            <a:ext cx="973138" cy="636588"/>
            <a:chOff x="768" y="624"/>
            <a:chExt cx="613" cy="401"/>
          </a:xfrm>
          <a:solidFill>
            <a:srgbClr val="092446"/>
          </a:solidFill>
        </p:grpSpPr>
        <p:sp>
          <p:nvSpPr>
            <p:cNvPr id="178" name="Freeform 9"/>
            <p:cNvSpPr>
              <a:spLocks/>
            </p:cNvSpPr>
            <p:nvPr/>
          </p:nvSpPr>
          <p:spPr bwMode="auto">
            <a:xfrm>
              <a:off x="768" y="624"/>
              <a:ext cx="613" cy="401"/>
            </a:xfrm>
            <a:custGeom>
              <a:avLst/>
              <a:gdLst>
                <a:gd name="T0" fmla="*/ 8 w 730"/>
                <a:gd name="T1" fmla="*/ 19 h 517"/>
                <a:gd name="T2" fmla="*/ 5 w 730"/>
                <a:gd name="T3" fmla="*/ 43 h 517"/>
                <a:gd name="T4" fmla="*/ 10 w 730"/>
                <a:gd name="T5" fmla="*/ 43 h 517"/>
                <a:gd name="T6" fmla="*/ 8 w 730"/>
                <a:gd name="T7" fmla="*/ 48 h 517"/>
                <a:gd name="T8" fmla="*/ 3 w 730"/>
                <a:gd name="T9" fmla="*/ 44 h 517"/>
                <a:gd name="T10" fmla="*/ 0 w 730"/>
                <a:gd name="T11" fmla="*/ 51 h 517"/>
                <a:gd name="T12" fmla="*/ 15 w 730"/>
                <a:gd name="T13" fmla="*/ 56 h 517"/>
                <a:gd name="T14" fmla="*/ 16 w 730"/>
                <a:gd name="T15" fmla="*/ 58 h 517"/>
                <a:gd name="T16" fmla="*/ 20 w 730"/>
                <a:gd name="T17" fmla="*/ 59 h 517"/>
                <a:gd name="T18" fmla="*/ 39 w 730"/>
                <a:gd name="T19" fmla="*/ 77 h 517"/>
                <a:gd name="T20" fmla="*/ 60 w 730"/>
                <a:gd name="T21" fmla="*/ 76 h 517"/>
                <a:gd name="T22" fmla="*/ 77 w 730"/>
                <a:gd name="T23" fmla="*/ 80 h 517"/>
                <a:gd name="T24" fmla="*/ 86 w 730"/>
                <a:gd name="T25" fmla="*/ 79 h 517"/>
                <a:gd name="T26" fmla="*/ 134 w 730"/>
                <a:gd name="T27" fmla="*/ 80 h 517"/>
                <a:gd name="T28" fmla="*/ 191 w 730"/>
                <a:gd name="T29" fmla="*/ 87 h 517"/>
                <a:gd name="T30" fmla="*/ 191 w 730"/>
                <a:gd name="T31" fmla="*/ 78 h 517"/>
                <a:gd name="T32" fmla="*/ 215 w 730"/>
                <a:gd name="T33" fmla="*/ 22 h 517"/>
                <a:gd name="T34" fmla="*/ 67 w 730"/>
                <a:gd name="T35" fmla="*/ 0 h 517"/>
                <a:gd name="T36" fmla="*/ 67 w 730"/>
                <a:gd name="T37" fmla="*/ 16 h 517"/>
                <a:gd name="T38" fmla="*/ 60 w 730"/>
                <a:gd name="T39" fmla="*/ 30 h 517"/>
                <a:gd name="T40" fmla="*/ 59 w 730"/>
                <a:gd name="T41" fmla="*/ 36 h 517"/>
                <a:gd name="T42" fmla="*/ 42 w 730"/>
                <a:gd name="T43" fmla="*/ 39 h 517"/>
                <a:gd name="T44" fmla="*/ 42 w 730"/>
                <a:gd name="T45" fmla="*/ 36 h 517"/>
                <a:gd name="T46" fmla="*/ 55 w 730"/>
                <a:gd name="T47" fmla="*/ 31 h 517"/>
                <a:gd name="T48" fmla="*/ 54 w 730"/>
                <a:gd name="T49" fmla="*/ 28 h 517"/>
                <a:gd name="T50" fmla="*/ 42 w 730"/>
                <a:gd name="T51" fmla="*/ 28 h 517"/>
                <a:gd name="T52" fmla="*/ 50 w 730"/>
                <a:gd name="T53" fmla="*/ 24 h 517"/>
                <a:gd name="T54" fmla="*/ 57 w 730"/>
                <a:gd name="T55" fmla="*/ 22 h 517"/>
                <a:gd name="T56" fmla="*/ 9 w 730"/>
                <a:gd name="T57" fmla="*/ 4 h 517"/>
                <a:gd name="T58" fmla="*/ 5 w 730"/>
                <a:gd name="T59" fmla="*/ 9 h 517"/>
                <a:gd name="T60" fmla="*/ 8 w 730"/>
                <a:gd name="T61" fmla="*/ 19 h 517"/>
                <a:gd name="T62" fmla="*/ 8 w 730"/>
                <a:gd name="T63" fmla="*/ 19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517"/>
                <a:gd name="T98" fmla="*/ 730 w 730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517">
                  <a:moveTo>
                    <a:pt x="27" y="112"/>
                  </a:moveTo>
                  <a:lnTo>
                    <a:pt x="17" y="254"/>
                  </a:lnTo>
                  <a:lnTo>
                    <a:pt x="35" y="254"/>
                  </a:lnTo>
                  <a:lnTo>
                    <a:pt x="25" y="285"/>
                  </a:lnTo>
                  <a:lnTo>
                    <a:pt x="12" y="266"/>
                  </a:lnTo>
                  <a:lnTo>
                    <a:pt x="0" y="304"/>
                  </a:lnTo>
                  <a:lnTo>
                    <a:pt x="52" y="332"/>
                  </a:lnTo>
                  <a:lnTo>
                    <a:pt x="54" y="345"/>
                  </a:lnTo>
                  <a:lnTo>
                    <a:pt x="67" y="347"/>
                  </a:lnTo>
                  <a:lnTo>
                    <a:pt x="133" y="452"/>
                  </a:lnTo>
                  <a:lnTo>
                    <a:pt x="208" y="448"/>
                  </a:lnTo>
                  <a:lnTo>
                    <a:pt x="263" y="473"/>
                  </a:lnTo>
                  <a:lnTo>
                    <a:pt x="289" y="469"/>
                  </a:lnTo>
                  <a:lnTo>
                    <a:pt x="457" y="473"/>
                  </a:lnTo>
                  <a:lnTo>
                    <a:pt x="647" y="517"/>
                  </a:lnTo>
                  <a:lnTo>
                    <a:pt x="651" y="459"/>
                  </a:lnTo>
                  <a:lnTo>
                    <a:pt x="730" y="127"/>
                  </a:lnTo>
                  <a:lnTo>
                    <a:pt x="225" y="0"/>
                  </a:lnTo>
                  <a:lnTo>
                    <a:pt x="228" y="96"/>
                  </a:lnTo>
                  <a:lnTo>
                    <a:pt x="204" y="176"/>
                  </a:lnTo>
                  <a:lnTo>
                    <a:pt x="200" y="218"/>
                  </a:lnTo>
                  <a:lnTo>
                    <a:pt x="147" y="231"/>
                  </a:lnTo>
                  <a:lnTo>
                    <a:pt x="143" y="212"/>
                  </a:lnTo>
                  <a:lnTo>
                    <a:pt x="187" y="186"/>
                  </a:lnTo>
                  <a:lnTo>
                    <a:pt x="183" y="163"/>
                  </a:lnTo>
                  <a:lnTo>
                    <a:pt x="143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1" y="24"/>
                  </a:lnTo>
                  <a:lnTo>
                    <a:pt x="17" y="53"/>
                  </a:lnTo>
                  <a:lnTo>
                    <a:pt x="27" y="112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190" name="Freeform 10"/>
            <p:cNvSpPr>
              <a:spLocks/>
            </p:cNvSpPr>
            <p:nvPr/>
          </p:nvSpPr>
          <p:spPr bwMode="auto">
            <a:xfrm>
              <a:off x="913" y="647"/>
              <a:ext cx="28" cy="30"/>
            </a:xfrm>
            <a:custGeom>
              <a:avLst/>
              <a:gdLst>
                <a:gd name="T0" fmla="*/ 0 w 35"/>
                <a:gd name="T1" fmla="*/ 3 h 38"/>
                <a:gd name="T2" fmla="*/ 6 w 35"/>
                <a:gd name="T3" fmla="*/ 0 h 38"/>
                <a:gd name="T4" fmla="*/ 7 w 35"/>
                <a:gd name="T5" fmla="*/ 3 h 38"/>
                <a:gd name="T6" fmla="*/ 6 w 35"/>
                <a:gd name="T7" fmla="*/ 7 h 38"/>
                <a:gd name="T8" fmla="*/ 0 w 35"/>
                <a:gd name="T9" fmla="*/ 3 h 38"/>
                <a:gd name="T10" fmla="*/ 0 w 35"/>
                <a:gd name="T11" fmla="*/ 3 h 38"/>
                <a:gd name="T12" fmla="*/ 0 w 35"/>
                <a:gd name="T13" fmla="*/ 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8"/>
                <a:gd name="T23" fmla="*/ 35 w 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8">
                  <a:moveTo>
                    <a:pt x="0" y="17"/>
                  </a:moveTo>
                  <a:lnTo>
                    <a:pt x="27" y="0"/>
                  </a:lnTo>
                  <a:lnTo>
                    <a:pt x="35" y="17"/>
                  </a:lnTo>
                  <a:lnTo>
                    <a:pt x="29" y="3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271" name="Freeform 11"/>
          <p:cNvSpPr>
            <a:spLocks/>
          </p:cNvSpPr>
          <p:nvPr/>
        </p:nvSpPr>
        <p:spPr bwMode="auto">
          <a:xfrm>
            <a:off x="2109788" y="2800350"/>
            <a:ext cx="823912" cy="925513"/>
          </a:xfrm>
          <a:custGeom>
            <a:avLst/>
            <a:gdLst>
              <a:gd name="T0" fmla="*/ 2147483647 w 618"/>
              <a:gd name="T1" fmla="*/ 0 h 753"/>
              <a:gd name="T2" fmla="*/ 2147483647 w 618"/>
              <a:gd name="T3" fmla="*/ 2147483647 h 753"/>
              <a:gd name="T4" fmla="*/ 2147483647 w 618"/>
              <a:gd name="T5" fmla="*/ 2147483647 h 753"/>
              <a:gd name="T6" fmla="*/ 2147483647 w 618"/>
              <a:gd name="T7" fmla="*/ 2147483647 h 753"/>
              <a:gd name="T8" fmla="*/ 2147483647 w 618"/>
              <a:gd name="T9" fmla="*/ 2147483647 h 753"/>
              <a:gd name="T10" fmla="*/ 0 w 618"/>
              <a:gd name="T11" fmla="*/ 2147483647 h 753"/>
              <a:gd name="T12" fmla="*/ 2147483647 w 618"/>
              <a:gd name="T13" fmla="*/ 0 h 753"/>
              <a:gd name="T14" fmla="*/ 2147483647 w 618"/>
              <a:gd name="T15" fmla="*/ 0 h 7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8"/>
              <a:gd name="T25" fmla="*/ 0 h 753"/>
              <a:gd name="T26" fmla="*/ 618 w 618"/>
              <a:gd name="T27" fmla="*/ 753 h 7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8" h="753">
                <a:moveTo>
                  <a:pt x="133" y="0"/>
                </a:moveTo>
                <a:lnTo>
                  <a:pt x="434" y="55"/>
                </a:lnTo>
                <a:lnTo>
                  <a:pt x="411" y="186"/>
                </a:lnTo>
                <a:lnTo>
                  <a:pt x="618" y="219"/>
                </a:lnTo>
                <a:lnTo>
                  <a:pt x="538" y="753"/>
                </a:lnTo>
                <a:lnTo>
                  <a:pt x="0" y="663"/>
                </a:lnTo>
                <a:lnTo>
                  <a:pt x="133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2" name="Freeform 12"/>
          <p:cNvSpPr>
            <a:spLocks/>
          </p:cNvSpPr>
          <p:nvPr/>
        </p:nvSpPr>
        <p:spPr bwMode="auto">
          <a:xfrm>
            <a:off x="950913" y="1836738"/>
            <a:ext cx="1163637" cy="885825"/>
          </a:xfrm>
          <a:custGeom>
            <a:avLst/>
            <a:gdLst>
              <a:gd name="T0" fmla="*/ 0 w 871"/>
              <a:gd name="T1" fmla="*/ 2147483647 h 720"/>
              <a:gd name="T2" fmla="*/ 2147483647 w 871"/>
              <a:gd name="T3" fmla="*/ 2147483647 h 720"/>
              <a:gd name="T4" fmla="*/ 2147483647 w 871"/>
              <a:gd name="T5" fmla="*/ 2147483647 h 720"/>
              <a:gd name="T6" fmla="*/ 2147483647 w 871"/>
              <a:gd name="T7" fmla="*/ 0 h 720"/>
              <a:gd name="T8" fmla="*/ 2147483647 w 871"/>
              <a:gd name="T9" fmla="*/ 2147483647 h 720"/>
              <a:gd name="T10" fmla="*/ 2147483647 w 871"/>
              <a:gd name="T11" fmla="*/ 2147483647 h 720"/>
              <a:gd name="T12" fmla="*/ 2147483647 w 871"/>
              <a:gd name="T13" fmla="*/ 2147483647 h 720"/>
              <a:gd name="T14" fmla="*/ 2147483647 w 871"/>
              <a:gd name="T15" fmla="*/ 2147483647 h 720"/>
              <a:gd name="T16" fmla="*/ 2147483647 w 871"/>
              <a:gd name="T17" fmla="*/ 2147483647 h 720"/>
              <a:gd name="T18" fmla="*/ 2147483647 w 871"/>
              <a:gd name="T19" fmla="*/ 2147483647 h 720"/>
              <a:gd name="T20" fmla="*/ 2147483647 w 871"/>
              <a:gd name="T21" fmla="*/ 2147483647 h 720"/>
              <a:gd name="T22" fmla="*/ 2147483647 w 871"/>
              <a:gd name="T23" fmla="*/ 2147483647 h 720"/>
              <a:gd name="T24" fmla="*/ 2147483647 w 871"/>
              <a:gd name="T25" fmla="*/ 2147483647 h 720"/>
              <a:gd name="T26" fmla="*/ 2147483647 w 871"/>
              <a:gd name="T27" fmla="*/ 2147483647 h 720"/>
              <a:gd name="T28" fmla="*/ 2147483647 w 871"/>
              <a:gd name="T29" fmla="*/ 2147483647 h 720"/>
              <a:gd name="T30" fmla="*/ 2147483647 w 871"/>
              <a:gd name="T31" fmla="*/ 2147483647 h 720"/>
              <a:gd name="T32" fmla="*/ 2147483647 w 871"/>
              <a:gd name="T33" fmla="*/ 2147483647 h 720"/>
              <a:gd name="T34" fmla="*/ 2147483647 w 871"/>
              <a:gd name="T35" fmla="*/ 2147483647 h 720"/>
              <a:gd name="T36" fmla="*/ 2147483647 w 871"/>
              <a:gd name="T37" fmla="*/ 2147483647 h 720"/>
              <a:gd name="T38" fmla="*/ 2147483647 w 871"/>
              <a:gd name="T39" fmla="*/ 2147483647 h 720"/>
              <a:gd name="T40" fmla="*/ 2147483647 w 871"/>
              <a:gd name="T41" fmla="*/ 2147483647 h 720"/>
              <a:gd name="T42" fmla="*/ 2147483647 w 871"/>
              <a:gd name="T43" fmla="*/ 2147483647 h 720"/>
              <a:gd name="T44" fmla="*/ 0 w 871"/>
              <a:gd name="T45" fmla="*/ 2147483647 h 720"/>
              <a:gd name="T46" fmla="*/ 0 w 871"/>
              <a:gd name="T47" fmla="*/ 2147483647 h 7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71"/>
              <a:gd name="T73" fmla="*/ 0 h 720"/>
              <a:gd name="T74" fmla="*/ 871 w 871"/>
              <a:gd name="T75" fmla="*/ 720 h 7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71" h="720">
                <a:moveTo>
                  <a:pt x="0" y="538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4" y="15"/>
                </a:lnTo>
                <a:lnTo>
                  <a:pt x="246" y="29"/>
                </a:lnTo>
                <a:lnTo>
                  <a:pt x="259" y="30"/>
                </a:lnTo>
                <a:lnTo>
                  <a:pt x="325" y="135"/>
                </a:lnTo>
                <a:lnTo>
                  <a:pt x="400" y="131"/>
                </a:lnTo>
                <a:lnTo>
                  <a:pt x="455" y="156"/>
                </a:lnTo>
                <a:lnTo>
                  <a:pt x="481" y="152"/>
                </a:lnTo>
                <a:lnTo>
                  <a:pt x="649" y="156"/>
                </a:lnTo>
                <a:lnTo>
                  <a:pt x="839" y="200"/>
                </a:lnTo>
                <a:lnTo>
                  <a:pt x="848" y="222"/>
                </a:lnTo>
                <a:lnTo>
                  <a:pt x="871" y="255"/>
                </a:lnTo>
                <a:lnTo>
                  <a:pt x="806" y="354"/>
                </a:lnTo>
                <a:lnTo>
                  <a:pt x="765" y="390"/>
                </a:lnTo>
                <a:lnTo>
                  <a:pt x="759" y="416"/>
                </a:lnTo>
                <a:lnTo>
                  <a:pt x="784" y="443"/>
                </a:lnTo>
                <a:lnTo>
                  <a:pt x="757" y="504"/>
                </a:lnTo>
                <a:lnTo>
                  <a:pt x="704" y="720"/>
                </a:lnTo>
                <a:lnTo>
                  <a:pt x="409" y="650"/>
                </a:lnTo>
                <a:lnTo>
                  <a:pt x="0" y="538"/>
                </a:lnTo>
                <a:close/>
              </a:path>
            </a:pathLst>
          </a:custGeom>
          <a:solidFill>
            <a:srgbClr val="C9961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3" name="Freeform 13" descr="Wide downward diagonal"/>
          <p:cNvSpPr>
            <a:spLocks/>
          </p:cNvSpPr>
          <p:nvPr/>
        </p:nvSpPr>
        <p:spPr bwMode="auto">
          <a:xfrm>
            <a:off x="838200" y="2498725"/>
            <a:ext cx="1158875" cy="1773238"/>
          </a:xfrm>
          <a:custGeom>
            <a:avLst/>
            <a:gdLst>
              <a:gd name="T0" fmla="*/ 2147483647 w 867"/>
              <a:gd name="T1" fmla="*/ 2147483647 h 1443"/>
              <a:gd name="T2" fmla="*/ 2147483647 w 867"/>
              <a:gd name="T3" fmla="*/ 2147483647 h 1443"/>
              <a:gd name="T4" fmla="*/ 2147483647 w 867"/>
              <a:gd name="T5" fmla="*/ 2147483647 h 1443"/>
              <a:gd name="T6" fmla="*/ 2147483647 w 867"/>
              <a:gd name="T7" fmla="*/ 2147483647 h 1443"/>
              <a:gd name="T8" fmla="*/ 2147483647 w 867"/>
              <a:gd name="T9" fmla="*/ 2147483647 h 1443"/>
              <a:gd name="T10" fmla="*/ 2147483647 w 867"/>
              <a:gd name="T11" fmla="*/ 2147483647 h 1443"/>
              <a:gd name="T12" fmla="*/ 2147483647 w 867"/>
              <a:gd name="T13" fmla="*/ 2147483647 h 1443"/>
              <a:gd name="T14" fmla="*/ 2147483647 w 867"/>
              <a:gd name="T15" fmla="*/ 2147483647 h 1443"/>
              <a:gd name="T16" fmla="*/ 2147483647 w 867"/>
              <a:gd name="T17" fmla="*/ 2147483647 h 1443"/>
              <a:gd name="T18" fmla="*/ 2147483647 w 867"/>
              <a:gd name="T19" fmla="*/ 2147483647 h 1443"/>
              <a:gd name="T20" fmla="*/ 2147483647 w 867"/>
              <a:gd name="T21" fmla="*/ 2147483647 h 1443"/>
              <a:gd name="T22" fmla="*/ 2147483647 w 867"/>
              <a:gd name="T23" fmla="*/ 2147483647 h 1443"/>
              <a:gd name="T24" fmla="*/ 2147483647 w 867"/>
              <a:gd name="T25" fmla="*/ 2147483647 h 1443"/>
              <a:gd name="T26" fmla="*/ 2147483647 w 867"/>
              <a:gd name="T27" fmla="*/ 2147483647 h 1443"/>
              <a:gd name="T28" fmla="*/ 2147483647 w 867"/>
              <a:gd name="T29" fmla="*/ 2147483647 h 1443"/>
              <a:gd name="T30" fmla="*/ 2147483647 w 867"/>
              <a:gd name="T31" fmla="*/ 2147483647 h 1443"/>
              <a:gd name="T32" fmla="*/ 2147483647 w 867"/>
              <a:gd name="T33" fmla="*/ 2147483647 h 1443"/>
              <a:gd name="T34" fmla="*/ 2147483647 w 867"/>
              <a:gd name="T35" fmla="*/ 2147483647 h 1443"/>
              <a:gd name="T36" fmla="*/ 2147483647 w 867"/>
              <a:gd name="T37" fmla="*/ 2147483647 h 1443"/>
              <a:gd name="T38" fmla="*/ 2147483647 w 867"/>
              <a:gd name="T39" fmla="*/ 2147483647 h 1443"/>
              <a:gd name="T40" fmla="*/ 2147483647 w 867"/>
              <a:gd name="T41" fmla="*/ 2147483647 h 1443"/>
              <a:gd name="T42" fmla="*/ 2147483647 w 867"/>
              <a:gd name="T43" fmla="*/ 2147483647 h 1443"/>
              <a:gd name="T44" fmla="*/ 2147483647 w 867"/>
              <a:gd name="T45" fmla="*/ 2147483647 h 1443"/>
              <a:gd name="T46" fmla="*/ 2147483647 w 867"/>
              <a:gd name="T47" fmla="*/ 2147483647 h 1443"/>
              <a:gd name="T48" fmla="*/ 2147483647 w 867"/>
              <a:gd name="T49" fmla="*/ 2147483647 h 1443"/>
              <a:gd name="T50" fmla="*/ 2147483647 w 867"/>
              <a:gd name="T51" fmla="*/ 2147483647 h 1443"/>
              <a:gd name="T52" fmla="*/ 2147483647 w 867"/>
              <a:gd name="T53" fmla="*/ 2147483647 h 1443"/>
              <a:gd name="T54" fmla="*/ 2147483647 w 867"/>
              <a:gd name="T55" fmla="*/ 0 h 1443"/>
              <a:gd name="T56" fmla="*/ 2147483647 w 867"/>
              <a:gd name="T57" fmla="*/ 2147483647 h 1443"/>
              <a:gd name="T58" fmla="*/ 0 w 867"/>
              <a:gd name="T59" fmla="*/ 2147483647 h 1443"/>
              <a:gd name="T60" fmla="*/ 2147483647 w 867"/>
              <a:gd name="T61" fmla="*/ 2147483647 h 1443"/>
              <a:gd name="T62" fmla="*/ 2147483647 w 867"/>
              <a:gd name="T63" fmla="*/ 2147483647 h 14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7"/>
              <a:gd name="T97" fmla="*/ 0 h 1443"/>
              <a:gd name="T98" fmla="*/ 867 w 867"/>
              <a:gd name="T99" fmla="*/ 1443 h 14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7" h="1443">
                <a:moveTo>
                  <a:pt x="30" y="293"/>
                </a:moveTo>
                <a:lnTo>
                  <a:pt x="5" y="405"/>
                </a:lnTo>
                <a:lnTo>
                  <a:pt x="89" y="585"/>
                </a:lnTo>
                <a:lnTo>
                  <a:pt x="104" y="574"/>
                </a:lnTo>
                <a:lnTo>
                  <a:pt x="129" y="650"/>
                </a:lnTo>
                <a:lnTo>
                  <a:pt x="89" y="597"/>
                </a:lnTo>
                <a:lnTo>
                  <a:pt x="79" y="680"/>
                </a:lnTo>
                <a:lnTo>
                  <a:pt x="125" y="732"/>
                </a:lnTo>
                <a:lnTo>
                  <a:pt x="95" y="802"/>
                </a:lnTo>
                <a:lnTo>
                  <a:pt x="186" y="994"/>
                </a:lnTo>
                <a:lnTo>
                  <a:pt x="165" y="1064"/>
                </a:lnTo>
                <a:lnTo>
                  <a:pt x="285" y="1119"/>
                </a:lnTo>
                <a:lnTo>
                  <a:pt x="329" y="1176"/>
                </a:lnTo>
                <a:lnTo>
                  <a:pt x="378" y="1195"/>
                </a:lnTo>
                <a:lnTo>
                  <a:pt x="380" y="1230"/>
                </a:lnTo>
                <a:lnTo>
                  <a:pt x="412" y="1237"/>
                </a:lnTo>
                <a:lnTo>
                  <a:pt x="483" y="1348"/>
                </a:lnTo>
                <a:lnTo>
                  <a:pt x="483" y="1425"/>
                </a:lnTo>
                <a:lnTo>
                  <a:pt x="791" y="1443"/>
                </a:lnTo>
                <a:lnTo>
                  <a:pt x="772" y="1410"/>
                </a:lnTo>
                <a:lnTo>
                  <a:pt x="781" y="1365"/>
                </a:lnTo>
                <a:lnTo>
                  <a:pt x="830" y="1285"/>
                </a:lnTo>
                <a:lnTo>
                  <a:pt x="867" y="1264"/>
                </a:lnTo>
                <a:lnTo>
                  <a:pt x="846" y="1235"/>
                </a:lnTo>
                <a:lnTo>
                  <a:pt x="830" y="1157"/>
                </a:lnTo>
                <a:lnTo>
                  <a:pt x="389" y="496"/>
                </a:lnTo>
                <a:lnTo>
                  <a:pt x="492" y="112"/>
                </a:lnTo>
                <a:lnTo>
                  <a:pt x="83" y="0"/>
                </a:lnTo>
                <a:lnTo>
                  <a:pt x="72" y="23"/>
                </a:lnTo>
                <a:lnTo>
                  <a:pt x="0" y="192"/>
                </a:lnTo>
                <a:lnTo>
                  <a:pt x="30" y="293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4" name="Freeform 14"/>
          <p:cNvSpPr>
            <a:spLocks/>
          </p:cNvSpPr>
          <p:nvPr/>
        </p:nvSpPr>
        <p:spPr bwMode="auto">
          <a:xfrm>
            <a:off x="1358900" y="2635250"/>
            <a:ext cx="925513" cy="1285875"/>
          </a:xfrm>
          <a:custGeom>
            <a:avLst/>
            <a:gdLst>
              <a:gd name="T0" fmla="*/ 0 w 694"/>
              <a:gd name="T1" fmla="*/ 2147483647 h 1045"/>
              <a:gd name="T2" fmla="*/ 2147483647 w 694"/>
              <a:gd name="T3" fmla="*/ 2147483647 h 1045"/>
              <a:gd name="T4" fmla="*/ 2147483647 w 694"/>
              <a:gd name="T5" fmla="*/ 2147483647 h 1045"/>
              <a:gd name="T6" fmla="*/ 2147483647 w 694"/>
              <a:gd name="T7" fmla="*/ 2147483647 h 1045"/>
              <a:gd name="T8" fmla="*/ 2147483647 w 694"/>
              <a:gd name="T9" fmla="*/ 2147483647 h 1045"/>
              <a:gd name="T10" fmla="*/ 2147483647 w 694"/>
              <a:gd name="T11" fmla="*/ 2147483647 h 1045"/>
              <a:gd name="T12" fmla="*/ 2147483647 w 694"/>
              <a:gd name="T13" fmla="*/ 2147483647 h 1045"/>
              <a:gd name="T14" fmla="*/ 2147483647 w 694"/>
              <a:gd name="T15" fmla="*/ 2147483647 h 1045"/>
              <a:gd name="T16" fmla="*/ 2147483647 w 694"/>
              <a:gd name="T17" fmla="*/ 0 h 1045"/>
              <a:gd name="T18" fmla="*/ 0 w 694"/>
              <a:gd name="T19" fmla="*/ 2147483647 h 1045"/>
              <a:gd name="T20" fmla="*/ 0 w 694"/>
              <a:gd name="T21" fmla="*/ 2147483647 h 10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4"/>
              <a:gd name="T34" fmla="*/ 0 h 1045"/>
              <a:gd name="T35" fmla="*/ 694 w 694"/>
              <a:gd name="T36" fmla="*/ 1045 h 10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4" h="1045">
                <a:moveTo>
                  <a:pt x="0" y="384"/>
                </a:moveTo>
                <a:lnTo>
                  <a:pt x="441" y="1045"/>
                </a:lnTo>
                <a:lnTo>
                  <a:pt x="459" y="905"/>
                </a:lnTo>
                <a:lnTo>
                  <a:pt x="483" y="897"/>
                </a:lnTo>
                <a:lnTo>
                  <a:pt x="525" y="922"/>
                </a:lnTo>
                <a:lnTo>
                  <a:pt x="561" y="796"/>
                </a:lnTo>
                <a:lnTo>
                  <a:pt x="694" y="133"/>
                </a:lnTo>
                <a:lnTo>
                  <a:pt x="398" y="70"/>
                </a:lnTo>
                <a:lnTo>
                  <a:pt x="103" y="0"/>
                </a:lnTo>
                <a:lnTo>
                  <a:pt x="0" y="38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5" name="Freeform 15"/>
          <p:cNvSpPr>
            <a:spLocks/>
          </p:cNvSpPr>
          <p:nvPr/>
        </p:nvSpPr>
        <p:spPr bwMode="auto">
          <a:xfrm>
            <a:off x="1889125" y="1604963"/>
            <a:ext cx="873125" cy="1258887"/>
          </a:xfrm>
          <a:custGeom>
            <a:avLst/>
            <a:gdLst>
              <a:gd name="T0" fmla="*/ 0 w 654"/>
              <a:gd name="T1" fmla="*/ 2147483647 h 1024"/>
              <a:gd name="T2" fmla="*/ 2147483647 w 654"/>
              <a:gd name="T3" fmla="*/ 2147483647 h 1024"/>
              <a:gd name="T4" fmla="*/ 2147483647 w 654"/>
              <a:gd name="T5" fmla="*/ 2147483647 h 1024"/>
              <a:gd name="T6" fmla="*/ 2147483647 w 654"/>
              <a:gd name="T7" fmla="*/ 2147483647 h 1024"/>
              <a:gd name="T8" fmla="*/ 2147483647 w 654"/>
              <a:gd name="T9" fmla="*/ 2147483647 h 1024"/>
              <a:gd name="T10" fmla="*/ 2147483647 w 654"/>
              <a:gd name="T11" fmla="*/ 2147483647 h 1024"/>
              <a:gd name="T12" fmla="*/ 2147483647 w 654"/>
              <a:gd name="T13" fmla="*/ 2147483647 h 1024"/>
              <a:gd name="T14" fmla="*/ 2147483647 w 654"/>
              <a:gd name="T15" fmla="*/ 2147483647 h 1024"/>
              <a:gd name="T16" fmla="*/ 2147483647 w 654"/>
              <a:gd name="T17" fmla="*/ 2147483647 h 1024"/>
              <a:gd name="T18" fmla="*/ 2147483647 w 654"/>
              <a:gd name="T19" fmla="*/ 2147483647 h 1024"/>
              <a:gd name="T20" fmla="*/ 2147483647 w 654"/>
              <a:gd name="T21" fmla="*/ 0 h 1024"/>
              <a:gd name="T22" fmla="*/ 2147483647 w 654"/>
              <a:gd name="T23" fmla="*/ 2147483647 h 1024"/>
              <a:gd name="T24" fmla="*/ 2147483647 w 654"/>
              <a:gd name="T25" fmla="*/ 2147483647 h 1024"/>
              <a:gd name="T26" fmla="*/ 2147483647 w 654"/>
              <a:gd name="T27" fmla="*/ 2147483647 h 1024"/>
              <a:gd name="T28" fmla="*/ 2147483647 w 654"/>
              <a:gd name="T29" fmla="*/ 2147483647 h 1024"/>
              <a:gd name="T30" fmla="*/ 2147483647 w 654"/>
              <a:gd name="T31" fmla="*/ 2147483647 h 1024"/>
              <a:gd name="T32" fmla="*/ 2147483647 w 654"/>
              <a:gd name="T33" fmla="*/ 2147483647 h 1024"/>
              <a:gd name="T34" fmla="*/ 2147483647 w 654"/>
              <a:gd name="T35" fmla="*/ 2147483647 h 1024"/>
              <a:gd name="T36" fmla="*/ 2147483647 w 654"/>
              <a:gd name="T37" fmla="*/ 2147483647 h 1024"/>
              <a:gd name="T38" fmla="*/ 2147483647 w 654"/>
              <a:gd name="T39" fmla="*/ 2147483647 h 1024"/>
              <a:gd name="T40" fmla="*/ 2147483647 w 654"/>
              <a:gd name="T41" fmla="*/ 2147483647 h 1024"/>
              <a:gd name="T42" fmla="*/ 2147483647 w 654"/>
              <a:gd name="T43" fmla="*/ 2147483647 h 1024"/>
              <a:gd name="T44" fmla="*/ 2147483647 w 654"/>
              <a:gd name="T45" fmla="*/ 2147483647 h 1024"/>
              <a:gd name="T46" fmla="*/ 2147483647 w 654"/>
              <a:gd name="T47" fmla="*/ 2147483647 h 1024"/>
              <a:gd name="T48" fmla="*/ 2147483647 w 654"/>
              <a:gd name="T49" fmla="*/ 2147483647 h 1024"/>
              <a:gd name="T50" fmla="*/ 2147483647 w 654"/>
              <a:gd name="T51" fmla="*/ 2147483647 h 1024"/>
              <a:gd name="T52" fmla="*/ 2147483647 w 654"/>
              <a:gd name="T53" fmla="*/ 2147483647 h 1024"/>
              <a:gd name="T54" fmla="*/ 2147483647 w 654"/>
              <a:gd name="T55" fmla="*/ 2147483647 h 1024"/>
              <a:gd name="T56" fmla="*/ 2147483647 w 654"/>
              <a:gd name="T57" fmla="*/ 2147483647 h 1024"/>
              <a:gd name="T58" fmla="*/ 2147483647 w 654"/>
              <a:gd name="T59" fmla="*/ 2147483647 h 1024"/>
              <a:gd name="T60" fmla="*/ 2147483647 w 654"/>
              <a:gd name="T61" fmla="*/ 2147483647 h 1024"/>
              <a:gd name="T62" fmla="*/ 0 w 654"/>
              <a:gd name="T63" fmla="*/ 2147483647 h 1024"/>
              <a:gd name="T64" fmla="*/ 0 w 654"/>
              <a:gd name="T65" fmla="*/ 2147483647 h 10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4"/>
              <a:gd name="T100" fmla="*/ 0 h 1024"/>
              <a:gd name="T101" fmla="*/ 654 w 654"/>
              <a:gd name="T102" fmla="*/ 1024 h 10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4" h="1024">
                <a:moveTo>
                  <a:pt x="0" y="908"/>
                </a:moveTo>
                <a:lnTo>
                  <a:pt x="53" y="692"/>
                </a:lnTo>
                <a:lnTo>
                  <a:pt x="80" y="631"/>
                </a:lnTo>
                <a:lnTo>
                  <a:pt x="55" y="604"/>
                </a:lnTo>
                <a:lnTo>
                  <a:pt x="61" y="578"/>
                </a:lnTo>
                <a:lnTo>
                  <a:pt x="102" y="542"/>
                </a:lnTo>
                <a:lnTo>
                  <a:pt x="167" y="443"/>
                </a:lnTo>
                <a:lnTo>
                  <a:pt x="144" y="410"/>
                </a:lnTo>
                <a:lnTo>
                  <a:pt x="135" y="388"/>
                </a:lnTo>
                <a:lnTo>
                  <a:pt x="139" y="332"/>
                </a:lnTo>
                <a:lnTo>
                  <a:pt x="218" y="0"/>
                </a:lnTo>
                <a:lnTo>
                  <a:pt x="304" y="17"/>
                </a:lnTo>
                <a:lnTo>
                  <a:pt x="275" y="148"/>
                </a:lnTo>
                <a:lnTo>
                  <a:pt x="294" y="194"/>
                </a:lnTo>
                <a:lnTo>
                  <a:pt x="296" y="222"/>
                </a:lnTo>
                <a:lnTo>
                  <a:pt x="287" y="228"/>
                </a:lnTo>
                <a:lnTo>
                  <a:pt x="319" y="258"/>
                </a:lnTo>
                <a:lnTo>
                  <a:pt x="353" y="342"/>
                </a:lnTo>
                <a:lnTo>
                  <a:pt x="365" y="416"/>
                </a:lnTo>
                <a:lnTo>
                  <a:pt x="370" y="456"/>
                </a:lnTo>
                <a:lnTo>
                  <a:pt x="346" y="494"/>
                </a:lnTo>
                <a:lnTo>
                  <a:pt x="363" y="511"/>
                </a:lnTo>
                <a:lnTo>
                  <a:pt x="408" y="486"/>
                </a:lnTo>
                <a:lnTo>
                  <a:pt x="439" y="618"/>
                </a:lnTo>
                <a:lnTo>
                  <a:pt x="460" y="623"/>
                </a:lnTo>
                <a:lnTo>
                  <a:pt x="464" y="661"/>
                </a:lnTo>
                <a:lnTo>
                  <a:pt x="523" y="677"/>
                </a:lnTo>
                <a:lnTo>
                  <a:pt x="614" y="678"/>
                </a:lnTo>
                <a:lnTo>
                  <a:pt x="654" y="696"/>
                </a:lnTo>
                <a:lnTo>
                  <a:pt x="597" y="1024"/>
                </a:lnTo>
                <a:lnTo>
                  <a:pt x="296" y="971"/>
                </a:lnTo>
                <a:lnTo>
                  <a:pt x="0" y="90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6" name="Freeform 16"/>
          <p:cNvSpPr>
            <a:spLocks/>
          </p:cNvSpPr>
          <p:nvPr/>
        </p:nvSpPr>
        <p:spPr bwMode="auto">
          <a:xfrm>
            <a:off x="2257425" y="1625600"/>
            <a:ext cx="1493838" cy="852488"/>
          </a:xfrm>
          <a:custGeom>
            <a:avLst/>
            <a:gdLst>
              <a:gd name="T0" fmla="*/ 2147483647 w 1118"/>
              <a:gd name="T1" fmla="*/ 2147483647 h 694"/>
              <a:gd name="T2" fmla="*/ 2147483647 w 1118"/>
              <a:gd name="T3" fmla="*/ 2147483647 h 694"/>
              <a:gd name="T4" fmla="*/ 2147483647 w 1118"/>
              <a:gd name="T5" fmla="*/ 2147483647 h 694"/>
              <a:gd name="T6" fmla="*/ 2147483647 w 1118"/>
              <a:gd name="T7" fmla="*/ 2147483647 h 694"/>
              <a:gd name="T8" fmla="*/ 2147483647 w 1118"/>
              <a:gd name="T9" fmla="*/ 2147483647 h 694"/>
              <a:gd name="T10" fmla="*/ 2147483647 w 1118"/>
              <a:gd name="T11" fmla="*/ 2147483647 h 694"/>
              <a:gd name="T12" fmla="*/ 2147483647 w 1118"/>
              <a:gd name="T13" fmla="*/ 2147483647 h 694"/>
              <a:gd name="T14" fmla="*/ 2147483647 w 1118"/>
              <a:gd name="T15" fmla="*/ 2147483647 h 694"/>
              <a:gd name="T16" fmla="*/ 2147483647 w 1118"/>
              <a:gd name="T17" fmla="*/ 2147483647 h 694"/>
              <a:gd name="T18" fmla="*/ 2147483647 w 1118"/>
              <a:gd name="T19" fmla="*/ 2147483647 h 694"/>
              <a:gd name="T20" fmla="*/ 2147483647 w 1118"/>
              <a:gd name="T21" fmla="*/ 2147483647 h 694"/>
              <a:gd name="T22" fmla="*/ 2147483647 w 1118"/>
              <a:gd name="T23" fmla="*/ 2147483647 h 694"/>
              <a:gd name="T24" fmla="*/ 2147483647 w 1118"/>
              <a:gd name="T25" fmla="*/ 2147483647 h 694"/>
              <a:gd name="T26" fmla="*/ 2147483647 w 1118"/>
              <a:gd name="T27" fmla="*/ 2147483647 h 694"/>
              <a:gd name="T28" fmla="*/ 2147483647 w 1118"/>
              <a:gd name="T29" fmla="*/ 2147483647 h 694"/>
              <a:gd name="T30" fmla="*/ 2147483647 w 1118"/>
              <a:gd name="T31" fmla="*/ 2147483647 h 694"/>
              <a:gd name="T32" fmla="*/ 2147483647 w 1118"/>
              <a:gd name="T33" fmla="*/ 2147483647 h 694"/>
              <a:gd name="T34" fmla="*/ 2147483647 w 1118"/>
              <a:gd name="T35" fmla="*/ 2147483647 h 694"/>
              <a:gd name="T36" fmla="*/ 2147483647 w 1118"/>
              <a:gd name="T37" fmla="*/ 2147483647 h 694"/>
              <a:gd name="T38" fmla="*/ 2147483647 w 1118"/>
              <a:gd name="T39" fmla="*/ 2147483647 h 694"/>
              <a:gd name="T40" fmla="*/ 2147483647 w 1118"/>
              <a:gd name="T41" fmla="*/ 2147483647 h 694"/>
              <a:gd name="T42" fmla="*/ 2147483647 w 1118"/>
              <a:gd name="T43" fmla="*/ 2147483647 h 694"/>
              <a:gd name="T44" fmla="*/ 2147483647 w 1118"/>
              <a:gd name="T45" fmla="*/ 2147483647 h 694"/>
              <a:gd name="T46" fmla="*/ 2147483647 w 1118"/>
              <a:gd name="T47" fmla="*/ 2147483647 h 694"/>
              <a:gd name="T48" fmla="*/ 2147483647 w 1118"/>
              <a:gd name="T49" fmla="*/ 0 h 694"/>
              <a:gd name="T50" fmla="*/ 0 w 1118"/>
              <a:gd name="T51" fmla="*/ 2147483647 h 694"/>
              <a:gd name="T52" fmla="*/ 2147483647 w 1118"/>
              <a:gd name="T53" fmla="*/ 2147483647 h 694"/>
              <a:gd name="T54" fmla="*/ 2147483647 w 1118"/>
              <a:gd name="T55" fmla="*/ 2147483647 h 6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18"/>
              <a:gd name="T85" fmla="*/ 0 h 694"/>
              <a:gd name="T86" fmla="*/ 1118 w 1118"/>
              <a:gd name="T87" fmla="*/ 694 h 6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18" h="694">
                <a:moveTo>
                  <a:pt x="19" y="177"/>
                </a:moveTo>
                <a:lnTo>
                  <a:pt x="21" y="205"/>
                </a:lnTo>
                <a:lnTo>
                  <a:pt x="12" y="211"/>
                </a:lnTo>
                <a:lnTo>
                  <a:pt x="44" y="241"/>
                </a:lnTo>
                <a:lnTo>
                  <a:pt x="78" y="325"/>
                </a:lnTo>
                <a:lnTo>
                  <a:pt x="90" y="399"/>
                </a:lnTo>
                <a:lnTo>
                  <a:pt x="95" y="439"/>
                </a:lnTo>
                <a:lnTo>
                  <a:pt x="71" y="477"/>
                </a:lnTo>
                <a:lnTo>
                  <a:pt x="88" y="494"/>
                </a:lnTo>
                <a:lnTo>
                  <a:pt x="133" y="469"/>
                </a:lnTo>
                <a:lnTo>
                  <a:pt x="164" y="601"/>
                </a:lnTo>
                <a:lnTo>
                  <a:pt x="185" y="606"/>
                </a:lnTo>
                <a:lnTo>
                  <a:pt x="189" y="644"/>
                </a:lnTo>
                <a:lnTo>
                  <a:pt x="204" y="663"/>
                </a:lnTo>
                <a:lnTo>
                  <a:pt x="248" y="660"/>
                </a:lnTo>
                <a:lnTo>
                  <a:pt x="339" y="661"/>
                </a:lnTo>
                <a:lnTo>
                  <a:pt x="379" y="679"/>
                </a:lnTo>
                <a:lnTo>
                  <a:pt x="390" y="610"/>
                </a:lnTo>
                <a:lnTo>
                  <a:pt x="694" y="656"/>
                </a:lnTo>
                <a:lnTo>
                  <a:pt x="1067" y="694"/>
                </a:lnTo>
                <a:lnTo>
                  <a:pt x="1080" y="568"/>
                </a:lnTo>
                <a:lnTo>
                  <a:pt x="1118" y="163"/>
                </a:lnTo>
                <a:lnTo>
                  <a:pt x="622" y="106"/>
                </a:lnTo>
                <a:lnTo>
                  <a:pt x="377" y="67"/>
                </a:lnTo>
                <a:lnTo>
                  <a:pt x="29" y="0"/>
                </a:lnTo>
                <a:lnTo>
                  <a:pt x="0" y="131"/>
                </a:lnTo>
                <a:lnTo>
                  <a:pt x="19" y="177"/>
                </a:lnTo>
                <a:close/>
              </a:path>
            </a:pathLst>
          </a:custGeom>
          <a:solidFill>
            <a:srgbClr val="C9961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7" name="Freeform 17"/>
          <p:cNvSpPr>
            <a:spLocks/>
          </p:cNvSpPr>
          <p:nvPr/>
        </p:nvSpPr>
        <p:spPr bwMode="auto">
          <a:xfrm>
            <a:off x="1830388" y="3614738"/>
            <a:ext cx="995362" cy="1033462"/>
          </a:xfrm>
          <a:custGeom>
            <a:avLst/>
            <a:gdLst>
              <a:gd name="T0" fmla="*/ 2147483647 w 745"/>
              <a:gd name="T1" fmla="*/ 2147483647 h 841"/>
              <a:gd name="T2" fmla="*/ 2147483647 w 745"/>
              <a:gd name="T3" fmla="*/ 2147483647 h 841"/>
              <a:gd name="T4" fmla="*/ 2147483647 w 745"/>
              <a:gd name="T5" fmla="*/ 2147483647 h 841"/>
              <a:gd name="T6" fmla="*/ 2147483647 w 745"/>
              <a:gd name="T7" fmla="*/ 2147483647 h 841"/>
              <a:gd name="T8" fmla="*/ 2147483647 w 745"/>
              <a:gd name="T9" fmla="*/ 2147483647 h 841"/>
              <a:gd name="T10" fmla="*/ 2147483647 w 745"/>
              <a:gd name="T11" fmla="*/ 2147483647 h 841"/>
              <a:gd name="T12" fmla="*/ 2147483647 w 745"/>
              <a:gd name="T13" fmla="*/ 2147483647 h 841"/>
              <a:gd name="T14" fmla="*/ 2147483647 w 745"/>
              <a:gd name="T15" fmla="*/ 2147483647 h 841"/>
              <a:gd name="T16" fmla="*/ 2147483647 w 745"/>
              <a:gd name="T17" fmla="*/ 2147483647 h 841"/>
              <a:gd name="T18" fmla="*/ 2147483647 w 745"/>
              <a:gd name="T19" fmla="*/ 2147483647 h 841"/>
              <a:gd name="T20" fmla="*/ 2147483647 w 745"/>
              <a:gd name="T21" fmla="*/ 0 h 841"/>
              <a:gd name="T22" fmla="*/ 2147483647 w 745"/>
              <a:gd name="T23" fmla="*/ 2147483647 h 841"/>
              <a:gd name="T24" fmla="*/ 2147483647 w 745"/>
              <a:gd name="T25" fmla="*/ 2147483647 h 841"/>
              <a:gd name="T26" fmla="*/ 2147483647 w 745"/>
              <a:gd name="T27" fmla="*/ 2147483647 h 841"/>
              <a:gd name="T28" fmla="*/ 2147483647 w 745"/>
              <a:gd name="T29" fmla="*/ 2147483647 h 841"/>
              <a:gd name="T30" fmla="*/ 2147483647 w 745"/>
              <a:gd name="T31" fmla="*/ 2147483647 h 841"/>
              <a:gd name="T32" fmla="*/ 0 w 745"/>
              <a:gd name="T33" fmla="*/ 2147483647 h 841"/>
              <a:gd name="T34" fmla="*/ 2147483647 w 745"/>
              <a:gd name="T35" fmla="*/ 2147483647 h 841"/>
              <a:gd name="T36" fmla="*/ 2147483647 w 745"/>
              <a:gd name="T37" fmla="*/ 2147483647 h 8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5"/>
              <a:gd name="T58" fmla="*/ 0 h 841"/>
              <a:gd name="T59" fmla="*/ 745 w 745"/>
              <a:gd name="T60" fmla="*/ 841 h 8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5" h="841">
                <a:moveTo>
                  <a:pt x="48" y="535"/>
                </a:moveTo>
                <a:lnTo>
                  <a:pt x="29" y="502"/>
                </a:lnTo>
                <a:lnTo>
                  <a:pt x="38" y="457"/>
                </a:lnTo>
                <a:lnTo>
                  <a:pt x="87" y="377"/>
                </a:lnTo>
                <a:lnTo>
                  <a:pt x="124" y="356"/>
                </a:lnTo>
                <a:lnTo>
                  <a:pt x="103" y="327"/>
                </a:lnTo>
                <a:lnTo>
                  <a:pt x="87" y="249"/>
                </a:lnTo>
                <a:lnTo>
                  <a:pt x="105" y="109"/>
                </a:lnTo>
                <a:lnTo>
                  <a:pt x="129" y="101"/>
                </a:lnTo>
                <a:lnTo>
                  <a:pt x="171" y="126"/>
                </a:lnTo>
                <a:lnTo>
                  <a:pt x="207" y="0"/>
                </a:lnTo>
                <a:lnTo>
                  <a:pt x="745" y="90"/>
                </a:lnTo>
                <a:lnTo>
                  <a:pt x="633" y="841"/>
                </a:lnTo>
                <a:lnTo>
                  <a:pt x="468" y="818"/>
                </a:lnTo>
                <a:lnTo>
                  <a:pt x="365" y="789"/>
                </a:lnTo>
                <a:lnTo>
                  <a:pt x="154" y="706"/>
                </a:lnTo>
                <a:lnTo>
                  <a:pt x="0" y="576"/>
                </a:lnTo>
                <a:lnTo>
                  <a:pt x="48" y="53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8" name="Freeform 18"/>
          <p:cNvSpPr>
            <a:spLocks/>
          </p:cNvSpPr>
          <p:nvPr/>
        </p:nvSpPr>
        <p:spPr bwMode="auto">
          <a:xfrm>
            <a:off x="2655888" y="2376488"/>
            <a:ext cx="1025525" cy="758825"/>
          </a:xfrm>
          <a:custGeom>
            <a:avLst/>
            <a:gdLst>
              <a:gd name="T0" fmla="*/ 0 w 768"/>
              <a:gd name="T1" fmla="*/ 2147483647 h 618"/>
              <a:gd name="T2" fmla="*/ 2147483647 w 768"/>
              <a:gd name="T3" fmla="*/ 0 h 618"/>
              <a:gd name="T4" fmla="*/ 2147483647 w 768"/>
              <a:gd name="T5" fmla="*/ 2147483647 h 618"/>
              <a:gd name="T6" fmla="*/ 2147483647 w 768"/>
              <a:gd name="T7" fmla="*/ 2147483647 h 618"/>
              <a:gd name="T8" fmla="*/ 2147483647 w 768"/>
              <a:gd name="T9" fmla="*/ 2147483647 h 618"/>
              <a:gd name="T10" fmla="*/ 2147483647 w 768"/>
              <a:gd name="T11" fmla="*/ 2147483647 h 618"/>
              <a:gd name="T12" fmla="*/ 2147483647 w 768"/>
              <a:gd name="T13" fmla="*/ 2147483647 h 618"/>
              <a:gd name="T14" fmla="*/ 0 w 768"/>
              <a:gd name="T15" fmla="*/ 2147483647 h 618"/>
              <a:gd name="T16" fmla="*/ 0 w 768"/>
              <a:gd name="T17" fmla="*/ 2147483647 h 6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618"/>
              <a:gd name="T29" fmla="*/ 768 w 768"/>
              <a:gd name="T30" fmla="*/ 618 h 6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618">
                <a:moveTo>
                  <a:pt x="0" y="530"/>
                </a:moveTo>
                <a:lnTo>
                  <a:pt x="91" y="0"/>
                </a:lnTo>
                <a:lnTo>
                  <a:pt x="395" y="46"/>
                </a:lnTo>
                <a:lnTo>
                  <a:pt x="768" y="84"/>
                </a:lnTo>
                <a:lnTo>
                  <a:pt x="743" y="352"/>
                </a:lnTo>
                <a:lnTo>
                  <a:pt x="719" y="618"/>
                </a:lnTo>
                <a:lnTo>
                  <a:pt x="207" y="563"/>
                </a:lnTo>
                <a:lnTo>
                  <a:pt x="0" y="53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79" name="Freeform 19"/>
          <p:cNvSpPr>
            <a:spLocks/>
          </p:cNvSpPr>
          <p:nvPr/>
        </p:nvSpPr>
        <p:spPr bwMode="auto">
          <a:xfrm>
            <a:off x="2825750" y="3068638"/>
            <a:ext cx="1062038" cy="752475"/>
          </a:xfrm>
          <a:custGeom>
            <a:avLst/>
            <a:gdLst>
              <a:gd name="T0" fmla="*/ 2147483647 w 797"/>
              <a:gd name="T1" fmla="*/ 0 h 612"/>
              <a:gd name="T2" fmla="*/ 2147483647 w 797"/>
              <a:gd name="T3" fmla="*/ 2147483647 h 612"/>
              <a:gd name="T4" fmla="*/ 2147483647 w 797"/>
              <a:gd name="T5" fmla="*/ 2147483647 h 612"/>
              <a:gd name="T6" fmla="*/ 2147483647 w 797"/>
              <a:gd name="T7" fmla="*/ 2147483647 h 612"/>
              <a:gd name="T8" fmla="*/ 2147483647 w 797"/>
              <a:gd name="T9" fmla="*/ 2147483647 h 612"/>
              <a:gd name="T10" fmla="*/ 2147483647 w 797"/>
              <a:gd name="T11" fmla="*/ 2147483647 h 612"/>
              <a:gd name="T12" fmla="*/ 2147483647 w 797"/>
              <a:gd name="T13" fmla="*/ 2147483647 h 612"/>
              <a:gd name="T14" fmla="*/ 0 w 797"/>
              <a:gd name="T15" fmla="*/ 2147483647 h 612"/>
              <a:gd name="T16" fmla="*/ 2147483647 w 797"/>
              <a:gd name="T17" fmla="*/ 0 h 612"/>
              <a:gd name="T18" fmla="*/ 2147483647 w 797"/>
              <a:gd name="T19" fmla="*/ 0 h 6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7"/>
              <a:gd name="T31" fmla="*/ 0 h 612"/>
              <a:gd name="T32" fmla="*/ 797 w 797"/>
              <a:gd name="T33" fmla="*/ 612 h 6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7" h="612">
                <a:moveTo>
                  <a:pt x="80" y="0"/>
                </a:moveTo>
                <a:lnTo>
                  <a:pt x="592" y="55"/>
                </a:lnTo>
                <a:lnTo>
                  <a:pt x="797" y="74"/>
                </a:lnTo>
                <a:lnTo>
                  <a:pt x="787" y="205"/>
                </a:lnTo>
                <a:lnTo>
                  <a:pt x="761" y="612"/>
                </a:lnTo>
                <a:lnTo>
                  <a:pt x="656" y="604"/>
                </a:lnTo>
                <a:lnTo>
                  <a:pt x="329" y="576"/>
                </a:lnTo>
                <a:lnTo>
                  <a:pt x="0" y="534"/>
                </a:lnTo>
                <a:lnTo>
                  <a:pt x="80" y="0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0" name="Freeform 20"/>
          <p:cNvSpPr>
            <a:spLocks/>
          </p:cNvSpPr>
          <p:nvPr/>
        </p:nvSpPr>
        <p:spPr bwMode="auto">
          <a:xfrm>
            <a:off x="2678113" y="3725863"/>
            <a:ext cx="1023937" cy="938212"/>
          </a:xfrm>
          <a:custGeom>
            <a:avLst/>
            <a:gdLst>
              <a:gd name="T0" fmla="*/ 2147483647 w 768"/>
              <a:gd name="T1" fmla="*/ 2147483647 h 764"/>
              <a:gd name="T2" fmla="*/ 2147483647 w 768"/>
              <a:gd name="T3" fmla="*/ 2147483647 h 764"/>
              <a:gd name="T4" fmla="*/ 2147483647 w 768"/>
              <a:gd name="T5" fmla="*/ 2147483647 h 764"/>
              <a:gd name="T6" fmla="*/ 2147483647 w 768"/>
              <a:gd name="T7" fmla="*/ 2147483647 h 764"/>
              <a:gd name="T8" fmla="*/ 2147483647 w 768"/>
              <a:gd name="T9" fmla="*/ 2147483647 h 764"/>
              <a:gd name="T10" fmla="*/ 2147483647 w 768"/>
              <a:gd name="T11" fmla="*/ 2147483647 h 764"/>
              <a:gd name="T12" fmla="*/ 2147483647 w 768"/>
              <a:gd name="T13" fmla="*/ 2147483647 h 764"/>
              <a:gd name="T14" fmla="*/ 2147483647 w 768"/>
              <a:gd name="T15" fmla="*/ 0 h 764"/>
              <a:gd name="T16" fmla="*/ 0 w 768"/>
              <a:gd name="T17" fmla="*/ 2147483647 h 764"/>
              <a:gd name="T18" fmla="*/ 2147483647 w 768"/>
              <a:gd name="T19" fmla="*/ 2147483647 h 764"/>
              <a:gd name="T20" fmla="*/ 2147483647 w 768"/>
              <a:gd name="T21" fmla="*/ 2147483647 h 7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764"/>
              <a:gd name="T35" fmla="*/ 768 w 768"/>
              <a:gd name="T36" fmla="*/ 764 h 7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764">
                <a:moveTo>
                  <a:pt x="97" y="764"/>
                </a:moveTo>
                <a:lnTo>
                  <a:pt x="107" y="707"/>
                </a:lnTo>
                <a:lnTo>
                  <a:pt x="299" y="732"/>
                </a:lnTo>
                <a:lnTo>
                  <a:pt x="289" y="703"/>
                </a:lnTo>
                <a:lnTo>
                  <a:pt x="705" y="741"/>
                </a:lnTo>
                <a:lnTo>
                  <a:pt x="768" y="70"/>
                </a:lnTo>
                <a:lnTo>
                  <a:pt x="441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1" name="Freeform 22"/>
          <p:cNvSpPr>
            <a:spLocks/>
          </p:cNvSpPr>
          <p:nvPr/>
        </p:nvSpPr>
        <p:spPr bwMode="auto">
          <a:xfrm>
            <a:off x="3700463" y="1825625"/>
            <a:ext cx="957262" cy="544513"/>
          </a:xfrm>
          <a:custGeom>
            <a:avLst/>
            <a:gdLst>
              <a:gd name="T0" fmla="*/ 2147483647 w 719"/>
              <a:gd name="T1" fmla="*/ 0 h 441"/>
              <a:gd name="T2" fmla="*/ 2147483647 w 719"/>
              <a:gd name="T3" fmla="*/ 2147483647 h 441"/>
              <a:gd name="T4" fmla="*/ 2147483647 w 719"/>
              <a:gd name="T5" fmla="*/ 2147483647 h 441"/>
              <a:gd name="T6" fmla="*/ 2147483647 w 719"/>
              <a:gd name="T7" fmla="*/ 2147483647 h 441"/>
              <a:gd name="T8" fmla="*/ 2147483647 w 719"/>
              <a:gd name="T9" fmla="*/ 2147483647 h 441"/>
              <a:gd name="T10" fmla="*/ 2147483647 w 719"/>
              <a:gd name="T11" fmla="*/ 2147483647 h 441"/>
              <a:gd name="T12" fmla="*/ 2147483647 w 719"/>
              <a:gd name="T13" fmla="*/ 2147483647 h 441"/>
              <a:gd name="T14" fmla="*/ 0 w 719"/>
              <a:gd name="T15" fmla="*/ 2147483647 h 441"/>
              <a:gd name="T16" fmla="*/ 2147483647 w 719"/>
              <a:gd name="T17" fmla="*/ 0 h 441"/>
              <a:gd name="T18" fmla="*/ 2147483647 w 719"/>
              <a:gd name="T19" fmla="*/ 0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9"/>
              <a:gd name="T31" fmla="*/ 0 h 441"/>
              <a:gd name="T32" fmla="*/ 719 w 719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9" h="441">
                <a:moveTo>
                  <a:pt x="38" y="0"/>
                </a:moveTo>
                <a:lnTo>
                  <a:pt x="664" y="33"/>
                </a:lnTo>
                <a:lnTo>
                  <a:pt x="668" y="143"/>
                </a:lnTo>
                <a:lnTo>
                  <a:pt x="696" y="232"/>
                </a:lnTo>
                <a:lnTo>
                  <a:pt x="700" y="348"/>
                </a:lnTo>
                <a:lnTo>
                  <a:pt x="719" y="441"/>
                </a:lnTo>
                <a:lnTo>
                  <a:pt x="341" y="430"/>
                </a:lnTo>
                <a:lnTo>
                  <a:pt x="0" y="405"/>
                </a:lnTo>
                <a:lnTo>
                  <a:pt x="38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2" name="Freeform 23"/>
          <p:cNvSpPr>
            <a:spLocks/>
          </p:cNvSpPr>
          <p:nvPr/>
        </p:nvSpPr>
        <p:spPr bwMode="auto">
          <a:xfrm>
            <a:off x="3649663" y="2325688"/>
            <a:ext cx="1023937" cy="617537"/>
          </a:xfrm>
          <a:custGeom>
            <a:avLst/>
            <a:gdLst>
              <a:gd name="T0" fmla="*/ 2147483647 w 768"/>
              <a:gd name="T1" fmla="*/ 0 h 502"/>
              <a:gd name="T2" fmla="*/ 2147483647 w 768"/>
              <a:gd name="T3" fmla="*/ 2147483647 h 502"/>
              <a:gd name="T4" fmla="*/ 2147483647 w 768"/>
              <a:gd name="T5" fmla="*/ 2147483647 h 502"/>
              <a:gd name="T6" fmla="*/ 2147483647 w 768"/>
              <a:gd name="T7" fmla="*/ 2147483647 h 502"/>
              <a:gd name="T8" fmla="*/ 2147483647 w 768"/>
              <a:gd name="T9" fmla="*/ 2147483647 h 502"/>
              <a:gd name="T10" fmla="*/ 2147483647 w 768"/>
              <a:gd name="T11" fmla="*/ 2147483647 h 502"/>
              <a:gd name="T12" fmla="*/ 2147483647 w 768"/>
              <a:gd name="T13" fmla="*/ 2147483647 h 502"/>
              <a:gd name="T14" fmla="*/ 2147483647 w 768"/>
              <a:gd name="T15" fmla="*/ 2147483647 h 502"/>
              <a:gd name="T16" fmla="*/ 2147483647 w 768"/>
              <a:gd name="T17" fmla="*/ 2147483647 h 502"/>
              <a:gd name="T18" fmla="*/ 2147483647 w 768"/>
              <a:gd name="T19" fmla="*/ 2147483647 h 502"/>
              <a:gd name="T20" fmla="*/ 2147483647 w 768"/>
              <a:gd name="T21" fmla="*/ 2147483647 h 502"/>
              <a:gd name="T22" fmla="*/ 2147483647 w 768"/>
              <a:gd name="T23" fmla="*/ 2147483647 h 502"/>
              <a:gd name="T24" fmla="*/ 2147483647 w 768"/>
              <a:gd name="T25" fmla="*/ 2147483647 h 502"/>
              <a:gd name="T26" fmla="*/ 2147483647 w 768"/>
              <a:gd name="T27" fmla="*/ 2147483647 h 502"/>
              <a:gd name="T28" fmla="*/ 2147483647 w 768"/>
              <a:gd name="T29" fmla="*/ 2147483647 h 502"/>
              <a:gd name="T30" fmla="*/ 2147483647 w 768"/>
              <a:gd name="T31" fmla="*/ 2147483647 h 502"/>
              <a:gd name="T32" fmla="*/ 0 w 768"/>
              <a:gd name="T33" fmla="*/ 2147483647 h 502"/>
              <a:gd name="T34" fmla="*/ 2147483647 w 768"/>
              <a:gd name="T35" fmla="*/ 0 h 502"/>
              <a:gd name="T36" fmla="*/ 2147483647 w 768"/>
              <a:gd name="T37" fmla="*/ 0 h 5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8"/>
              <a:gd name="T58" fmla="*/ 0 h 502"/>
              <a:gd name="T59" fmla="*/ 768 w 768"/>
              <a:gd name="T60" fmla="*/ 502 h 5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8" h="502">
                <a:moveTo>
                  <a:pt x="38" y="0"/>
                </a:moveTo>
                <a:lnTo>
                  <a:pt x="379" y="25"/>
                </a:lnTo>
                <a:lnTo>
                  <a:pt x="757" y="36"/>
                </a:lnTo>
                <a:lnTo>
                  <a:pt x="730" y="84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1" y="396"/>
                </a:lnTo>
                <a:lnTo>
                  <a:pt x="765" y="418"/>
                </a:lnTo>
                <a:lnTo>
                  <a:pt x="757" y="443"/>
                </a:lnTo>
                <a:lnTo>
                  <a:pt x="765" y="502"/>
                </a:lnTo>
                <a:lnTo>
                  <a:pt x="747" y="494"/>
                </a:lnTo>
                <a:lnTo>
                  <a:pt x="727" y="474"/>
                </a:lnTo>
                <a:lnTo>
                  <a:pt x="660" y="451"/>
                </a:lnTo>
                <a:lnTo>
                  <a:pt x="593" y="455"/>
                </a:lnTo>
                <a:lnTo>
                  <a:pt x="555" y="426"/>
                </a:lnTo>
                <a:lnTo>
                  <a:pt x="0" y="394"/>
                </a:lnTo>
                <a:lnTo>
                  <a:pt x="38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3" name="Freeform 24"/>
          <p:cNvSpPr>
            <a:spLocks/>
          </p:cNvSpPr>
          <p:nvPr/>
        </p:nvSpPr>
        <p:spPr bwMode="auto">
          <a:xfrm>
            <a:off x="3614738" y="2806700"/>
            <a:ext cx="1203325" cy="541338"/>
          </a:xfrm>
          <a:custGeom>
            <a:avLst/>
            <a:gdLst>
              <a:gd name="T0" fmla="*/ 2147483647 w 901"/>
              <a:gd name="T1" fmla="*/ 0 h 439"/>
              <a:gd name="T2" fmla="*/ 2147483647 w 901"/>
              <a:gd name="T3" fmla="*/ 2147483647 h 439"/>
              <a:gd name="T4" fmla="*/ 2147483647 w 901"/>
              <a:gd name="T5" fmla="*/ 2147483647 h 439"/>
              <a:gd name="T6" fmla="*/ 2147483647 w 901"/>
              <a:gd name="T7" fmla="*/ 2147483647 h 439"/>
              <a:gd name="T8" fmla="*/ 2147483647 w 901"/>
              <a:gd name="T9" fmla="*/ 2147483647 h 439"/>
              <a:gd name="T10" fmla="*/ 2147483647 w 901"/>
              <a:gd name="T11" fmla="*/ 2147483647 h 439"/>
              <a:gd name="T12" fmla="*/ 2147483647 w 901"/>
              <a:gd name="T13" fmla="*/ 2147483647 h 439"/>
              <a:gd name="T14" fmla="*/ 2147483647 w 901"/>
              <a:gd name="T15" fmla="*/ 2147483647 h 439"/>
              <a:gd name="T16" fmla="*/ 2147483647 w 901"/>
              <a:gd name="T17" fmla="*/ 2147483647 h 439"/>
              <a:gd name="T18" fmla="*/ 2147483647 w 901"/>
              <a:gd name="T19" fmla="*/ 2147483647 h 439"/>
              <a:gd name="T20" fmla="*/ 2147483647 w 901"/>
              <a:gd name="T21" fmla="*/ 2147483647 h 439"/>
              <a:gd name="T22" fmla="*/ 2147483647 w 901"/>
              <a:gd name="T23" fmla="*/ 2147483647 h 439"/>
              <a:gd name="T24" fmla="*/ 2147483647 w 901"/>
              <a:gd name="T25" fmla="*/ 2147483647 h 439"/>
              <a:gd name="T26" fmla="*/ 2147483647 w 901"/>
              <a:gd name="T27" fmla="*/ 2147483647 h 439"/>
              <a:gd name="T28" fmla="*/ 2147483647 w 901"/>
              <a:gd name="T29" fmla="*/ 2147483647 h 439"/>
              <a:gd name="T30" fmla="*/ 2147483647 w 901"/>
              <a:gd name="T31" fmla="*/ 2147483647 h 439"/>
              <a:gd name="T32" fmla="*/ 2147483647 w 901"/>
              <a:gd name="T33" fmla="*/ 2147483647 h 439"/>
              <a:gd name="T34" fmla="*/ 0 w 901"/>
              <a:gd name="T35" fmla="*/ 2147483647 h 439"/>
              <a:gd name="T36" fmla="*/ 2147483647 w 901"/>
              <a:gd name="T37" fmla="*/ 0 h 439"/>
              <a:gd name="T38" fmla="*/ 2147483647 w 901"/>
              <a:gd name="T39" fmla="*/ 0 h 4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1"/>
              <a:gd name="T61" fmla="*/ 0 h 439"/>
              <a:gd name="T62" fmla="*/ 901 w 901"/>
              <a:gd name="T63" fmla="*/ 439 h 4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1" h="439">
                <a:moveTo>
                  <a:pt x="24" y="0"/>
                </a:moveTo>
                <a:lnTo>
                  <a:pt x="579" y="32"/>
                </a:lnTo>
                <a:lnTo>
                  <a:pt x="617" y="61"/>
                </a:lnTo>
                <a:lnTo>
                  <a:pt x="684" y="57"/>
                </a:lnTo>
                <a:lnTo>
                  <a:pt x="751" y="80"/>
                </a:lnTo>
                <a:lnTo>
                  <a:pt x="771" y="100"/>
                </a:lnTo>
                <a:lnTo>
                  <a:pt x="789" y="108"/>
                </a:lnTo>
                <a:lnTo>
                  <a:pt x="819" y="192"/>
                </a:lnTo>
                <a:lnTo>
                  <a:pt x="819" y="216"/>
                </a:lnTo>
                <a:lnTo>
                  <a:pt x="840" y="256"/>
                </a:lnTo>
                <a:lnTo>
                  <a:pt x="849" y="319"/>
                </a:lnTo>
                <a:lnTo>
                  <a:pt x="844" y="338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5" y="416"/>
                </a:lnTo>
                <a:lnTo>
                  <a:pt x="205" y="285"/>
                </a:lnTo>
                <a:lnTo>
                  <a:pt x="0" y="266"/>
                </a:lnTo>
                <a:lnTo>
                  <a:pt x="24" y="0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4" name="Freeform 25"/>
          <p:cNvSpPr>
            <a:spLocks/>
          </p:cNvSpPr>
          <p:nvPr/>
        </p:nvSpPr>
        <p:spPr bwMode="auto">
          <a:xfrm>
            <a:off x="3840163" y="3319463"/>
            <a:ext cx="1084262" cy="527050"/>
          </a:xfrm>
          <a:custGeom>
            <a:avLst/>
            <a:gdLst>
              <a:gd name="T0" fmla="*/ 2147483647 w 812"/>
              <a:gd name="T1" fmla="*/ 0 h 428"/>
              <a:gd name="T2" fmla="*/ 2147483647 w 812"/>
              <a:gd name="T3" fmla="*/ 2147483647 h 428"/>
              <a:gd name="T4" fmla="*/ 2147483647 w 812"/>
              <a:gd name="T5" fmla="*/ 2147483647 h 428"/>
              <a:gd name="T6" fmla="*/ 2147483647 w 812"/>
              <a:gd name="T7" fmla="*/ 2147483647 h 428"/>
              <a:gd name="T8" fmla="*/ 2147483647 w 812"/>
              <a:gd name="T9" fmla="*/ 2147483647 h 428"/>
              <a:gd name="T10" fmla="*/ 2147483647 w 812"/>
              <a:gd name="T11" fmla="*/ 2147483647 h 428"/>
              <a:gd name="T12" fmla="*/ 2147483647 w 812"/>
              <a:gd name="T13" fmla="*/ 2147483647 h 428"/>
              <a:gd name="T14" fmla="*/ 2147483647 w 812"/>
              <a:gd name="T15" fmla="*/ 2147483647 h 428"/>
              <a:gd name="T16" fmla="*/ 2147483647 w 812"/>
              <a:gd name="T17" fmla="*/ 2147483647 h 428"/>
              <a:gd name="T18" fmla="*/ 2147483647 w 812"/>
              <a:gd name="T19" fmla="*/ 2147483647 h 428"/>
              <a:gd name="T20" fmla="*/ 2147483647 w 812"/>
              <a:gd name="T21" fmla="*/ 2147483647 h 428"/>
              <a:gd name="T22" fmla="*/ 2147483647 w 812"/>
              <a:gd name="T23" fmla="*/ 2147483647 h 428"/>
              <a:gd name="T24" fmla="*/ 0 w 812"/>
              <a:gd name="T25" fmla="*/ 2147483647 h 428"/>
              <a:gd name="T26" fmla="*/ 2147483647 w 812"/>
              <a:gd name="T27" fmla="*/ 0 h 428"/>
              <a:gd name="T28" fmla="*/ 2147483647 w 812"/>
              <a:gd name="T29" fmla="*/ 0 h 4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12"/>
              <a:gd name="T46" fmla="*/ 0 h 428"/>
              <a:gd name="T47" fmla="*/ 812 w 812"/>
              <a:gd name="T48" fmla="*/ 428 h 4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12" h="428">
                <a:moveTo>
                  <a:pt x="26" y="0"/>
                </a:moveTo>
                <a:lnTo>
                  <a:pt x="331" y="19"/>
                </a:lnTo>
                <a:lnTo>
                  <a:pt x="732" y="23"/>
                </a:lnTo>
                <a:lnTo>
                  <a:pt x="753" y="42"/>
                </a:lnTo>
                <a:lnTo>
                  <a:pt x="766" y="38"/>
                </a:lnTo>
                <a:lnTo>
                  <a:pt x="781" y="59"/>
                </a:lnTo>
                <a:lnTo>
                  <a:pt x="768" y="59"/>
                </a:lnTo>
                <a:lnTo>
                  <a:pt x="755" y="86"/>
                </a:lnTo>
                <a:lnTo>
                  <a:pt x="787" y="131"/>
                </a:lnTo>
                <a:lnTo>
                  <a:pt x="812" y="139"/>
                </a:lnTo>
                <a:lnTo>
                  <a:pt x="808" y="426"/>
                </a:lnTo>
                <a:lnTo>
                  <a:pt x="464" y="428"/>
                </a:lnTo>
                <a:lnTo>
                  <a:pt x="0" y="407"/>
                </a:lnTo>
                <a:lnTo>
                  <a:pt x="26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5" name="Freeform 26"/>
          <p:cNvSpPr>
            <a:spLocks/>
          </p:cNvSpPr>
          <p:nvPr/>
        </p:nvSpPr>
        <p:spPr bwMode="auto">
          <a:xfrm>
            <a:off x="3694113" y="3811588"/>
            <a:ext cx="1255712" cy="590550"/>
          </a:xfrm>
          <a:custGeom>
            <a:avLst/>
            <a:gdLst>
              <a:gd name="T0" fmla="*/ 2147483647 w 943"/>
              <a:gd name="T1" fmla="*/ 0 h 479"/>
              <a:gd name="T2" fmla="*/ 2147483647 w 943"/>
              <a:gd name="T3" fmla="*/ 2147483647 h 479"/>
              <a:gd name="T4" fmla="*/ 2147483647 w 943"/>
              <a:gd name="T5" fmla="*/ 2147483647 h 479"/>
              <a:gd name="T6" fmla="*/ 2147483647 w 943"/>
              <a:gd name="T7" fmla="*/ 2147483647 h 479"/>
              <a:gd name="T8" fmla="*/ 2147483647 w 943"/>
              <a:gd name="T9" fmla="*/ 2147483647 h 479"/>
              <a:gd name="T10" fmla="*/ 2147483647 w 943"/>
              <a:gd name="T11" fmla="*/ 2147483647 h 479"/>
              <a:gd name="T12" fmla="*/ 2147483647 w 943"/>
              <a:gd name="T13" fmla="*/ 2147483647 h 479"/>
              <a:gd name="T14" fmla="*/ 2147483647 w 943"/>
              <a:gd name="T15" fmla="*/ 2147483647 h 479"/>
              <a:gd name="T16" fmla="*/ 2147483647 w 943"/>
              <a:gd name="T17" fmla="*/ 2147483647 h 479"/>
              <a:gd name="T18" fmla="*/ 2147483647 w 943"/>
              <a:gd name="T19" fmla="*/ 2147483647 h 479"/>
              <a:gd name="T20" fmla="*/ 2147483647 w 943"/>
              <a:gd name="T21" fmla="*/ 2147483647 h 479"/>
              <a:gd name="T22" fmla="*/ 2147483647 w 943"/>
              <a:gd name="T23" fmla="*/ 2147483647 h 479"/>
              <a:gd name="T24" fmla="*/ 2147483647 w 943"/>
              <a:gd name="T25" fmla="*/ 2147483647 h 479"/>
              <a:gd name="T26" fmla="*/ 2147483647 w 943"/>
              <a:gd name="T27" fmla="*/ 2147483647 h 479"/>
              <a:gd name="T28" fmla="*/ 2147483647 w 943"/>
              <a:gd name="T29" fmla="*/ 2147483647 h 479"/>
              <a:gd name="T30" fmla="*/ 2147483647 w 943"/>
              <a:gd name="T31" fmla="*/ 2147483647 h 479"/>
              <a:gd name="T32" fmla="*/ 2147483647 w 943"/>
              <a:gd name="T33" fmla="*/ 2147483647 h 479"/>
              <a:gd name="T34" fmla="*/ 2147483647 w 943"/>
              <a:gd name="T35" fmla="*/ 2147483647 h 479"/>
              <a:gd name="T36" fmla="*/ 2147483647 w 943"/>
              <a:gd name="T37" fmla="*/ 2147483647 h 479"/>
              <a:gd name="T38" fmla="*/ 0 w 943"/>
              <a:gd name="T39" fmla="*/ 2147483647 h 479"/>
              <a:gd name="T40" fmla="*/ 2147483647 w 943"/>
              <a:gd name="T41" fmla="*/ 0 h 479"/>
              <a:gd name="T42" fmla="*/ 2147483647 w 943"/>
              <a:gd name="T43" fmla="*/ 0 h 4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3"/>
              <a:gd name="T67" fmla="*/ 0 h 479"/>
              <a:gd name="T68" fmla="*/ 943 w 943"/>
              <a:gd name="T69" fmla="*/ 479 h 4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3" h="479">
                <a:moveTo>
                  <a:pt x="6" y="0"/>
                </a:moveTo>
                <a:lnTo>
                  <a:pt x="111" y="8"/>
                </a:lnTo>
                <a:lnTo>
                  <a:pt x="575" y="29"/>
                </a:lnTo>
                <a:lnTo>
                  <a:pt x="919" y="27"/>
                </a:lnTo>
                <a:lnTo>
                  <a:pt x="923" y="97"/>
                </a:lnTo>
                <a:lnTo>
                  <a:pt x="943" y="245"/>
                </a:lnTo>
                <a:lnTo>
                  <a:pt x="940" y="479"/>
                </a:lnTo>
                <a:lnTo>
                  <a:pt x="864" y="439"/>
                </a:lnTo>
                <a:lnTo>
                  <a:pt x="784" y="454"/>
                </a:lnTo>
                <a:lnTo>
                  <a:pt x="725" y="471"/>
                </a:lnTo>
                <a:lnTo>
                  <a:pt x="639" y="471"/>
                </a:lnTo>
                <a:lnTo>
                  <a:pt x="575" y="435"/>
                </a:lnTo>
                <a:lnTo>
                  <a:pt x="556" y="454"/>
                </a:lnTo>
                <a:lnTo>
                  <a:pt x="457" y="411"/>
                </a:lnTo>
                <a:lnTo>
                  <a:pt x="407" y="399"/>
                </a:lnTo>
                <a:lnTo>
                  <a:pt x="383" y="375"/>
                </a:lnTo>
                <a:lnTo>
                  <a:pt x="352" y="375"/>
                </a:lnTo>
                <a:lnTo>
                  <a:pt x="320" y="348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6" name="Freeform 28"/>
          <p:cNvSpPr>
            <a:spLocks/>
          </p:cNvSpPr>
          <p:nvPr/>
        </p:nvSpPr>
        <p:spPr bwMode="auto">
          <a:xfrm>
            <a:off x="4649788" y="2757488"/>
            <a:ext cx="869950" cy="520700"/>
          </a:xfrm>
          <a:custGeom>
            <a:avLst/>
            <a:gdLst>
              <a:gd name="T0" fmla="*/ 0 w 652"/>
              <a:gd name="T1" fmla="*/ 2147483647 h 422"/>
              <a:gd name="T2" fmla="*/ 2147483647 w 652"/>
              <a:gd name="T3" fmla="*/ 2147483647 h 422"/>
              <a:gd name="T4" fmla="*/ 2147483647 w 652"/>
              <a:gd name="T5" fmla="*/ 2147483647 h 422"/>
              <a:gd name="T6" fmla="*/ 2147483647 w 652"/>
              <a:gd name="T7" fmla="*/ 2147483647 h 422"/>
              <a:gd name="T8" fmla="*/ 2147483647 w 652"/>
              <a:gd name="T9" fmla="*/ 2147483647 h 422"/>
              <a:gd name="T10" fmla="*/ 2147483647 w 652"/>
              <a:gd name="T11" fmla="*/ 2147483647 h 422"/>
              <a:gd name="T12" fmla="*/ 2147483647 w 652"/>
              <a:gd name="T13" fmla="*/ 2147483647 h 422"/>
              <a:gd name="T14" fmla="*/ 2147483647 w 652"/>
              <a:gd name="T15" fmla="*/ 2147483647 h 422"/>
              <a:gd name="T16" fmla="*/ 2147483647 w 652"/>
              <a:gd name="T17" fmla="*/ 2147483647 h 422"/>
              <a:gd name="T18" fmla="*/ 2147483647 w 652"/>
              <a:gd name="T19" fmla="*/ 2147483647 h 422"/>
              <a:gd name="T20" fmla="*/ 2147483647 w 652"/>
              <a:gd name="T21" fmla="*/ 2147483647 h 422"/>
              <a:gd name="T22" fmla="*/ 2147483647 w 652"/>
              <a:gd name="T23" fmla="*/ 2147483647 h 422"/>
              <a:gd name="T24" fmla="*/ 2147483647 w 652"/>
              <a:gd name="T25" fmla="*/ 2147483647 h 422"/>
              <a:gd name="T26" fmla="*/ 2147483647 w 652"/>
              <a:gd name="T27" fmla="*/ 2147483647 h 422"/>
              <a:gd name="T28" fmla="*/ 2147483647 w 652"/>
              <a:gd name="T29" fmla="*/ 2147483647 h 422"/>
              <a:gd name="T30" fmla="*/ 2147483647 w 652"/>
              <a:gd name="T31" fmla="*/ 2147483647 h 422"/>
              <a:gd name="T32" fmla="*/ 2147483647 w 652"/>
              <a:gd name="T33" fmla="*/ 2147483647 h 422"/>
              <a:gd name="T34" fmla="*/ 2147483647 w 652"/>
              <a:gd name="T35" fmla="*/ 2147483647 h 422"/>
              <a:gd name="T36" fmla="*/ 2147483647 w 652"/>
              <a:gd name="T37" fmla="*/ 0 h 422"/>
              <a:gd name="T38" fmla="*/ 2147483647 w 652"/>
              <a:gd name="T39" fmla="*/ 2147483647 h 422"/>
              <a:gd name="T40" fmla="*/ 0 w 652"/>
              <a:gd name="T41" fmla="*/ 2147483647 h 422"/>
              <a:gd name="T42" fmla="*/ 0 w 652"/>
              <a:gd name="T43" fmla="*/ 2147483647 h 422"/>
              <a:gd name="T44" fmla="*/ 0 w 652"/>
              <a:gd name="T45" fmla="*/ 2147483647 h 4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52"/>
              <a:gd name="T70" fmla="*/ 0 h 422"/>
              <a:gd name="T71" fmla="*/ 652 w 652"/>
              <a:gd name="T72" fmla="*/ 422 h 4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52" h="422">
                <a:moveTo>
                  <a:pt x="0" y="42"/>
                </a:moveTo>
                <a:lnTo>
                  <a:pt x="14" y="64"/>
                </a:lnTo>
                <a:lnTo>
                  <a:pt x="6" y="89"/>
                </a:lnTo>
                <a:lnTo>
                  <a:pt x="14" y="148"/>
                </a:lnTo>
                <a:lnTo>
                  <a:pt x="44" y="232"/>
                </a:lnTo>
                <a:lnTo>
                  <a:pt x="44" y="256"/>
                </a:lnTo>
                <a:lnTo>
                  <a:pt x="65" y="296"/>
                </a:lnTo>
                <a:lnTo>
                  <a:pt x="74" y="359"/>
                </a:lnTo>
                <a:lnTo>
                  <a:pt x="69" y="378"/>
                </a:lnTo>
                <a:lnTo>
                  <a:pt x="82" y="399"/>
                </a:lnTo>
                <a:lnTo>
                  <a:pt x="504" y="389"/>
                </a:lnTo>
                <a:lnTo>
                  <a:pt x="534" y="422"/>
                </a:lnTo>
                <a:lnTo>
                  <a:pt x="578" y="327"/>
                </a:lnTo>
                <a:lnTo>
                  <a:pt x="565" y="291"/>
                </a:lnTo>
                <a:lnTo>
                  <a:pt x="637" y="234"/>
                </a:lnTo>
                <a:lnTo>
                  <a:pt x="652" y="192"/>
                </a:lnTo>
                <a:lnTo>
                  <a:pt x="599" y="131"/>
                </a:lnTo>
                <a:lnTo>
                  <a:pt x="544" y="68"/>
                </a:lnTo>
                <a:lnTo>
                  <a:pt x="534" y="0"/>
                </a:lnTo>
                <a:lnTo>
                  <a:pt x="15" y="11"/>
                </a:lnTo>
                <a:lnTo>
                  <a:pt x="0" y="9"/>
                </a:lnTo>
                <a:lnTo>
                  <a:pt x="0" y="42"/>
                </a:lnTo>
                <a:close/>
              </a:path>
            </a:pathLst>
          </a:custGeom>
          <a:solidFill>
            <a:srgbClr val="C9961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7" name="Freeform 29"/>
          <p:cNvSpPr>
            <a:spLocks/>
          </p:cNvSpPr>
          <p:nvPr/>
        </p:nvSpPr>
        <p:spPr bwMode="auto">
          <a:xfrm>
            <a:off x="4759325" y="3238500"/>
            <a:ext cx="968375" cy="757238"/>
          </a:xfrm>
          <a:custGeom>
            <a:avLst/>
            <a:gdLst>
              <a:gd name="T0" fmla="*/ 2147483647 w 726"/>
              <a:gd name="T1" fmla="*/ 2147483647 h 616"/>
              <a:gd name="T2" fmla="*/ 2147483647 w 726"/>
              <a:gd name="T3" fmla="*/ 2147483647 h 616"/>
              <a:gd name="T4" fmla="*/ 2147483647 w 726"/>
              <a:gd name="T5" fmla="*/ 2147483647 h 616"/>
              <a:gd name="T6" fmla="*/ 2147483647 w 726"/>
              <a:gd name="T7" fmla="*/ 2147483647 h 616"/>
              <a:gd name="T8" fmla="*/ 2147483647 w 726"/>
              <a:gd name="T9" fmla="*/ 2147483647 h 616"/>
              <a:gd name="T10" fmla="*/ 2147483647 w 726"/>
              <a:gd name="T11" fmla="*/ 2147483647 h 616"/>
              <a:gd name="T12" fmla="*/ 2147483647 w 726"/>
              <a:gd name="T13" fmla="*/ 2147483647 h 616"/>
              <a:gd name="T14" fmla="*/ 2147483647 w 726"/>
              <a:gd name="T15" fmla="*/ 2147483647 h 616"/>
              <a:gd name="T16" fmla="*/ 2147483647 w 726"/>
              <a:gd name="T17" fmla="*/ 2147483647 h 616"/>
              <a:gd name="T18" fmla="*/ 2147483647 w 726"/>
              <a:gd name="T19" fmla="*/ 2147483647 h 616"/>
              <a:gd name="T20" fmla="*/ 2147483647 w 726"/>
              <a:gd name="T21" fmla="*/ 2147483647 h 616"/>
              <a:gd name="T22" fmla="*/ 2147483647 w 726"/>
              <a:gd name="T23" fmla="*/ 2147483647 h 616"/>
              <a:gd name="T24" fmla="*/ 2147483647 w 726"/>
              <a:gd name="T25" fmla="*/ 2147483647 h 616"/>
              <a:gd name="T26" fmla="*/ 2147483647 w 726"/>
              <a:gd name="T27" fmla="*/ 2147483647 h 616"/>
              <a:gd name="T28" fmla="*/ 2147483647 w 726"/>
              <a:gd name="T29" fmla="*/ 2147483647 h 616"/>
              <a:gd name="T30" fmla="*/ 2147483647 w 726"/>
              <a:gd name="T31" fmla="*/ 2147483647 h 616"/>
              <a:gd name="T32" fmla="*/ 2147483647 w 726"/>
              <a:gd name="T33" fmla="*/ 2147483647 h 616"/>
              <a:gd name="T34" fmla="*/ 2147483647 w 726"/>
              <a:gd name="T35" fmla="*/ 2147483647 h 616"/>
              <a:gd name="T36" fmla="*/ 2147483647 w 726"/>
              <a:gd name="T37" fmla="*/ 2147483647 h 616"/>
              <a:gd name="T38" fmla="*/ 2147483647 w 726"/>
              <a:gd name="T39" fmla="*/ 2147483647 h 616"/>
              <a:gd name="T40" fmla="*/ 2147483647 w 726"/>
              <a:gd name="T41" fmla="*/ 2147483647 h 616"/>
              <a:gd name="T42" fmla="*/ 2147483647 w 726"/>
              <a:gd name="T43" fmla="*/ 2147483647 h 616"/>
              <a:gd name="T44" fmla="*/ 2147483647 w 726"/>
              <a:gd name="T45" fmla="*/ 2147483647 h 616"/>
              <a:gd name="T46" fmla="*/ 2147483647 w 726"/>
              <a:gd name="T47" fmla="*/ 2147483647 h 616"/>
              <a:gd name="T48" fmla="*/ 2147483647 w 726"/>
              <a:gd name="T49" fmla="*/ 2147483647 h 616"/>
              <a:gd name="T50" fmla="*/ 2147483647 w 726"/>
              <a:gd name="T51" fmla="*/ 2147483647 h 616"/>
              <a:gd name="T52" fmla="*/ 2147483647 w 726"/>
              <a:gd name="T53" fmla="*/ 2147483647 h 616"/>
              <a:gd name="T54" fmla="*/ 2147483647 w 726"/>
              <a:gd name="T55" fmla="*/ 2147483647 h 616"/>
              <a:gd name="T56" fmla="*/ 2147483647 w 726"/>
              <a:gd name="T57" fmla="*/ 2147483647 h 616"/>
              <a:gd name="T58" fmla="*/ 2147483647 w 726"/>
              <a:gd name="T59" fmla="*/ 2147483647 h 616"/>
              <a:gd name="T60" fmla="*/ 2147483647 w 726"/>
              <a:gd name="T61" fmla="*/ 2147483647 h 616"/>
              <a:gd name="T62" fmla="*/ 2147483647 w 726"/>
              <a:gd name="T63" fmla="*/ 2147483647 h 616"/>
              <a:gd name="T64" fmla="*/ 2147483647 w 726"/>
              <a:gd name="T65" fmla="*/ 2147483647 h 616"/>
              <a:gd name="T66" fmla="*/ 2147483647 w 726"/>
              <a:gd name="T67" fmla="*/ 0 h 616"/>
              <a:gd name="T68" fmla="*/ 0 w 726"/>
              <a:gd name="T69" fmla="*/ 2147483647 h 616"/>
              <a:gd name="T70" fmla="*/ 2147483647 w 726"/>
              <a:gd name="T71" fmla="*/ 2147483647 h 616"/>
              <a:gd name="T72" fmla="*/ 2147483647 w 726"/>
              <a:gd name="T73" fmla="*/ 2147483647 h 6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6"/>
              <a:gd name="T112" fmla="*/ 0 h 616"/>
              <a:gd name="T113" fmla="*/ 726 w 726"/>
              <a:gd name="T114" fmla="*/ 616 h 6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6" h="616">
                <a:moveTo>
                  <a:pt x="44" y="90"/>
                </a:moveTo>
                <a:lnTo>
                  <a:pt x="65" y="109"/>
                </a:lnTo>
                <a:lnTo>
                  <a:pt x="78" y="105"/>
                </a:lnTo>
                <a:lnTo>
                  <a:pt x="93" y="126"/>
                </a:lnTo>
                <a:lnTo>
                  <a:pt x="80" y="126"/>
                </a:lnTo>
                <a:lnTo>
                  <a:pt x="67" y="153"/>
                </a:lnTo>
                <a:lnTo>
                  <a:pt x="99" y="198"/>
                </a:lnTo>
                <a:lnTo>
                  <a:pt x="124" y="206"/>
                </a:lnTo>
                <a:lnTo>
                  <a:pt x="120" y="493"/>
                </a:lnTo>
                <a:lnTo>
                  <a:pt x="124" y="563"/>
                </a:lnTo>
                <a:lnTo>
                  <a:pt x="606" y="548"/>
                </a:lnTo>
                <a:lnTo>
                  <a:pt x="610" y="590"/>
                </a:lnTo>
                <a:lnTo>
                  <a:pt x="591" y="616"/>
                </a:lnTo>
                <a:lnTo>
                  <a:pt x="665" y="612"/>
                </a:lnTo>
                <a:lnTo>
                  <a:pt x="679" y="590"/>
                </a:lnTo>
                <a:lnTo>
                  <a:pt x="679" y="563"/>
                </a:lnTo>
                <a:lnTo>
                  <a:pt x="696" y="544"/>
                </a:lnTo>
                <a:lnTo>
                  <a:pt x="702" y="523"/>
                </a:lnTo>
                <a:lnTo>
                  <a:pt x="721" y="521"/>
                </a:lnTo>
                <a:lnTo>
                  <a:pt x="726" y="479"/>
                </a:lnTo>
                <a:lnTo>
                  <a:pt x="700" y="474"/>
                </a:lnTo>
                <a:lnTo>
                  <a:pt x="683" y="443"/>
                </a:lnTo>
                <a:lnTo>
                  <a:pt x="656" y="369"/>
                </a:lnTo>
                <a:lnTo>
                  <a:pt x="626" y="358"/>
                </a:lnTo>
                <a:lnTo>
                  <a:pt x="591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3"/>
                </a:lnTo>
                <a:lnTo>
                  <a:pt x="540" y="223"/>
                </a:lnTo>
                <a:lnTo>
                  <a:pt x="530" y="187"/>
                </a:lnTo>
                <a:lnTo>
                  <a:pt x="460" y="114"/>
                </a:lnTo>
                <a:lnTo>
                  <a:pt x="445" y="56"/>
                </a:lnTo>
                <a:lnTo>
                  <a:pt x="452" y="33"/>
                </a:lnTo>
                <a:lnTo>
                  <a:pt x="422" y="0"/>
                </a:lnTo>
                <a:lnTo>
                  <a:pt x="0" y="10"/>
                </a:lnTo>
                <a:lnTo>
                  <a:pt x="44" y="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88" name="Freeform 30"/>
          <p:cNvSpPr>
            <a:spLocks/>
          </p:cNvSpPr>
          <p:nvPr/>
        </p:nvSpPr>
        <p:spPr bwMode="auto">
          <a:xfrm>
            <a:off x="5029200" y="4495800"/>
            <a:ext cx="836613" cy="652463"/>
          </a:xfrm>
          <a:custGeom>
            <a:avLst/>
            <a:gdLst>
              <a:gd name="T0" fmla="*/ 0 w 626"/>
              <a:gd name="T1" fmla="*/ 2147483647 h 528"/>
              <a:gd name="T2" fmla="*/ 2147483647 w 626"/>
              <a:gd name="T3" fmla="*/ 2147483647 h 528"/>
              <a:gd name="T4" fmla="*/ 2147483647 w 626"/>
              <a:gd name="T5" fmla="*/ 2147483647 h 528"/>
              <a:gd name="T6" fmla="*/ 2147483647 w 626"/>
              <a:gd name="T7" fmla="*/ 2147483647 h 528"/>
              <a:gd name="T8" fmla="*/ 2147483647 w 626"/>
              <a:gd name="T9" fmla="*/ 2147483647 h 528"/>
              <a:gd name="T10" fmla="*/ 2147483647 w 626"/>
              <a:gd name="T11" fmla="*/ 2147483647 h 528"/>
              <a:gd name="T12" fmla="*/ 2147483647 w 626"/>
              <a:gd name="T13" fmla="*/ 2147483647 h 528"/>
              <a:gd name="T14" fmla="*/ 2147483647 w 626"/>
              <a:gd name="T15" fmla="*/ 2147483647 h 528"/>
              <a:gd name="T16" fmla="*/ 2147483647 w 626"/>
              <a:gd name="T17" fmla="*/ 2147483647 h 528"/>
              <a:gd name="T18" fmla="*/ 2147483647 w 626"/>
              <a:gd name="T19" fmla="*/ 2147483647 h 528"/>
              <a:gd name="T20" fmla="*/ 2147483647 w 626"/>
              <a:gd name="T21" fmla="*/ 2147483647 h 528"/>
              <a:gd name="T22" fmla="*/ 2147483647 w 626"/>
              <a:gd name="T23" fmla="*/ 2147483647 h 528"/>
              <a:gd name="T24" fmla="*/ 2147483647 w 626"/>
              <a:gd name="T25" fmla="*/ 2147483647 h 528"/>
              <a:gd name="T26" fmla="*/ 2147483647 w 626"/>
              <a:gd name="T27" fmla="*/ 2147483647 h 528"/>
              <a:gd name="T28" fmla="*/ 2147483647 w 626"/>
              <a:gd name="T29" fmla="*/ 2147483647 h 528"/>
              <a:gd name="T30" fmla="*/ 2147483647 w 626"/>
              <a:gd name="T31" fmla="*/ 2147483647 h 528"/>
              <a:gd name="T32" fmla="*/ 2147483647 w 626"/>
              <a:gd name="T33" fmla="*/ 2147483647 h 528"/>
              <a:gd name="T34" fmla="*/ 2147483647 w 626"/>
              <a:gd name="T35" fmla="*/ 2147483647 h 528"/>
              <a:gd name="T36" fmla="*/ 2147483647 w 626"/>
              <a:gd name="T37" fmla="*/ 2147483647 h 528"/>
              <a:gd name="T38" fmla="*/ 2147483647 w 626"/>
              <a:gd name="T39" fmla="*/ 2147483647 h 528"/>
              <a:gd name="T40" fmla="*/ 2147483647 w 626"/>
              <a:gd name="T41" fmla="*/ 2147483647 h 528"/>
              <a:gd name="T42" fmla="*/ 2147483647 w 626"/>
              <a:gd name="T43" fmla="*/ 2147483647 h 528"/>
              <a:gd name="T44" fmla="*/ 2147483647 w 626"/>
              <a:gd name="T45" fmla="*/ 2147483647 h 528"/>
              <a:gd name="T46" fmla="*/ 2147483647 w 626"/>
              <a:gd name="T47" fmla="*/ 2147483647 h 528"/>
              <a:gd name="T48" fmla="*/ 2147483647 w 626"/>
              <a:gd name="T49" fmla="*/ 2147483647 h 528"/>
              <a:gd name="T50" fmla="*/ 2147483647 w 626"/>
              <a:gd name="T51" fmla="*/ 2147483647 h 528"/>
              <a:gd name="T52" fmla="*/ 2147483647 w 626"/>
              <a:gd name="T53" fmla="*/ 2147483647 h 528"/>
              <a:gd name="T54" fmla="*/ 2147483647 w 626"/>
              <a:gd name="T55" fmla="*/ 2147483647 h 528"/>
              <a:gd name="T56" fmla="*/ 2147483647 w 626"/>
              <a:gd name="T57" fmla="*/ 2147483647 h 528"/>
              <a:gd name="T58" fmla="*/ 2147483647 w 626"/>
              <a:gd name="T59" fmla="*/ 2147483647 h 528"/>
              <a:gd name="T60" fmla="*/ 2147483647 w 626"/>
              <a:gd name="T61" fmla="*/ 2147483647 h 528"/>
              <a:gd name="T62" fmla="*/ 2147483647 w 626"/>
              <a:gd name="T63" fmla="*/ 2147483647 h 528"/>
              <a:gd name="T64" fmla="*/ 2147483647 w 626"/>
              <a:gd name="T65" fmla="*/ 2147483647 h 528"/>
              <a:gd name="T66" fmla="*/ 2147483647 w 626"/>
              <a:gd name="T67" fmla="*/ 2147483647 h 528"/>
              <a:gd name="T68" fmla="*/ 2147483647 w 626"/>
              <a:gd name="T69" fmla="*/ 2147483647 h 528"/>
              <a:gd name="T70" fmla="*/ 2147483647 w 626"/>
              <a:gd name="T71" fmla="*/ 2147483647 h 528"/>
              <a:gd name="T72" fmla="*/ 2147483647 w 626"/>
              <a:gd name="T73" fmla="*/ 2147483647 h 528"/>
              <a:gd name="T74" fmla="*/ 2147483647 w 626"/>
              <a:gd name="T75" fmla="*/ 0 h 528"/>
              <a:gd name="T76" fmla="*/ 0 w 626"/>
              <a:gd name="T77" fmla="*/ 2147483647 h 528"/>
              <a:gd name="T78" fmla="*/ 0 w 626"/>
              <a:gd name="T79" fmla="*/ 2147483647 h 528"/>
              <a:gd name="T80" fmla="*/ 0 w 626"/>
              <a:gd name="T81" fmla="*/ 2147483647 h 5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26"/>
              <a:gd name="T124" fmla="*/ 0 h 528"/>
              <a:gd name="T125" fmla="*/ 626 w 626"/>
              <a:gd name="T126" fmla="*/ 528 h 5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26" h="528">
                <a:moveTo>
                  <a:pt x="0" y="4"/>
                </a:moveTo>
                <a:lnTo>
                  <a:pt x="8" y="146"/>
                </a:lnTo>
                <a:lnTo>
                  <a:pt x="65" y="251"/>
                </a:lnTo>
                <a:lnTo>
                  <a:pt x="44" y="333"/>
                </a:lnTo>
                <a:lnTo>
                  <a:pt x="48" y="401"/>
                </a:lnTo>
                <a:lnTo>
                  <a:pt x="21" y="435"/>
                </a:lnTo>
                <a:lnTo>
                  <a:pt x="32" y="447"/>
                </a:lnTo>
                <a:lnTo>
                  <a:pt x="114" y="435"/>
                </a:lnTo>
                <a:lnTo>
                  <a:pt x="219" y="464"/>
                </a:lnTo>
                <a:lnTo>
                  <a:pt x="251" y="437"/>
                </a:lnTo>
                <a:lnTo>
                  <a:pt x="352" y="479"/>
                </a:lnTo>
                <a:lnTo>
                  <a:pt x="361" y="502"/>
                </a:lnTo>
                <a:lnTo>
                  <a:pt x="399" y="519"/>
                </a:lnTo>
                <a:lnTo>
                  <a:pt x="418" y="498"/>
                </a:lnTo>
                <a:lnTo>
                  <a:pt x="468" y="517"/>
                </a:lnTo>
                <a:lnTo>
                  <a:pt x="498" y="502"/>
                </a:lnTo>
                <a:lnTo>
                  <a:pt x="492" y="471"/>
                </a:lnTo>
                <a:lnTo>
                  <a:pt x="574" y="498"/>
                </a:lnTo>
                <a:lnTo>
                  <a:pt x="570" y="528"/>
                </a:lnTo>
                <a:lnTo>
                  <a:pt x="626" y="488"/>
                </a:lnTo>
                <a:lnTo>
                  <a:pt x="576" y="483"/>
                </a:lnTo>
                <a:lnTo>
                  <a:pt x="538" y="445"/>
                </a:lnTo>
                <a:lnTo>
                  <a:pt x="586" y="395"/>
                </a:lnTo>
                <a:lnTo>
                  <a:pt x="586" y="367"/>
                </a:lnTo>
                <a:lnTo>
                  <a:pt x="534" y="409"/>
                </a:lnTo>
                <a:lnTo>
                  <a:pt x="510" y="395"/>
                </a:lnTo>
                <a:lnTo>
                  <a:pt x="530" y="371"/>
                </a:lnTo>
                <a:lnTo>
                  <a:pt x="473" y="388"/>
                </a:lnTo>
                <a:lnTo>
                  <a:pt x="437" y="372"/>
                </a:lnTo>
                <a:lnTo>
                  <a:pt x="447" y="348"/>
                </a:lnTo>
                <a:lnTo>
                  <a:pt x="544" y="367"/>
                </a:lnTo>
                <a:lnTo>
                  <a:pt x="506" y="304"/>
                </a:lnTo>
                <a:lnTo>
                  <a:pt x="511" y="258"/>
                </a:lnTo>
                <a:lnTo>
                  <a:pt x="291" y="268"/>
                </a:lnTo>
                <a:lnTo>
                  <a:pt x="318" y="169"/>
                </a:lnTo>
                <a:lnTo>
                  <a:pt x="356" y="118"/>
                </a:lnTo>
                <a:lnTo>
                  <a:pt x="342" y="104"/>
                </a:lnTo>
                <a:lnTo>
                  <a:pt x="329" y="0"/>
                </a:lnTo>
                <a:lnTo>
                  <a:pt x="0" y="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440363" y="2090738"/>
            <a:ext cx="1096962" cy="920750"/>
            <a:chOff x="3427" y="1029"/>
            <a:chExt cx="691" cy="580"/>
          </a:xfrm>
        </p:grpSpPr>
        <p:sp>
          <p:nvSpPr>
            <p:cNvPr id="290" name="Freeform 32"/>
            <p:cNvSpPr>
              <a:spLocks/>
            </p:cNvSpPr>
            <p:nvPr/>
          </p:nvSpPr>
          <p:spPr bwMode="auto">
            <a:xfrm>
              <a:off x="3427" y="1029"/>
              <a:ext cx="522" cy="239"/>
            </a:xfrm>
            <a:custGeom>
              <a:avLst/>
              <a:gdLst>
                <a:gd name="T0" fmla="*/ 66 w 621"/>
                <a:gd name="T1" fmla="*/ 33 h 310"/>
                <a:gd name="T2" fmla="*/ 69 w 621"/>
                <a:gd name="T3" fmla="*/ 36 h 310"/>
                <a:gd name="T4" fmla="*/ 76 w 621"/>
                <a:gd name="T5" fmla="*/ 37 h 310"/>
                <a:gd name="T6" fmla="*/ 85 w 621"/>
                <a:gd name="T7" fmla="*/ 50 h 310"/>
                <a:gd name="T8" fmla="*/ 101 w 621"/>
                <a:gd name="T9" fmla="*/ 32 h 310"/>
                <a:gd name="T10" fmla="*/ 109 w 621"/>
                <a:gd name="T11" fmla="*/ 33 h 310"/>
                <a:gd name="T12" fmla="*/ 120 w 621"/>
                <a:gd name="T13" fmla="*/ 30 h 310"/>
                <a:gd name="T14" fmla="*/ 137 w 621"/>
                <a:gd name="T15" fmla="*/ 30 h 310"/>
                <a:gd name="T16" fmla="*/ 144 w 621"/>
                <a:gd name="T17" fmla="*/ 25 h 310"/>
                <a:gd name="T18" fmla="*/ 177 w 621"/>
                <a:gd name="T19" fmla="*/ 26 h 310"/>
                <a:gd name="T20" fmla="*/ 184 w 621"/>
                <a:gd name="T21" fmla="*/ 23 h 310"/>
                <a:gd name="T22" fmla="*/ 174 w 621"/>
                <a:gd name="T23" fmla="*/ 16 h 310"/>
                <a:gd name="T24" fmla="*/ 152 w 621"/>
                <a:gd name="T25" fmla="*/ 17 h 310"/>
                <a:gd name="T26" fmla="*/ 135 w 621"/>
                <a:gd name="T27" fmla="*/ 15 h 310"/>
                <a:gd name="T28" fmla="*/ 113 w 621"/>
                <a:gd name="T29" fmla="*/ 15 h 310"/>
                <a:gd name="T30" fmla="*/ 107 w 621"/>
                <a:gd name="T31" fmla="*/ 21 h 310"/>
                <a:gd name="T32" fmla="*/ 95 w 621"/>
                <a:gd name="T33" fmla="*/ 18 h 310"/>
                <a:gd name="T34" fmla="*/ 86 w 621"/>
                <a:gd name="T35" fmla="*/ 19 h 310"/>
                <a:gd name="T36" fmla="*/ 80 w 621"/>
                <a:gd name="T37" fmla="*/ 12 h 310"/>
                <a:gd name="T38" fmla="*/ 56 w 621"/>
                <a:gd name="T39" fmla="*/ 12 h 310"/>
                <a:gd name="T40" fmla="*/ 54 w 621"/>
                <a:gd name="T41" fmla="*/ 9 h 310"/>
                <a:gd name="T42" fmla="*/ 64 w 621"/>
                <a:gd name="T43" fmla="*/ 3 h 310"/>
                <a:gd name="T44" fmla="*/ 73 w 621"/>
                <a:gd name="T45" fmla="*/ 2 h 310"/>
                <a:gd name="T46" fmla="*/ 64 w 621"/>
                <a:gd name="T47" fmla="*/ 0 h 310"/>
                <a:gd name="T48" fmla="*/ 51 w 621"/>
                <a:gd name="T49" fmla="*/ 2 h 310"/>
                <a:gd name="T50" fmla="*/ 29 w 621"/>
                <a:gd name="T51" fmla="*/ 15 h 310"/>
                <a:gd name="T52" fmla="*/ 17 w 621"/>
                <a:gd name="T53" fmla="*/ 15 h 310"/>
                <a:gd name="T54" fmla="*/ 0 w 621"/>
                <a:gd name="T55" fmla="*/ 22 h 310"/>
                <a:gd name="T56" fmla="*/ 66 w 621"/>
                <a:gd name="T57" fmla="*/ 33 h 310"/>
                <a:gd name="T58" fmla="*/ 66 w 621"/>
                <a:gd name="T59" fmla="*/ 33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1"/>
                <a:gd name="T91" fmla="*/ 0 h 310"/>
                <a:gd name="T92" fmla="*/ 621 w 621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1" h="310">
                  <a:moveTo>
                    <a:pt x="224" y="204"/>
                  </a:moveTo>
                  <a:lnTo>
                    <a:pt x="233" y="223"/>
                  </a:lnTo>
                  <a:lnTo>
                    <a:pt x="254" y="228"/>
                  </a:lnTo>
                  <a:lnTo>
                    <a:pt x="285" y="310"/>
                  </a:lnTo>
                  <a:lnTo>
                    <a:pt x="340" y="198"/>
                  </a:lnTo>
                  <a:lnTo>
                    <a:pt x="368" y="202"/>
                  </a:lnTo>
                  <a:lnTo>
                    <a:pt x="403" y="185"/>
                  </a:lnTo>
                  <a:lnTo>
                    <a:pt x="463" y="185"/>
                  </a:lnTo>
                  <a:lnTo>
                    <a:pt x="484" y="158"/>
                  </a:lnTo>
                  <a:lnTo>
                    <a:pt x="600" y="162"/>
                  </a:lnTo>
                  <a:lnTo>
                    <a:pt x="621" y="145"/>
                  </a:lnTo>
                  <a:lnTo>
                    <a:pt x="585" y="101"/>
                  </a:lnTo>
                  <a:lnTo>
                    <a:pt x="513" y="103"/>
                  </a:lnTo>
                  <a:lnTo>
                    <a:pt x="458" y="95"/>
                  </a:lnTo>
                  <a:lnTo>
                    <a:pt x="385" y="95"/>
                  </a:lnTo>
                  <a:lnTo>
                    <a:pt x="361" y="131"/>
                  </a:lnTo>
                  <a:lnTo>
                    <a:pt x="325" y="111"/>
                  </a:lnTo>
                  <a:lnTo>
                    <a:pt x="287" y="114"/>
                  </a:lnTo>
                  <a:lnTo>
                    <a:pt x="271" y="76"/>
                  </a:lnTo>
                  <a:lnTo>
                    <a:pt x="192" y="71"/>
                  </a:lnTo>
                  <a:lnTo>
                    <a:pt x="182" y="55"/>
                  </a:lnTo>
                  <a:lnTo>
                    <a:pt x="218" y="17"/>
                  </a:lnTo>
                  <a:lnTo>
                    <a:pt x="247" y="14"/>
                  </a:lnTo>
                  <a:lnTo>
                    <a:pt x="218" y="0"/>
                  </a:lnTo>
                  <a:lnTo>
                    <a:pt x="173" y="12"/>
                  </a:lnTo>
                  <a:lnTo>
                    <a:pt x="96" y="88"/>
                  </a:lnTo>
                  <a:lnTo>
                    <a:pt x="58" y="95"/>
                  </a:lnTo>
                  <a:lnTo>
                    <a:pt x="0" y="133"/>
                  </a:lnTo>
                  <a:lnTo>
                    <a:pt x="224" y="204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291" name="Freeform 33"/>
            <p:cNvSpPr>
              <a:spLocks/>
            </p:cNvSpPr>
            <p:nvPr/>
          </p:nvSpPr>
          <p:spPr bwMode="auto">
            <a:xfrm>
              <a:off x="3765" y="1177"/>
              <a:ext cx="353" cy="432"/>
            </a:xfrm>
            <a:custGeom>
              <a:avLst/>
              <a:gdLst>
                <a:gd name="T0" fmla="*/ 14 w 420"/>
                <a:gd name="T1" fmla="*/ 77 h 559"/>
                <a:gd name="T2" fmla="*/ 12 w 420"/>
                <a:gd name="T3" fmla="*/ 62 h 559"/>
                <a:gd name="T4" fmla="*/ 3 w 420"/>
                <a:gd name="T5" fmla="*/ 49 h 559"/>
                <a:gd name="T6" fmla="*/ 6 w 420"/>
                <a:gd name="T7" fmla="*/ 26 h 559"/>
                <a:gd name="T8" fmla="*/ 24 w 420"/>
                <a:gd name="T9" fmla="*/ 14 h 559"/>
                <a:gd name="T10" fmla="*/ 24 w 420"/>
                <a:gd name="T11" fmla="*/ 23 h 559"/>
                <a:gd name="T12" fmla="*/ 29 w 420"/>
                <a:gd name="T13" fmla="*/ 22 h 559"/>
                <a:gd name="T14" fmla="*/ 29 w 420"/>
                <a:gd name="T15" fmla="*/ 14 h 559"/>
                <a:gd name="T16" fmla="*/ 35 w 420"/>
                <a:gd name="T17" fmla="*/ 9 h 559"/>
                <a:gd name="T18" fmla="*/ 38 w 420"/>
                <a:gd name="T19" fmla="*/ 2 h 559"/>
                <a:gd name="T20" fmla="*/ 43 w 420"/>
                <a:gd name="T21" fmla="*/ 0 h 559"/>
                <a:gd name="T22" fmla="*/ 82 w 420"/>
                <a:gd name="T23" fmla="*/ 7 h 559"/>
                <a:gd name="T24" fmla="*/ 86 w 420"/>
                <a:gd name="T25" fmla="*/ 13 h 559"/>
                <a:gd name="T26" fmla="*/ 91 w 420"/>
                <a:gd name="T27" fmla="*/ 19 h 559"/>
                <a:gd name="T28" fmla="*/ 91 w 420"/>
                <a:gd name="T29" fmla="*/ 29 h 559"/>
                <a:gd name="T30" fmla="*/ 78 w 420"/>
                <a:gd name="T31" fmla="*/ 37 h 559"/>
                <a:gd name="T32" fmla="*/ 77 w 420"/>
                <a:gd name="T33" fmla="*/ 44 h 559"/>
                <a:gd name="T34" fmla="*/ 86 w 420"/>
                <a:gd name="T35" fmla="*/ 46 h 559"/>
                <a:gd name="T36" fmla="*/ 95 w 420"/>
                <a:gd name="T37" fmla="*/ 37 h 559"/>
                <a:gd name="T38" fmla="*/ 105 w 420"/>
                <a:gd name="T39" fmla="*/ 34 h 559"/>
                <a:gd name="T40" fmla="*/ 112 w 420"/>
                <a:gd name="T41" fmla="*/ 36 h 559"/>
                <a:gd name="T42" fmla="*/ 125 w 420"/>
                <a:gd name="T43" fmla="*/ 56 h 559"/>
                <a:gd name="T44" fmla="*/ 117 w 420"/>
                <a:gd name="T45" fmla="*/ 65 h 559"/>
                <a:gd name="T46" fmla="*/ 113 w 420"/>
                <a:gd name="T47" fmla="*/ 71 h 559"/>
                <a:gd name="T48" fmla="*/ 108 w 420"/>
                <a:gd name="T49" fmla="*/ 73 h 559"/>
                <a:gd name="T50" fmla="*/ 108 w 420"/>
                <a:gd name="T51" fmla="*/ 79 h 559"/>
                <a:gd name="T52" fmla="*/ 102 w 420"/>
                <a:gd name="T53" fmla="*/ 86 h 559"/>
                <a:gd name="T54" fmla="*/ 61 w 420"/>
                <a:gd name="T55" fmla="*/ 90 h 559"/>
                <a:gd name="T56" fmla="*/ 60 w 420"/>
                <a:gd name="T57" fmla="*/ 88 h 559"/>
                <a:gd name="T58" fmla="*/ 0 w 420"/>
                <a:gd name="T59" fmla="*/ 92 h 559"/>
                <a:gd name="T60" fmla="*/ 14 w 420"/>
                <a:gd name="T61" fmla="*/ 77 h 559"/>
                <a:gd name="T62" fmla="*/ 14 w 420"/>
                <a:gd name="T63" fmla="*/ 77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0"/>
                <a:gd name="T97" fmla="*/ 0 h 559"/>
                <a:gd name="T98" fmla="*/ 420 w 420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0" h="559">
                  <a:moveTo>
                    <a:pt x="47" y="464"/>
                  </a:moveTo>
                  <a:lnTo>
                    <a:pt x="40" y="371"/>
                  </a:lnTo>
                  <a:lnTo>
                    <a:pt x="5" y="301"/>
                  </a:lnTo>
                  <a:lnTo>
                    <a:pt x="20" y="160"/>
                  </a:lnTo>
                  <a:lnTo>
                    <a:pt x="81" y="84"/>
                  </a:lnTo>
                  <a:lnTo>
                    <a:pt x="78" y="141"/>
                  </a:lnTo>
                  <a:lnTo>
                    <a:pt x="97" y="128"/>
                  </a:lnTo>
                  <a:lnTo>
                    <a:pt x="97" y="84"/>
                  </a:lnTo>
                  <a:lnTo>
                    <a:pt x="119" y="57"/>
                  </a:lnTo>
                  <a:lnTo>
                    <a:pt x="127" y="6"/>
                  </a:lnTo>
                  <a:lnTo>
                    <a:pt x="148" y="0"/>
                  </a:lnTo>
                  <a:lnTo>
                    <a:pt x="275" y="44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6"/>
                  </a:lnTo>
                  <a:lnTo>
                    <a:pt x="262" y="268"/>
                  </a:lnTo>
                  <a:lnTo>
                    <a:pt x="287" y="282"/>
                  </a:lnTo>
                  <a:lnTo>
                    <a:pt x="321" y="226"/>
                  </a:lnTo>
                  <a:lnTo>
                    <a:pt x="355" y="207"/>
                  </a:lnTo>
                  <a:lnTo>
                    <a:pt x="378" y="219"/>
                  </a:lnTo>
                  <a:lnTo>
                    <a:pt x="420" y="342"/>
                  </a:lnTo>
                  <a:lnTo>
                    <a:pt x="391" y="396"/>
                  </a:lnTo>
                  <a:lnTo>
                    <a:pt x="384" y="432"/>
                  </a:lnTo>
                  <a:lnTo>
                    <a:pt x="367" y="445"/>
                  </a:lnTo>
                  <a:lnTo>
                    <a:pt x="365" y="479"/>
                  </a:lnTo>
                  <a:lnTo>
                    <a:pt x="344" y="523"/>
                  </a:lnTo>
                  <a:lnTo>
                    <a:pt x="205" y="544"/>
                  </a:lnTo>
                  <a:lnTo>
                    <a:pt x="201" y="536"/>
                  </a:lnTo>
                  <a:lnTo>
                    <a:pt x="0" y="559"/>
                  </a:lnTo>
                  <a:lnTo>
                    <a:pt x="47" y="464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292" name="Freeform 34"/>
          <p:cNvSpPr>
            <a:spLocks/>
          </p:cNvSpPr>
          <p:nvPr/>
        </p:nvSpPr>
        <p:spPr bwMode="auto">
          <a:xfrm>
            <a:off x="5127625" y="2193925"/>
            <a:ext cx="774700" cy="727075"/>
          </a:xfrm>
          <a:custGeom>
            <a:avLst/>
            <a:gdLst>
              <a:gd name="T0" fmla="*/ 2147483647 w 580"/>
              <a:gd name="T1" fmla="*/ 2147483647 h 591"/>
              <a:gd name="T2" fmla="*/ 2147483647 w 580"/>
              <a:gd name="T3" fmla="*/ 2147483647 h 591"/>
              <a:gd name="T4" fmla="*/ 2147483647 w 580"/>
              <a:gd name="T5" fmla="*/ 2147483647 h 591"/>
              <a:gd name="T6" fmla="*/ 2147483647 w 580"/>
              <a:gd name="T7" fmla="*/ 2147483647 h 591"/>
              <a:gd name="T8" fmla="*/ 2147483647 w 580"/>
              <a:gd name="T9" fmla="*/ 2147483647 h 591"/>
              <a:gd name="T10" fmla="*/ 2147483647 w 580"/>
              <a:gd name="T11" fmla="*/ 2147483647 h 591"/>
              <a:gd name="T12" fmla="*/ 2147483647 w 580"/>
              <a:gd name="T13" fmla="*/ 2147483647 h 591"/>
              <a:gd name="T14" fmla="*/ 2147483647 w 580"/>
              <a:gd name="T15" fmla="*/ 2147483647 h 591"/>
              <a:gd name="T16" fmla="*/ 2147483647 w 580"/>
              <a:gd name="T17" fmla="*/ 2147483647 h 591"/>
              <a:gd name="T18" fmla="*/ 2147483647 w 580"/>
              <a:gd name="T19" fmla="*/ 2147483647 h 591"/>
              <a:gd name="T20" fmla="*/ 2147483647 w 580"/>
              <a:gd name="T21" fmla="*/ 2147483647 h 591"/>
              <a:gd name="T22" fmla="*/ 2147483647 w 580"/>
              <a:gd name="T23" fmla="*/ 2147483647 h 591"/>
              <a:gd name="T24" fmla="*/ 2147483647 w 580"/>
              <a:gd name="T25" fmla="*/ 2147483647 h 591"/>
              <a:gd name="T26" fmla="*/ 2147483647 w 580"/>
              <a:gd name="T27" fmla="*/ 2147483647 h 591"/>
              <a:gd name="T28" fmla="*/ 2147483647 w 580"/>
              <a:gd name="T29" fmla="*/ 2147483647 h 591"/>
              <a:gd name="T30" fmla="*/ 2147483647 w 580"/>
              <a:gd name="T31" fmla="*/ 2147483647 h 591"/>
              <a:gd name="T32" fmla="*/ 2147483647 w 580"/>
              <a:gd name="T33" fmla="*/ 2147483647 h 591"/>
              <a:gd name="T34" fmla="*/ 2147483647 w 580"/>
              <a:gd name="T35" fmla="*/ 2147483647 h 591"/>
              <a:gd name="T36" fmla="*/ 2147483647 w 580"/>
              <a:gd name="T37" fmla="*/ 2147483647 h 591"/>
              <a:gd name="T38" fmla="*/ 2147483647 w 580"/>
              <a:gd name="T39" fmla="*/ 2147483647 h 591"/>
              <a:gd name="T40" fmla="*/ 2147483647 w 580"/>
              <a:gd name="T41" fmla="*/ 2147483647 h 591"/>
              <a:gd name="T42" fmla="*/ 2147483647 w 580"/>
              <a:gd name="T43" fmla="*/ 2147483647 h 591"/>
              <a:gd name="T44" fmla="*/ 2147483647 w 580"/>
              <a:gd name="T45" fmla="*/ 2147483647 h 591"/>
              <a:gd name="T46" fmla="*/ 2147483647 w 580"/>
              <a:gd name="T47" fmla="*/ 2147483647 h 591"/>
              <a:gd name="T48" fmla="*/ 2147483647 w 580"/>
              <a:gd name="T49" fmla="*/ 2147483647 h 591"/>
              <a:gd name="T50" fmla="*/ 2147483647 w 580"/>
              <a:gd name="T51" fmla="*/ 2147483647 h 591"/>
              <a:gd name="T52" fmla="*/ 2147483647 w 580"/>
              <a:gd name="T53" fmla="*/ 2147483647 h 591"/>
              <a:gd name="T54" fmla="*/ 2147483647 w 580"/>
              <a:gd name="T55" fmla="*/ 2147483647 h 591"/>
              <a:gd name="T56" fmla="*/ 2147483647 w 580"/>
              <a:gd name="T57" fmla="*/ 2147483647 h 591"/>
              <a:gd name="T58" fmla="*/ 2147483647 w 580"/>
              <a:gd name="T59" fmla="*/ 0 h 591"/>
              <a:gd name="T60" fmla="*/ 2147483647 w 580"/>
              <a:gd name="T61" fmla="*/ 2147483647 h 591"/>
              <a:gd name="T62" fmla="*/ 2147483647 w 580"/>
              <a:gd name="T63" fmla="*/ 2147483647 h 591"/>
              <a:gd name="T64" fmla="*/ 2147483647 w 580"/>
              <a:gd name="T65" fmla="*/ 2147483647 h 591"/>
              <a:gd name="T66" fmla="*/ 2147483647 w 580"/>
              <a:gd name="T67" fmla="*/ 2147483647 h 591"/>
              <a:gd name="T68" fmla="*/ 2147483647 w 580"/>
              <a:gd name="T69" fmla="*/ 2147483647 h 591"/>
              <a:gd name="T70" fmla="*/ 0 w 580"/>
              <a:gd name="T71" fmla="*/ 2147483647 h 591"/>
              <a:gd name="T72" fmla="*/ 2147483647 w 580"/>
              <a:gd name="T73" fmla="*/ 2147483647 h 591"/>
              <a:gd name="T74" fmla="*/ 2147483647 w 580"/>
              <a:gd name="T75" fmla="*/ 2147483647 h 5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0"/>
              <a:gd name="T115" fmla="*/ 0 h 591"/>
              <a:gd name="T116" fmla="*/ 580 w 580"/>
              <a:gd name="T117" fmla="*/ 591 h 5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0" h="591">
                <a:moveTo>
                  <a:pt x="15" y="224"/>
                </a:moveTo>
                <a:lnTo>
                  <a:pt x="13" y="296"/>
                </a:lnTo>
                <a:lnTo>
                  <a:pt x="83" y="340"/>
                </a:lnTo>
                <a:lnTo>
                  <a:pt x="112" y="370"/>
                </a:lnTo>
                <a:lnTo>
                  <a:pt x="167" y="412"/>
                </a:lnTo>
                <a:lnTo>
                  <a:pt x="176" y="460"/>
                </a:lnTo>
                <a:lnTo>
                  <a:pt x="186" y="528"/>
                </a:lnTo>
                <a:lnTo>
                  <a:pt x="241" y="591"/>
                </a:lnTo>
                <a:lnTo>
                  <a:pt x="528" y="574"/>
                </a:lnTo>
                <a:lnTo>
                  <a:pt x="511" y="483"/>
                </a:lnTo>
                <a:lnTo>
                  <a:pt x="538" y="344"/>
                </a:lnTo>
                <a:lnTo>
                  <a:pt x="536" y="306"/>
                </a:lnTo>
                <a:lnTo>
                  <a:pt x="580" y="198"/>
                </a:lnTo>
                <a:lnTo>
                  <a:pt x="568" y="194"/>
                </a:lnTo>
                <a:lnTo>
                  <a:pt x="542" y="256"/>
                </a:lnTo>
                <a:lnTo>
                  <a:pt x="519" y="260"/>
                </a:lnTo>
                <a:lnTo>
                  <a:pt x="507" y="287"/>
                </a:lnTo>
                <a:lnTo>
                  <a:pt x="484" y="304"/>
                </a:lnTo>
                <a:lnTo>
                  <a:pt x="502" y="247"/>
                </a:lnTo>
                <a:lnTo>
                  <a:pt x="519" y="224"/>
                </a:lnTo>
                <a:lnTo>
                  <a:pt x="488" y="142"/>
                </a:lnTo>
                <a:lnTo>
                  <a:pt x="467" y="137"/>
                </a:lnTo>
                <a:lnTo>
                  <a:pt x="458" y="118"/>
                </a:lnTo>
                <a:lnTo>
                  <a:pt x="234" y="47"/>
                </a:lnTo>
                <a:lnTo>
                  <a:pt x="207" y="34"/>
                </a:lnTo>
                <a:lnTo>
                  <a:pt x="190" y="47"/>
                </a:lnTo>
                <a:lnTo>
                  <a:pt x="184" y="44"/>
                </a:lnTo>
                <a:lnTo>
                  <a:pt x="194" y="19"/>
                </a:lnTo>
                <a:lnTo>
                  <a:pt x="199" y="4"/>
                </a:lnTo>
                <a:lnTo>
                  <a:pt x="192" y="0"/>
                </a:lnTo>
                <a:lnTo>
                  <a:pt x="100" y="38"/>
                </a:lnTo>
                <a:lnTo>
                  <a:pt x="89" y="38"/>
                </a:lnTo>
                <a:lnTo>
                  <a:pt x="72" y="30"/>
                </a:lnTo>
                <a:lnTo>
                  <a:pt x="55" y="42"/>
                </a:lnTo>
                <a:lnTo>
                  <a:pt x="59" y="110"/>
                </a:lnTo>
                <a:lnTo>
                  <a:pt x="0" y="179"/>
                </a:lnTo>
                <a:lnTo>
                  <a:pt x="15" y="224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3" name="Freeform 35"/>
          <p:cNvSpPr>
            <a:spLocks/>
          </p:cNvSpPr>
          <p:nvPr/>
        </p:nvSpPr>
        <p:spPr bwMode="auto">
          <a:xfrm>
            <a:off x="5351463" y="2898775"/>
            <a:ext cx="571500" cy="928688"/>
          </a:xfrm>
          <a:custGeom>
            <a:avLst/>
            <a:gdLst>
              <a:gd name="T0" fmla="*/ 2147483647 w 428"/>
              <a:gd name="T1" fmla="*/ 2147483647 h 753"/>
              <a:gd name="T2" fmla="*/ 2147483647 w 428"/>
              <a:gd name="T3" fmla="*/ 2147483647 h 753"/>
              <a:gd name="T4" fmla="*/ 2147483647 w 428"/>
              <a:gd name="T5" fmla="*/ 2147483647 h 753"/>
              <a:gd name="T6" fmla="*/ 2147483647 w 428"/>
              <a:gd name="T7" fmla="*/ 2147483647 h 753"/>
              <a:gd name="T8" fmla="*/ 2147483647 w 428"/>
              <a:gd name="T9" fmla="*/ 2147483647 h 753"/>
              <a:gd name="T10" fmla="*/ 2147483647 w 428"/>
              <a:gd name="T11" fmla="*/ 2147483647 h 753"/>
              <a:gd name="T12" fmla="*/ 2147483647 w 428"/>
              <a:gd name="T13" fmla="*/ 0 h 753"/>
              <a:gd name="T14" fmla="*/ 2147483647 w 428"/>
              <a:gd name="T15" fmla="*/ 2147483647 h 753"/>
              <a:gd name="T16" fmla="*/ 2147483647 w 428"/>
              <a:gd name="T17" fmla="*/ 2147483647 h 753"/>
              <a:gd name="T18" fmla="*/ 2147483647 w 428"/>
              <a:gd name="T19" fmla="*/ 2147483647 h 753"/>
              <a:gd name="T20" fmla="*/ 2147483647 w 428"/>
              <a:gd name="T21" fmla="*/ 2147483647 h 753"/>
              <a:gd name="T22" fmla="*/ 2147483647 w 428"/>
              <a:gd name="T23" fmla="*/ 2147483647 h 753"/>
              <a:gd name="T24" fmla="*/ 2147483647 w 428"/>
              <a:gd name="T25" fmla="*/ 2147483647 h 753"/>
              <a:gd name="T26" fmla="*/ 2147483647 w 428"/>
              <a:gd name="T27" fmla="*/ 2147483647 h 753"/>
              <a:gd name="T28" fmla="*/ 2147483647 w 428"/>
              <a:gd name="T29" fmla="*/ 2147483647 h 753"/>
              <a:gd name="T30" fmla="*/ 2147483647 w 428"/>
              <a:gd name="T31" fmla="*/ 2147483647 h 753"/>
              <a:gd name="T32" fmla="*/ 2147483647 w 428"/>
              <a:gd name="T33" fmla="*/ 2147483647 h 753"/>
              <a:gd name="T34" fmla="*/ 2147483647 w 428"/>
              <a:gd name="T35" fmla="*/ 2147483647 h 753"/>
              <a:gd name="T36" fmla="*/ 2147483647 w 428"/>
              <a:gd name="T37" fmla="*/ 2147483647 h 753"/>
              <a:gd name="T38" fmla="*/ 2147483647 w 428"/>
              <a:gd name="T39" fmla="*/ 2147483647 h 753"/>
              <a:gd name="T40" fmla="*/ 2147483647 w 428"/>
              <a:gd name="T41" fmla="*/ 2147483647 h 753"/>
              <a:gd name="T42" fmla="*/ 2147483647 w 428"/>
              <a:gd name="T43" fmla="*/ 2147483647 h 753"/>
              <a:gd name="T44" fmla="*/ 2147483647 w 428"/>
              <a:gd name="T45" fmla="*/ 2147483647 h 753"/>
              <a:gd name="T46" fmla="*/ 2147483647 w 428"/>
              <a:gd name="T47" fmla="*/ 2147483647 h 753"/>
              <a:gd name="T48" fmla="*/ 2147483647 w 428"/>
              <a:gd name="T49" fmla="*/ 2147483647 h 753"/>
              <a:gd name="T50" fmla="*/ 2147483647 w 428"/>
              <a:gd name="T51" fmla="*/ 2147483647 h 753"/>
              <a:gd name="T52" fmla="*/ 2147483647 w 428"/>
              <a:gd name="T53" fmla="*/ 2147483647 h 753"/>
              <a:gd name="T54" fmla="*/ 2147483647 w 428"/>
              <a:gd name="T55" fmla="*/ 2147483647 h 753"/>
              <a:gd name="T56" fmla="*/ 2147483647 w 428"/>
              <a:gd name="T57" fmla="*/ 2147483647 h 753"/>
              <a:gd name="T58" fmla="*/ 2147483647 w 428"/>
              <a:gd name="T59" fmla="*/ 2147483647 h 753"/>
              <a:gd name="T60" fmla="*/ 2147483647 w 428"/>
              <a:gd name="T61" fmla="*/ 2147483647 h 753"/>
              <a:gd name="T62" fmla="*/ 2147483647 w 428"/>
              <a:gd name="T63" fmla="*/ 2147483647 h 753"/>
              <a:gd name="T64" fmla="*/ 0 w 428"/>
              <a:gd name="T65" fmla="*/ 2147483647 h 753"/>
              <a:gd name="T66" fmla="*/ 2147483647 w 428"/>
              <a:gd name="T67" fmla="*/ 2147483647 h 753"/>
              <a:gd name="T68" fmla="*/ 2147483647 w 428"/>
              <a:gd name="T69" fmla="*/ 2147483647 h 7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8"/>
              <a:gd name="T106" fmla="*/ 0 h 753"/>
              <a:gd name="T107" fmla="*/ 428 w 428"/>
              <a:gd name="T108" fmla="*/ 753 h 7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8" h="753">
                <a:moveTo>
                  <a:pt x="7" y="308"/>
                </a:moveTo>
                <a:lnTo>
                  <a:pt x="51" y="213"/>
                </a:lnTo>
                <a:lnTo>
                  <a:pt x="38" y="177"/>
                </a:lnTo>
                <a:lnTo>
                  <a:pt x="110" y="120"/>
                </a:lnTo>
                <a:lnTo>
                  <a:pt x="125" y="78"/>
                </a:lnTo>
                <a:lnTo>
                  <a:pt x="72" y="17"/>
                </a:lnTo>
                <a:lnTo>
                  <a:pt x="359" y="0"/>
                </a:lnTo>
                <a:lnTo>
                  <a:pt x="365" y="44"/>
                </a:lnTo>
                <a:lnTo>
                  <a:pt x="395" y="99"/>
                </a:lnTo>
                <a:lnTo>
                  <a:pt x="420" y="386"/>
                </a:lnTo>
                <a:lnTo>
                  <a:pt x="414" y="447"/>
                </a:lnTo>
                <a:lnTo>
                  <a:pt x="428" y="481"/>
                </a:lnTo>
                <a:lnTo>
                  <a:pt x="412" y="545"/>
                </a:lnTo>
                <a:lnTo>
                  <a:pt x="390" y="574"/>
                </a:lnTo>
                <a:lnTo>
                  <a:pt x="378" y="619"/>
                </a:lnTo>
                <a:lnTo>
                  <a:pt x="392" y="637"/>
                </a:lnTo>
                <a:lnTo>
                  <a:pt x="380" y="661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8"/>
                </a:lnTo>
                <a:lnTo>
                  <a:pt x="270" y="753"/>
                </a:lnTo>
                <a:lnTo>
                  <a:pt x="255" y="749"/>
                </a:lnTo>
                <a:lnTo>
                  <a:pt x="238" y="718"/>
                </a:lnTo>
                <a:lnTo>
                  <a:pt x="211" y="644"/>
                </a:lnTo>
                <a:lnTo>
                  <a:pt x="146" y="606"/>
                </a:lnTo>
                <a:lnTo>
                  <a:pt x="133" y="568"/>
                </a:lnTo>
                <a:lnTo>
                  <a:pt x="154" y="509"/>
                </a:lnTo>
                <a:lnTo>
                  <a:pt x="137" y="498"/>
                </a:lnTo>
                <a:lnTo>
                  <a:pt x="95" y="498"/>
                </a:lnTo>
                <a:lnTo>
                  <a:pt x="85" y="462"/>
                </a:lnTo>
                <a:lnTo>
                  <a:pt x="15" y="389"/>
                </a:lnTo>
                <a:lnTo>
                  <a:pt x="0" y="331"/>
                </a:lnTo>
                <a:lnTo>
                  <a:pt x="7" y="308"/>
                </a:lnTo>
                <a:close/>
              </a:path>
            </a:pathLst>
          </a:custGeom>
          <a:solidFill>
            <a:srgbClr val="C9961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4" name="Freeform 36"/>
          <p:cNvSpPr>
            <a:spLocks/>
          </p:cNvSpPr>
          <p:nvPr/>
        </p:nvSpPr>
        <p:spPr bwMode="auto">
          <a:xfrm>
            <a:off x="5859463" y="2984500"/>
            <a:ext cx="450850" cy="693738"/>
          </a:xfrm>
          <a:custGeom>
            <a:avLst/>
            <a:gdLst>
              <a:gd name="T0" fmla="*/ 2147483647 w 339"/>
              <a:gd name="T1" fmla="*/ 2147483647 h 565"/>
              <a:gd name="T2" fmla="*/ 2147483647 w 339"/>
              <a:gd name="T3" fmla="*/ 2147483647 h 565"/>
              <a:gd name="T4" fmla="*/ 2147483647 w 339"/>
              <a:gd name="T5" fmla="*/ 2147483647 h 565"/>
              <a:gd name="T6" fmla="*/ 2147483647 w 339"/>
              <a:gd name="T7" fmla="*/ 2147483647 h 565"/>
              <a:gd name="T8" fmla="*/ 2147483647 w 339"/>
              <a:gd name="T9" fmla="*/ 2147483647 h 565"/>
              <a:gd name="T10" fmla="*/ 2147483647 w 339"/>
              <a:gd name="T11" fmla="*/ 2147483647 h 565"/>
              <a:gd name="T12" fmla="*/ 2147483647 w 339"/>
              <a:gd name="T13" fmla="*/ 2147483647 h 565"/>
              <a:gd name="T14" fmla="*/ 2147483647 w 339"/>
              <a:gd name="T15" fmla="*/ 2147483647 h 565"/>
              <a:gd name="T16" fmla="*/ 2147483647 w 339"/>
              <a:gd name="T17" fmla="*/ 2147483647 h 565"/>
              <a:gd name="T18" fmla="*/ 2147483647 w 339"/>
              <a:gd name="T19" fmla="*/ 2147483647 h 565"/>
              <a:gd name="T20" fmla="*/ 2147483647 w 339"/>
              <a:gd name="T21" fmla="*/ 2147483647 h 565"/>
              <a:gd name="T22" fmla="*/ 2147483647 w 339"/>
              <a:gd name="T23" fmla="*/ 2147483647 h 565"/>
              <a:gd name="T24" fmla="*/ 2147483647 w 339"/>
              <a:gd name="T25" fmla="*/ 0 h 565"/>
              <a:gd name="T26" fmla="*/ 2147483647 w 339"/>
              <a:gd name="T27" fmla="*/ 2147483647 h 565"/>
              <a:gd name="T28" fmla="*/ 2147483647 w 339"/>
              <a:gd name="T29" fmla="*/ 2147483647 h 565"/>
              <a:gd name="T30" fmla="*/ 2147483647 w 339"/>
              <a:gd name="T31" fmla="*/ 2147483647 h 565"/>
              <a:gd name="T32" fmla="*/ 2147483647 w 339"/>
              <a:gd name="T33" fmla="*/ 2147483647 h 565"/>
              <a:gd name="T34" fmla="*/ 2147483647 w 339"/>
              <a:gd name="T35" fmla="*/ 2147483647 h 565"/>
              <a:gd name="T36" fmla="*/ 2147483647 w 339"/>
              <a:gd name="T37" fmla="*/ 2147483647 h 565"/>
              <a:gd name="T38" fmla="*/ 2147483647 w 339"/>
              <a:gd name="T39" fmla="*/ 2147483647 h 565"/>
              <a:gd name="T40" fmla="*/ 2147483647 w 339"/>
              <a:gd name="T41" fmla="*/ 2147483647 h 565"/>
              <a:gd name="T42" fmla="*/ 0 w 339"/>
              <a:gd name="T43" fmla="*/ 2147483647 h 565"/>
              <a:gd name="T44" fmla="*/ 2147483647 w 339"/>
              <a:gd name="T45" fmla="*/ 2147483647 h 565"/>
              <a:gd name="T46" fmla="*/ 2147483647 w 339"/>
              <a:gd name="T47" fmla="*/ 2147483647 h 5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9"/>
              <a:gd name="T73" fmla="*/ 0 h 565"/>
              <a:gd name="T74" fmla="*/ 339 w 339"/>
              <a:gd name="T75" fmla="*/ 565 h 5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9" h="565">
                <a:moveTo>
                  <a:pt x="12" y="565"/>
                </a:moveTo>
                <a:lnTo>
                  <a:pt x="21" y="550"/>
                </a:lnTo>
                <a:lnTo>
                  <a:pt x="86" y="546"/>
                </a:lnTo>
                <a:lnTo>
                  <a:pt x="139" y="529"/>
                </a:lnTo>
                <a:lnTo>
                  <a:pt x="190" y="496"/>
                </a:lnTo>
                <a:lnTo>
                  <a:pt x="234" y="494"/>
                </a:lnTo>
                <a:lnTo>
                  <a:pt x="285" y="413"/>
                </a:lnTo>
                <a:lnTo>
                  <a:pt x="301" y="418"/>
                </a:lnTo>
                <a:lnTo>
                  <a:pt x="339" y="390"/>
                </a:lnTo>
                <a:lnTo>
                  <a:pt x="329" y="369"/>
                </a:lnTo>
                <a:lnTo>
                  <a:pt x="333" y="356"/>
                </a:lnTo>
                <a:lnTo>
                  <a:pt x="295" y="8"/>
                </a:lnTo>
                <a:lnTo>
                  <a:pt x="291" y="0"/>
                </a:lnTo>
                <a:lnTo>
                  <a:pt x="90" y="23"/>
                </a:lnTo>
                <a:lnTo>
                  <a:pt x="52" y="42"/>
                </a:lnTo>
                <a:lnTo>
                  <a:pt x="17" y="31"/>
                </a:lnTo>
                <a:lnTo>
                  <a:pt x="42" y="318"/>
                </a:lnTo>
                <a:lnTo>
                  <a:pt x="36" y="379"/>
                </a:lnTo>
                <a:lnTo>
                  <a:pt x="50" y="413"/>
                </a:lnTo>
                <a:lnTo>
                  <a:pt x="34" y="477"/>
                </a:lnTo>
                <a:lnTo>
                  <a:pt x="12" y="506"/>
                </a:lnTo>
                <a:lnTo>
                  <a:pt x="0" y="551"/>
                </a:lnTo>
                <a:lnTo>
                  <a:pt x="12" y="56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5" name="Freeform 37"/>
          <p:cNvSpPr>
            <a:spLocks/>
          </p:cNvSpPr>
          <p:nvPr/>
        </p:nvSpPr>
        <p:spPr bwMode="auto">
          <a:xfrm>
            <a:off x="5688013" y="3419475"/>
            <a:ext cx="1057275" cy="487363"/>
          </a:xfrm>
          <a:custGeom>
            <a:avLst/>
            <a:gdLst>
              <a:gd name="T0" fmla="*/ 2147483647 w 793"/>
              <a:gd name="T1" fmla="*/ 2147483647 h 395"/>
              <a:gd name="T2" fmla="*/ 2147483647 w 793"/>
              <a:gd name="T3" fmla="*/ 2147483647 h 395"/>
              <a:gd name="T4" fmla="*/ 2147483647 w 793"/>
              <a:gd name="T5" fmla="*/ 2147483647 h 395"/>
              <a:gd name="T6" fmla="*/ 2147483647 w 793"/>
              <a:gd name="T7" fmla="*/ 2147483647 h 395"/>
              <a:gd name="T8" fmla="*/ 2147483647 w 793"/>
              <a:gd name="T9" fmla="*/ 2147483647 h 395"/>
              <a:gd name="T10" fmla="*/ 2147483647 w 793"/>
              <a:gd name="T11" fmla="*/ 2147483647 h 395"/>
              <a:gd name="T12" fmla="*/ 2147483647 w 793"/>
              <a:gd name="T13" fmla="*/ 2147483647 h 395"/>
              <a:gd name="T14" fmla="*/ 2147483647 w 793"/>
              <a:gd name="T15" fmla="*/ 2147483647 h 395"/>
              <a:gd name="T16" fmla="*/ 2147483647 w 793"/>
              <a:gd name="T17" fmla="*/ 2147483647 h 395"/>
              <a:gd name="T18" fmla="*/ 2147483647 w 793"/>
              <a:gd name="T19" fmla="*/ 2147483647 h 395"/>
              <a:gd name="T20" fmla="*/ 2147483647 w 793"/>
              <a:gd name="T21" fmla="*/ 2147483647 h 395"/>
              <a:gd name="T22" fmla="*/ 2147483647 w 793"/>
              <a:gd name="T23" fmla="*/ 2147483647 h 395"/>
              <a:gd name="T24" fmla="*/ 2147483647 w 793"/>
              <a:gd name="T25" fmla="*/ 2147483647 h 395"/>
              <a:gd name="T26" fmla="*/ 2147483647 w 793"/>
              <a:gd name="T27" fmla="*/ 2147483647 h 395"/>
              <a:gd name="T28" fmla="*/ 2147483647 w 793"/>
              <a:gd name="T29" fmla="*/ 2147483647 h 395"/>
              <a:gd name="T30" fmla="*/ 2147483647 w 793"/>
              <a:gd name="T31" fmla="*/ 2147483647 h 395"/>
              <a:gd name="T32" fmla="*/ 2147483647 w 793"/>
              <a:gd name="T33" fmla="*/ 2147483647 h 395"/>
              <a:gd name="T34" fmla="*/ 2147483647 w 793"/>
              <a:gd name="T35" fmla="*/ 2147483647 h 395"/>
              <a:gd name="T36" fmla="*/ 2147483647 w 793"/>
              <a:gd name="T37" fmla="*/ 2147483647 h 395"/>
              <a:gd name="T38" fmla="*/ 2147483647 w 793"/>
              <a:gd name="T39" fmla="*/ 0 h 395"/>
              <a:gd name="T40" fmla="*/ 2147483647 w 793"/>
              <a:gd name="T41" fmla="*/ 0 h 395"/>
              <a:gd name="T42" fmla="*/ 2147483647 w 793"/>
              <a:gd name="T43" fmla="*/ 2147483647 h 395"/>
              <a:gd name="T44" fmla="*/ 2147483647 w 793"/>
              <a:gd name="T45" fmla="*/ 2147483647 h 395"/>
              <a:gd name="T46" fmla="*/ 2147483647 w 793"/>
              <a:gd name="T47" fmla="*/ 2147483647 h 395"/>
              <a:gd name="T48" fmla="*/ 2147483647 w 793"/>
              <a:gd name="T49" fmla="*/ 2147483647 h 395"/>
              <a:gd name="T50" fmla="*/ 2147483647 w 793"/>
              <a:gd name="T51" fmla="*/ 2147483647 h 395"/>
              <a:gd name="T52" fmla="*/ 2147483647 w 793"/>
              <a:gd name="T53" fmla="*/ 2147483647 h 395"/>
              <a:gd name="T54" fmla="*/ 2147483647 w 793"/>
              <a:gd name="T55" fmla="*/ 2147483647 h 395"/>
              <a:gd name="T56" fmla="*/ 2147483647 w 793"/>
              <a:gd name="T57" fmla="*/ 2147483647 h 395"/>
              <a:gd name="T58" fmla="*/ 2147483647 w 793"/>
              <a:gd name="T59" fmla="*/ 2147483647 h 395"/>
              <a:gd name="T60" fmla="*/ 2147483647 w 793"/>
              <a:gd name="T61" fmla="*/ 2147483647 h 395"/>
              <a:gd name="T62" fmla="*/ 2147483647 w 793"/>
              <a:gd name="T63" fmla="*/ 2147483647 h 395"/>
              <a:gd name="T64" fmla="*/ 2147483647 w 793"/>
              <a:gd name="T65" fmla="*/ 2147483647 h 395"/>
              <a:gd name="T66" fmla="*/ 2147483647 w 793"/>
              <a:gd name="T67" fmla="*/ 2147483647 h 395"/>
              <a:gd name="T68" fmla="*/ 2147483647 w 793"/>
              <a:gd name="T69" fmla="*/ 2147483647 h 395"/>
              <a:gd name="T70" fmla="*/ 0 w 793"/>
              <a:gd name="T71" fmla="*/ 2147483647 h 395"/>
              <a:gd name="T72" fmla="*/ 2147483647 w 793"/>
              <a:gd name="T73" fmla="*/ 2147483647 h 395"/>
              <a:gd name="T74" fmla="*/ 2147483647 w 793"/>
              <a:gd name="T75" fmla="*/ 2147483647 h 3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3"/>
              <a:gd name="T115" fmla="*/ 0 h 395"/>
              <a:gd name="T116" fmla="*/ 793 w 793"/>
              <a:gd name="T117" fmla="*/ 395 h 3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3" h="395">
                <a:moveTo>
                  <a:pt x="6" y="374"/>
                </a:moveTo>
                <a:lnTo>
                  <a:pt x="25" y="372"/>
                </a:lnTo>
                <a:lnTo>
                  <a:pt x="30" y="330"/>
                </a:lnTo>
                <a:lnTo>
                  <a:pt x="19" y="329"/>
                </a:lnTo>
                <a:lnTo>
                  <a:pt x="44" y="294"/>
                </a:lnTo>
                <a:lnTo>
                  <a:pt x="93" y="310"/>
                </a:lnTo>
                <a:lnTo>
                  <a:pt x="101" y="262"/>
                </a:lnTo>
                <a:lnTo>
                  <a:pt x="135" y="249"/>
                </a:lnTo>
                <a:lnTo>
                  <a:pt x="129" y="237"/>
                </a:lnTo>
                <a:lnTo>
                  <a:pt x="148" y="194"/>
                </a:lnTo>
                <a:lnTo>
                  <a:pt x="213" y="190"/>
                </a:lnTo>
                <a:lnTo>
                  <a:pt x="266" y="173"/>
                </a:lnTo>
                <a:lnTo>
                  <a:pt x="300" y="150"/>
                </a:lnTo>
                <a:lnTo>
                  <a:pt x="317" y="140"/>
                </a:lnTo>
                <a:lnTo>
                  <a:pt x="361" y="138"/>
                </a:lnTo>
                <a:lnTo>
                  <a:pt x="412" y="57"/>
                </a:lnTo>
                <a:lnTo>
                  <a:pt x="428" y="62"/>
                </a:lnTo>
                <a:lnTo>
                  <a:pt x="466" y="34"/>
                </a:lnTo>
                <a:lnTo>
                  <a:pt x="456" y="13"/>
                </a:lnTo>
                <a:lnTo>
                  <a:pt x="460" y="0"/>
                </a:lnTo>
                <a:lnTo>
                  <a:pt x="494" y="0"/>
                </a:lnTo>
                <a:lnTo>
                  <a:pt x="517" y="7"/>
                </a:lnTo>
                <a:lnTo>
                  <a:pt x="585" y="47"/>
                </a:lnTo>
                <a:lnTo>
                  <a:pt x="635" y="45"/>
                </a:lnTo>
                <a:lnTo>
                  <a:pt x="658" y="30"/>
                </a:lnTo>
                <a:lnTo>
                  <a:pt x="711" y="64"/>
                </a:lnTo>
                <a:lnTo>
                  <a:pt x="730" y="129"/>
                </a:lnTo>
                <a:lnTo>
                  <a:pt x="793" y="175"/>
                </a:lnTo>
                <a:lnTo>
                  <a:pt x="762" y="209"/>
                </a:lnTo>
                <a:lnTo>
                  <a:pt x="707" y="262"/>
                </a:lnTo>
                <a:lnTo>
                  <a:pt x="707" y="273"/>
                </a:lnTo>
                <a:lnTo>
                  <a:pt x="629" y="323"/>
                </a:lnTo>
                <a:lnTo>
                  <a:pt x="192" y="363"/>
                </a:lnTo>
                <a:lnTo>
                  <a:pt x="144" y="361"/>
                </a:lnTo>
                <a:lnTo>
                  <a:pt x="146" y="384"/>
                </a:lnTo>
                <a:lnTo>
                  <a:pt x="0" y="395"/>
                </a:lnTo>
                <a:lnTo>
                  <a:pt x="6" y="37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6" name="Freeform 38"/>
          <p:cNvSpPr>
            <a:spLocks/>
          </p:cNvSpPr>
          <p:nvPr/>
        </p:nvSpPr>
        <p:spPr bwMode="auto">
          <a:xfrm>
            <a:off x="5572125" y="3784600"/>
            <a:ext cx="1244600" cy="377825"/>
          </a:xfrm>
          <a:custGeom>
            <a:avLst/>
            <a:gdLst>
              <a:gd name="T0" fmla="*/ 2147483647 w 932"/>
              <a:gd name="T1" fmla="*/ 2147483647 h 308"/>
              <a:gd name="T2" fmla="*/ 2147483647 w 932"/>
              <a:gd name="T3" fmla="*/ 2147483647 h 308"/>
              <a:gd name="T4" fmla="*/ 2147483647 w 932"/>
              <a:gd name="T5" fmla="*/ 2147483647 h 308"/>
              <a:gd name="T6" fmla="*/ 2147483647 w 932"/>
              <a:gd name="T7" fmla="*/ 2147483647 h 308"/>
              <a:gd name="T8" fmla="*/ 2147483647 w 932"/>
              <a:gd name="T9" fmla="*/ 2147483647 h 308"/>
              <a:gd name="T10" fmla="*/ 2147483647 w 932"/>
              <a:gd name="T11" fmla="*/ 2147483647 h 308"/>
              <a:gd name="T12" fmla="*/ 2147483647 w 932"/>
              <a:gd name="T13" fmla="*/ 2147483647 h 308"/>
              <a:gd name="T14" fmla="*/ 2147483647 w 932"/>
              <a:gd name="T15" fmla="*/ 2147483647 h 308"/>
              <a:gd name="T16" fmla="*/ 2147483647 w 932"/>
              <a:gd name="T17" fmla="*/ 2147483647 h 308"/>
              <a:gd name="T18" fmla="*/ 2147483647 w 932"/>
              <a:gd name="T19" fmla="*/ 2147483647 h 308"/>
              <a:gd name="T20" fmla="*/ 2147483647 w 932"/>
              <a:gd name="T21" fmla="*/ 2147483647 h 308"/>
              <a:gd name="T22" fmla="*/ 2147483647 w 932"/>
              <a:gd name="T23" fmla="*/ 2147483647 h 308"/>
              <a:gd name="T24" fmla="*/ 2147483647 w 932"/>
              <a:gd name="T25" fmla="*/ 0 h 308"/>
              <a:gd name="T26" fmla="*/ 2147483647 w 932"/>
              <a:gd name="T27" fmla="*/ 2147483647 h 308"/>
              <a:gd name="T28" fmla="*/ 2147483647 w 932"/>
              <a:gd name="T29" fmla="*/ 2147483647 h 308"/>
              <a:gd name="T30" fmla="*/ 2147483647 w 932"/>
              <a:gd name="T31" fmla="*/ 2147483647 h 308"/>
              <a:gd name="T32" fmla="*/ 2147483647 w 932"/>
              <a:gd name="T33" fmla="*/ 2147483647 h 308"/>
              <a:gd name="T34" fmla="*/ 2147483647 w 932"/>
              <a:gd name="T35" fmla="*/ 2147483647 h 308"/>
              <a:gd name="T36" fmla="*/ 2147483647 w 932"/>
              <a:gd name="T37" fmla="*/ 2147483647 h 308"/>
              <a:gd name="T38" fmla="*/ 2147483647 w 932"/>
              <a:gd name="T39" fmla="*/ 2147483647 h 308"/>
              <a:gd name="T40" fmla="*/ 2147483647 w 932"/>
              <a:gd name="T41" fmla="*/ 2147483647 h 308"/>
              <a:gd name="T42" fmla="*/ 2147483647 w 932"/>
              <a:gd name="T43" fmla="*/ 2147483647 h 308"/>
              <a:gd name="T44" fmla="*/ 0 w 932"/>
              <a:gd name="T45" fmla="*/ 2147483647 h 308"/>
              <a:gd name="T46" fmla="*/ 2147483647 w 932"/>
              <a:gd name="T47" fmla="*/ 2147483647 h 308"/>
              <a:gd name="T48" fmla="*/ 2147483647 w 932"/>
              <a:gd name="T49" fmla="*/ 2147483647 h 3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2"/>
              <a:gd name="T76" fmla="*/ 0 h 308"/>
              <a:gd name="T77" fmla="*/ 932 w 932"/>
              <a:gd name="T78" fmla="*/ 308 h 3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2" h="308">
                <a:moveTo>
                  <a:pt x="17" y="253"/>
                </a:moveTo>
                <a:lnTo>
                  <a:pt x="12" y="249"/>
                </a:lnTo>
                <a:lnTo>
                  <a:pt x="38" y="228"/>
                </a:lnTo>
                <a:lnTo>
                  <a:pt x="63" y="181"/>
                </a:lnTo>
                <a:lnTo>
                  <a:pt x="55" y="169"/>
                </a:lnTo>
                <a:lnTo>
                  <a:pt x="69" y="147"/>
                </a:lnTo>
                <a:lnTo>
                  <a:pt x="69" y="120"/>
                </a:lnTo>
                <a:lnTo>
                  <a:pt x="86" y="101"/>
                </a:lnTo>
                <a:lnTo>
                  <a:pt x="232" y="90"/>
                </a:lnTo>
                <a:lnTo>
                  <a:pt x="230" y="67"/>
                </a:lnTo>
                <a:lnTo>
                  <a:pt x="278" y="69"/>
                </a:lnTo>
                <a:lnTo>
                  <a:pt x="715" y="29"/>
                </a:lnTo>
                <a:lnTo>
                  <a:pt x="932" y="0"/>
                </a:lnTo>
                <a:lnTo>
                  <a:pt x="894" y="74"/>
                </a:lnTo>
                <a:lnTo>
                  <a:pt x="833" y="88"/>
                </a:lnTo>
                <a:lnTo>
                  <a:pt x="806" y="124"/>
                </a:lnTo>
                <a:lnTo>
                  <a:pt x="700" y="187"/>
                </a:lnTo>
                <a:lnTo>
                  <a:pt x="694" y="209"/>
                </a:lnTo>
                <a:lnTo>
                  <a:pt x="668" y="223"/>
                </a:lnTo>
                <a:lnTo>
                  <a:pt x="668" y="253"/>
                </a:lnTo>
                <a:lnTo>
                  <a:pt x="523" y="268"/>
                </a:lnTo>
                <a:lnTo>
                  <a:pt x="234" y="295"/>
                </a:lnTo>
                <a:lnTo>
                  <a:pt x="0" y="308"/>
                </a:lnTo>
                <a:lnTo>
                  <a:pt x="17" y="25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7" name="Freeform 39"/>
          <p:cNvSpPr>
            <a:spLocks/>
          </p:cNvSpPr>
          <p:nvPr/>
        </p:nvSpPr>
        <p:spPr bwMode="auto">
          <a:xfrm>
            <a:off x="5402263" y="4146550"/>
            <a:ext cx="517525" cy="804863"/>
          </a:xfrm>
          <a:custGeom>
            <a:avLst/>
            <a:gdLst>
              <a:gd name="T0" fmla="*/ 2147483647 w 388"/>
              <a:gd name="T1" fmla="*/ 2147483647 h 654"/>
              <a:gd name="T2" fmla="*/ 2147483647 w 388"/>
              <a:gd name="T3" fmla="*/ 2147483647 h 654"/>
              <a:gd name="T4" fmla="*/ 2147483647 w 388"/>
              <a:gd name="T5" fmla="*/ 2147483647 h 654"/>
              <a:gd name="T6" fmla="*/ 2147483647 w 388"/>
              <a:gd name="T7" fmla="*/ 2147483647 h 654"/>
              <a:gd name="T8" fmla="*/ 2147483647 w 388"/>
              <a:gd name="T9" fmla="*/ 2147483647 h 654"/>
              <a:gd name="T10" fmla="*/ 2147483647 w 388"/>
              <a:gd name="T11" fmla="*/ 2147483647 h 654"/>
              <a:gd name="T12" fmla="*/ 2147483647 w 388"/>
              <a:gd name="T13" fmla="*/ 2147483647 h 654"/>
              <a:gd name="T14" fmla="*/ 2147483647 w 388"/>
              <a:gd name="T15" fmla="*/ 2147483647 h 654"/>
              <a:gd name="T16" fmla="*/ 2147483647 w 388"/>
              <a:gd name="T17" fmla="*/ 2147483647 h 654"/>
              <a:gd name="T18" fmla="*/ 2147483647 w 388"/>
              <a:gd name="T19" fmla="*/ 0 h 654"/>
              <a:gd name="T20" fmla="*/ 2147483647 w 388"/>
              <a:gd name="T21" fmla="*/ 2147483647 h 654"/>
              <a:gd name="T22" fmla="*/ 2147483647 w 388"/>
              <a:gd name="T23" fmla="*/ 2147483647 h 654"/>
              <a:gd name="T24" fmla="*/ 2147483647 w 388"/>
              <a:gd name="T25" fmla="*/ 2147483647 h 654"/>
              <a:gd name="T26" fmla="*/ 2147483647 w 388"/>
              <a:gd name="T27" fmla="*/ 2147483647 h 654"/>
              <a:gd name="T28" fmla="*/ 2147483647 w 388"/>
              <a:gd name="T29" fmla="*/ 2147483647 h 654"/>
              <a:gd name="T30" fmla="*/ 2147483647 w 388"/>
              <a:gd name="T31" fmla="*/ 2147483647 h 654"/>
              <a:gd name="T32" fmla="*/ 2147483647 w 388"/>
              <a:gd name="T33" fmla="*/ 2147483647 h 654"/>
              <a:gd name="T34" fmla="*/ 2147483647 w 388"/>
              <a:gd name="T35" fmla="*/ 2147483647 h 654"/>
              <a:gd name="T36" fmla="*/ 0 w 388"/>
              <a:gd name="T37" fmla="*/ 2147483647 h 654"/>
              <a:gd name="T38" fmla="*/ 2147483647 w 388"/>
              <a:gd name="T39" fmla="*/ 2147483647 h 654"/>
              <a:gd name="T40" fmla="*/ 2147483647 w 388"/>
              <a:gd name="T41" fmla="*/ 2147483647 h 6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8"/>
              <a:gd name="T64" fmla="*/ 0 h 654"/>
              <a:gd name="T65" fmla="*/ 388 w 388"/>
              <a:gd name="T66" fmla="*/ 654 h 6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8" h="654">
                <a:moveTo>
                  <a:pt x="27" y="456"/>
                </a:moveTo>
                <a:lnTo>
                  <a:pt x="65" y="405"/>
                </a:lnTo>
                <a:lnTo>
                  <a:pt x="51" y="391"/>
                </a:lnTo>
                <a:lnTo>
                  <a:pt x="38" y="287"/>
                </a:lnTo>
                <a:lnTo>
                  <a:pt x="30" y="215"/>
                </a:lnTo>
                <a:lnTo>
                  <a:pt x="59" y="135"/>
                </a:lnTo>
                <a:lnTo>
                  <a:pt x="101" y="78"/>
                </a:lnTo>
                <a:lnTo>
                  <a:pt x="97" y="63"/>
                </a:lnTo>
                <a:lnTo>
                  <a:pt x="127" y="13"/>
                </a:lnTo>
                <a:lnTo>
                  <a:pt x="361" y="0"/>
                </a:lnTo>
                <a:lnTo>
                  <a:pt x="373" y="11"/>
                </a:lnTo>
                <a:lnTo>
                  <a:pt x="361" y="418"/>
                </a:lnTo>
                <a:lnTo>
                  <a:pt x="388" y="614"/>
                </a:lnTo>
                <a:lnTo>
                  <a:pt x="378" y="623"/>
                </a:lnTo>
                <a:lnTo>
                  <a:pt x="327" y="612"/>
                </a:lnTo>
                <a:lnTo>
                  <a:pt x="253" y="654"/>
                </a:lnTo>
                <a:lnTo>
                  <a:pt x="215" y="591"/>
                </a:lnTo>
                <a:lnTo>
                  <a:pt x="220" y="545"/>
                </a:lnTo>
                <a:lnTo>
                  <a:pt x="0" y="555"/>
                </a:lnTo>
                <a:lnTo>
                  <a:pt x="27" y="45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8" name="Freeform 40"/>
          <p:cNvSpPr>
            <a:spLocks/>
          </p:cNvSpPr>
          <p:nvPr/>
        </p:nvSpPr>
        <p:spPr bwMode="auto">
          <a:xfrm>
            <a:off x="5884863" y="4113213"/>
            <a:ext cx="555625" cy="812800"/>
          </a:xfrm>
          <a:custGeom>
            <a:avLst/>
            <a:gdLst>
              <a:gd name="T0" fmla="*/ 2147483647 w 417"/>
              <a:gd name="T1" fmla="*/ 2147483647 h 662"/>
              <a:gd name="T2" fmla="*/ 0 w 417"/>
              <a:gd name="T3" fmla="*/ 2147483647 h 662"/>
              <a:gd name="T4" fmla="*/ 2147483647 w 417"/>
              <a:gd name="T5" fmla="*/ 2147483647 h 662"/>
              <a:gd name="T6" fmla="*/ 2147483647 w 417"/>
              <a:gd name="T7" fmla="*/ 2147483647 h 662"/>
              <a:gd name="T8" fmla="*/ 2147483647 w 417"/>
              <a:gd name="T9" fmla="*/ 2147483647 h 662"/>
              <a:gd name="T10" fmla="*/ 2147483647 w 417"/>
              <a:gd name="T11" fmla="*/ 2147483647 h 662"/>
              <a:gd name="T12" fmla="*/ 2147483647 w 417"/>
              <a:gd name="T13" fmla="*/ 2147483647 h 662"/>
              <a:gd name="T14" fmla="*/ 2147483647 w 417"/>
              <a:gd name="T15" fmla="*/ 2147483647 h 662"/>
              <a:gd name="T16" fmla="*/ 2147483647 w 417"/>
              <a:gd name="T17" fmla="*/ 2147483647 h 662"/>
              <a:gd name="T18" fmla="*/ 2147483647 w 417"/>
              <a:gd name="T19" fmla="*/ 2147483647 h 662"/>
              <a:gd name="T20" fmla="*/ 2147483647 w 417"/>
              <a:gd name="T21" fmla="*/ 2147483647 h 662"/>
              <a:gd name="T22" fmla="*/ 2147483647 w 417"/>
              <a:gd name="T23" fmla="*/ 2147483647 h 662"/>
              <a:gd name="T24" fmla="*/ 2147483647 w 417"/>
              <a:gd name="T25" fmla="*/ 2147483647 h 662"/>
              <a:gd name="T26" fmla="*/ 2147483647 w 417"/>
              <a:gd name="T27" fmla="*/ 2147483647 h 662"/>
              <a:gd name="T28" fmla="*/ 2147483647 w 417"/>
              <a:gd name="T29" fmla="*/ 2147483647 h 662"/>
              <a:gd name="T30" fmla="*/ 2147483647 w 417"/>
              <a:gd name="T31" fmla="*/ 2147483647 h 662"/>
              <a:gd name="T32" fmla="*/ 2147483647 w 417"/>
              <a:gd name="T33" fmla="*/ 2147483647 h 662"/>
              <a:gd name="T34" fmla="*/ 2147483647 w 417"/>
              <a:gd name="T35" fmla="*/ 0 h 662"/>
              <a:gd name="T36" fmla="*/ 0 w 417"/>
              <a:gd name="T37" fmla="*/ 2147483647 h 662"/>
              <a:gd name="T38" fmla="*/ 2147483647 w 417"/>
              <a:gd name="T39" fmla="*/ 2147483647 h 662"/>
              <a:gd name="T40" fmla="*/ 2147483647 w 417"/>
              <a:gd name="T41" fmla="*/ 2147483647 h 6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"/>
              <a:gd name="T64" fmla="*/ 0 h 662"/>
              <a:gd name="T65" fmla="*/ 417 w 417"/>
              <a:gd name="T66" fmla="*/ 662 h 6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" h="662">
                <a:moveTo>
                  <a:pt x="12" y="38"/>
                </a:moveTo>
                <a:lnTo>
                  <a:pt x="0" y="445"/>
                </a:lnTo>
                <a:lnTo>
                  <a:pt x="27" y="641"/>
                </a:lnTo>
                <a:lnTo>
                  <a:pt x="55" y="648"/>
                </a:lnTo>
                <a:lnTo>
                  <a:pt x="80" y="633"/>
                </a:lnTo>
                <a:lnTo>
                  <a:pt x="97" y="648"/>
                </a:lnTo>
                <a:lnTo>
                  <a:pt x="72" y="662"/>
                </a:lnTo>
                <a:lnTo>
                  <a:pt x="131" y="647"/>
                </a:lnTo>
                <a:lnTo>
                  <a:pt x="143" y="628"/>
                </a:lnTo>
                <a:lnTo>
                  <a:pt x="135" y="618"/>
                </a:lnTo>
                <a:lnTo>
                  <a:pt x="139" y="601"/>
                </a:lnTo>
                <a:lnTo>
                  <a:pt x="110" y="576"/>
                </a:lnTo>
                <a:lnTo>
                  <a:pt x="112" y="553"/>
                </a:lnTo>
                <a:lnTo>
                  <a:pt x="417" y="527"/>
                </a:lnTo>
                <a:lnTo>
                  <a:pt x="390" y="424"/>
                </a:lnTo>
                <a:lnTo>
                  <a:pt x="407" y="361"/>
                </a:lnTo>
                <a:lnTo>
                  <a:pt x="367" y="280"/>
                </a:lnTo>
                <a:lnTo>
                  <a:pt x="289" y="0"/>
                </a:lnTo>
                <a:lnTo>
                  <a:pt x="0" y="27"/>
                </a:lnTo>
                <a:lnTo>
                  <a:pt x="12" y="3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299" name="Freeform 41"/>
          <p:cNvSpPr>
            <a:spLocks/>
          </p:cNvSpPr>
          <p:nvPr/>
        </p:nvSpPr>
        <p:spPr bwMode="auto">
          <a:xfrm>
            <a:off x="6272213" y="4071938"/>
            <a:ext cx="782637" cy="741362"/>
          </a:xfrm>
          <a:custGeom>
            <a:avLst/>
            <a:gdLst>
              <a:gd name="T0" fmla="*/ 2147483647 w 588"/>
              <a:gd name="T1" fmla="*/ 2147483647 h 601"/>
              <a:gd name="T2" fmla="*/ 2147483647 w 588"/>
              <a:gd name="T3" fmla="*/ 2147483647 h 601"/>
              <a:gd name="T4" fmla="*/ 2147483647 w 588"/>
              <a:gd name="T5" fmla="*/ 2147483647 h 601"/>
              <a:gd name="T6" fmla="*/ 2147483647 w 588"/>
              <a:gd name="T7" fmla="*/ 2147483647 h 601"/>
              <a:gd name="T8" fmla="*/ 2147483647 w 588"/>
              <a:gd name="T9" fmla="*/ 2147483647 h 601"/>
              <a:gd name="T10" fmla="*/ 2147483647 w 588"/>
              <a:gd name="T11" fmla="*/ 2147483647 h 601"/>
              <a:gd name="T12" fmla="*/ 2147483647 w 588"/>
              <a:gd name="T13" fmla="*/ 2147483647 h 601"/>
              <a:gd name="T14" fmla="*/ 2147483647 w 588"/>
              <a:gd name="T15" fmla="*/ 2147483647 h 601"/>
              <a:gd name="T16" fmla="*/ 2147483647 w 588"/>
              <a:gd name="T17" fmla="*/ 2147483647 h 601"/>
              <a:gd name="T18" fmla="*/ 2147483647 w 588"/>
              <a:gd name="T19" fmla="*/ 2147483647 h 601"/>
              <a:gd name="T20" fmla="*/ 2147483647 w 588"/>
              <a:gd name="T21" fmla="*/ 2147483647 h 601"/>
              <a:gd name="T22" fmla="*/ 2147483647 w 588"/>
              <a:gd name="T23" fmla="*/ 2147483647 h 601"/>
              <a:gd name="T24" fmla="*/ 2147483647 w 588"/>
              <a:gd name="T25" fmla="*/ 2147483647 h 601"/>
              <a:gd name="T26" fmla="*/ 2147483647 w 588"/>
              <a:gd name="T27" fmla="*/ 2147483647 h 601"/>
              <a:gd name="T28" fmla="*/ 2147483647 w 588"/>
              <a:gd name="T29" fmla="*/ 2147483647 h 601"/>
              <a:gd name="T30" fmla="*/ 2147483647 w 588"/>
              <a:gd name="T31" fmla="*/ 2147483647 h 601"/>
              <a:gd name="T32" fmla="*/ 2147483647 w 588"/>
              <a:gd name="T33" fmla="*/ 2147483647 h 601"/>
              <a:gd name="T34" fmla="*/ 2147483647 w 588"/>
              <a:gd name="T35" fmla="*/ 2147483647 h 601"/>
              <a:gd name="T36" fmla="*/ 2147483647 w 588"/>
              <a:gd name="T37" fmla="*/ 2147483647 h 601"/>
              <a:gd name="T38" fmla="*/ 2147483647 w 588"/>
              <a:gd name="T39" fmla="*/ 0 h 601"/>
              <a:gd name="T40" fmla="*/ 2147483647 w 588"/>
              <a:gd name="T41" fmla="*/ 2147483647 h 601"/>
              <a:gd name="T42" fmla="*/ 0 w 588"/>
              <a:gd name="T43" fmla="*/ 2147483647 h 601"/>
              <a:gd name="T44" fmla="*/ 2147483647 w 588"/>
              <a:gd name="T45" fmla="*/ 2147483647 h 601"/>
              <a:gd name="T46" fmla="*/ 2147483647 w 588"/>
              <a:gd name="T47" fmla="*/ 2147483647 h 6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8"/>
              <a:gd name="T73" fmla="*/ 0 h 601"/>
              <a:gd name="T74" fmla="*/ 588 w 588"/>
              <a:gd name="T75" fmla="*/ 601 h 6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8" h="601">
                <a:moveTo>
                  <a:pt x="78" y="312"/>
                </a:moveTo>
                <a:lnTo>
                  <a:pt x="118" y="393"/>
                </a:lnTo>
                <a:lnTo>
                  <a:pt x="101" y="456"/>
                </a:lnTo>
                <a:lnTo>
                  <a:pt x="128" y="559"/>
                </a:lnTo>
                <a:lnTo>
                  <a:pt x="148" y="595"/>
                </a:lnTo>
                <a:lnTo>
                  <a:pt x="464" y="576"/>
                </a:lnTo>
                <a:lnTo>
                  <a:pt x="468" y="599"/>
                </a:lnTo>
                <a:lnTo>
                  <a:pt x="487" y="601"/>
                </a:lnTo>
                <a:lnTo>
                  <a:pt x="479" y="551"/>
                </a:lnTo>
                <a:lnTo>
                  <a:pt x="493" y="538"/>
                </a:lnTo>
                <a:lnTo>
                  <a:pt x="538" y="545"/>
                </a:lnTo>
                <a:lnTo>
                  <a:pt x="546" y="511"/>
                </a:lnTo>
                <a:lnTo>
                  <a:pt x="540" y="464"/>
                </a:lnTo>
                <a:lnTo>
                  <a:pt x="559" y="450"/>
                </a:lnTo>
                <a:lnTo>
                  <a:pt x="588" y="359"/>
                </a:lnTo>
                <a:lnTo>
                  <a:pt x="567" y="355"/>
                </a:lnTo>
                <a:lnTo>
                  <a:pt x="491" y="238"/>
                </a:lnTo>
                <a:lnTo>
                  <a:pt x="327" y="89"/>
                </a:lnTo>
                <a:lnTo>
                  <a:pt x="255" y="44"/>
                </a:lnTo>
                <a:lnTo>
                  <a:pt x="278" y="0"/>
                </a:lnTo>
                <a:lnTo>
                  <a:pt x="145" y="17"/>
                </a:lnTo>
                <a:lnTo>
                  <a:pt x="0" y="32"/>
                </a:lnTo>
                <a:lnTo>
                  <a:pt x="78" y="31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00" name="Freeform 42"/>
          <p:cNvSpPr>
            <a:spLocks/>
          </p:cNvSpPr>
          <p:nvPr/>
        </p:nvSpPr>
        <p:spPr bwMode="auto">
          <a:xfrm>
            <a:off x="6251575" y="2881313"/>
            <a:ext cx="611188" cy="620712"/>
          </a:xfrm>
          <a:custGeom>
            <a:avLst/>
            <a:gdLst>
              <a:gd name="T0" fmla="*/ 0 w 458"/>
              <a:gd name="T1" fmla="*/ 2147483647 h 503"/>
              <a:gd name="T2" fmla="*/ 2147483647 w 458"/>
              <a:gd name="T3" fmla="*/ 2147483647 h 503"/>
              <a:gd name="T4" fmla="*/ 2147483647 w 458"/>
              <a:gd name="T5" fmla="*/ 2147483647 h 503"/>
              <a:gd name="T6" fmla="*/ 2147483647 w 458"/>
              <a:gd name="T7" fmla="*/ 2147483647 h 503"/>
              <a:gd name="T8" fmla="*/ 2147483647 w 458"/>
              <a:gd name="T9" fmla="*/ 2147483647 h 503"/>
              <a:gd name="T10" fmla="*/ 2147483647 w 458"/>
              <a:gd name="T11" fmla="*/ 2147483647 h 503"/>
              <a:gd name="T12" fmla="*/ 2147483647 w 458"/>
              <a:gd name="T13" fmla="*/ 2147483647 h 503"/>
              <a:gd name="T14" fmla="*/ 2147483647 w 458"/>
              <a:gd name="T15" fmla="*/ 2147483647 h 503"/>
              <a:gd name="T16" fmla="*/ 2147483647 w 458"/>
              <a:gd name="T17" fmla="*/ 2147483647 h 503"/>
              <a:gd name="T18" fmla="*/ 2147483647 w 458"/>
              <a:gd name="T19" fmla="*/ 2147483647 h 503"/>
              <a:gd name="T20" fmla="*/ 2147483647 w 458"/>
              <a:gd name="T21" fmla="*/ 2147483647 h 503"/>
              <a:gd name="T22" fmla="*/ 2147483647 w 458"/>
              <a:gd name="T23" fmla="*/ 2147483647 h 503"/>
              <a:gd name="T24" fmla="*/ 2147483647 w 458"/>
              <a:gd name="T25" fmla="*/ 2147483647 h 503"/>
              <a:gd name="T26" fmla="*/ 2147483647 w 458"/>
              <a:gd name="T27" fmla="*/ 2147483647 h 503"/>
              <a:gd name="T28" fmla="*/ 2147483647 w 458"/>
              <a:gd name="T29" fmla="*/ 2147483647 h 503"/>
              <a:gd name="T30" fmla="*/ 2147483647 w 458"/>
              <a:gd name="T31" fmla="*/ 0 h 503"/>
              <a:gd name="T32" fmla="*/ 2147483647 w 458"/>
              <a:gd name="T33" fmla="*/ 2147483647 h 503"/>
              <a:gd name="T34" fmla="*/ 2147483647 w 458"/>
              <a:gd name="T35" fmla="*/ 2147483647 h 503"/>
              <a:gd name="T36" fmla="*/ 2147483647 w 458"/>
              <a:gd name="T37" fmla="*/ 2147483647 h 503"/>
              <a:gd name="T38" fmla="*/ 2147483647 w 458"/>
              <a:gd name="T39" fmla="*/ 2147483647 h 503"/>
              <a:gd name="T40" fmla="*/ 2147483647 w 458"/>
              <a:gd name="T41" fmla="*/ 2147483647 h 503"/>
              <a:gd name="T42" fmla="*/ 0 w 458"/>
              <a:gd name="T43" fmla="*/ 2147483647 h 503"/>
              <a:gd name="T44" fmla="*/ 0 w 458"/>
              <a:gd name="T45" fmla="*/ 2147483647 h 5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58"/>
              <a:gd name="T70" fmla="*/ 0 h 503"/>
              <a:gd name="T71" fmla="*/ 458 w 458"/>
              <a:gd name="T72" fmla="*/ 503 h 5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58" h="503">
                <a:moveTo>
                  <a:pt x="0" y="91"/>
                </a:moveTo>
                <a:lnTo>
                  <a:pt x="38" y="439"/>
                </a:lnTo>
                <a:lnTo>
                  <a:pt x="95" y="446"/>
                </a:lnTo>
                <a:lnTo>
                  <a:pt x="163" y="486"/>
                </a:lnTo>
                <a:lnTo>
                  <a:pt x="213" y="484"/>
                </a:lnTo>
                <a:lnTo>
                  <a:pt x="236" y="469"/>
                </a:lnTo>
                <a:lnTo>
                  <a:pt x="289" y="503"/>
                </a:lnTo>
                <a:lnTo>
                  <a:pt x="323" y="473"/>
                </a:lnTo>
                <a:lnTo>
                  <a:pt x="329" y="420"/>
                </a:lnTo>
                <a:lnTo>
                  <a:pt x="352" y="429"/>
                </a:lnTo>
                <a:lnTo>
                  <a:pt x="361" y="385"/>
                </a:lnTo>
                <a:lnTo>
                  <a:pt x="439" y="319"/>
                </a:lnTo>
                <a:lnTo>
                  <a:pt x="452" y="209"/>
                </a:lnTo>
                <a:lnTo>
                  <a:pt x="443" y="186"/>
                </a:lnTo>
                <a:lnTo>
                  <a:pt x="458" y="175"/>
                </a:lnTo>
                <a:lnTo>
                  <a:pt x="430" y="0"/>
                </a:lnTo>
                <a:lnTo>
                  <a:pt x="352" y="40"/>
                </a:lnTo>
                <a:lnTo>
                  <a:pt x="312" y="81"/>
                </a:lnTo>
                <a:lnTo>
                  <a:pt x="283" y="83"/>
                </a:lnTo>
                <a:lnTo>
                  <a:pt x="239" y="106"/>
                </a:lnTo>
                <a:lnTo>
                  <a:pt x="139" y="70"/>
                </a:lnTo>
                <a:lnTo>
                  <a:pt x="0" y="9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01" name="Freeform 43"/>
          <p:cNvSpPr>
            <a:spLocks/>
          </p:cNvSpPr>
          <p:nvPr/>
        </p:nvSpPr>
        <p:spPr bwMode="auto">
          <a:xfrm>
            <a:off x="6634163" y="3095625"/>
            <a:ext cx="657225" cy="582613"/>
          </a:xfrm>
          <a:custGeom>
            <a:avLst/>
            <a:gdLst>
              <a:gd name="T0" fmla="*/ 0 w 490"/>
              <a:gd name="T1" fmla="*/ 2147483647 h 473"/>
              <a:gd name="T2" fmla="*/ 2147483647 w 490"/>
              <a:gd name="T3" fmla="*/ 2147483647 h 473"/>
              <a:gd name="T4" fmla="*/ 2147483647 w 490"/>
              <a:gd name="T5" fmla="*/ 2147483647 h 473"/>
              <a:gd name="T6" fmla="*/ 2147483647 w 490"/>
              <a:gd name="T7" fmla="*/ 2147483647 h 473"/>
              <a:gd name="T8" fmla="*/ 2147483647 w 490"/>
              <a:gd name="T9" fmla="*/ 2147483647 h 473"/>
              <a:gd name="T10" fmla="*/ 2147483647 w 490"/>
              <a:gd name="T11" fmla="*/ 2147483647 h 473"/>
              <a:gd name="T12" fmla="*/ 2147483647 w 490"/>
              <a:gd name="T13" fmla="*/ 2147483647 h 473"/>
              <a:gd name="T14" fmla="*/ 2147483647 w 490"/>
              <a:gd name="T15" fmla="*/ 2147483647 h 473"/>
              <a:gd name="T16" fmla="*/ 2147483647 w 490"/>
              <a:gd name="T17" fmla="*/ 2147483647 h 473"/>
              <a:gd name="T18" fmla="*/ 2147483647 w 490"/>
              <a:gd name="T19" fmla="*/ 2147483647 h 473"/>
              <a:gd name="T20" fmla="*/ 2147483647 w 490"/>
              <a:gd name="T21" fmla="*/ 2147483647 h 473"/>
              <a:gd name="T22" fmla="*/ 2147483647 w 490"/>
              <a:gd name="T23" fmla="*/ 2147483647 h 473"/>
              <a:gd name="T24" fmla="*/ 2147483647 w 490"/>
              <a:gd name="T25" fmla="*/ 2147483647 h 473"/>
              <a:gd name="T26" fmla="*/ 2147483647 w 490"/>
              <a:gd name="T27" fmla="*/ 2147483647 h 473"/>
              <a:gd name="T28" fmla="*/ 2147483647 w 490"/>
              <a:gd name="T29" fmla="*/ 2147483647 h 473"/>
              <a:gd name="T30" fmla="*/ 2147483647 w 490"/>
              <a:gd name="T31" fmla="*/ 2147483647 h 473"/>
              <a:gd name="T32" fmla="*/ 2147483647 w 490"/>
              <a:gd name="T33" fmla="*/ 2147483647 h 473"/>
              <a:gd name="T34" fmla="*/ 2147483647 w 490"/>
              <a:gd name="T35" fmla="*/ 2147483647 h 473"/>
              <a:gd name="T36" fmla="*/ 2147483647 w 490"/>
              <a:gd name="T37" fmla="*/ 2147483647 h 473"/>
              <a:gd name="T38" fmla="*/ 2147483647 w 490"/>
              <a:gd name="T39" fmla="*/ 0 h 473"/>
              <a:gd name="T40" fmla="*/ 2147483647 w 490"/>
              <a:gd name="T41" fmla="*/ 2147483647 h 473"/>
              <a:gd name="T42" fmla="*/ 2147483647 w 490"/>
              <a:gd name="T43" fmla="*/ 2147483647 h 473"/>
              <a:gd name="T44" fmla="*/ 2147483647 w 490"/>
              <a:gd name="T45" fmla="*/ 2147483647 h 473"/>
              <a:gd name="T46" fmla="*/ 2147483647 w 490"/>
              <a:gd name="T47" fmla="*/ 2147483647 h 473"/>
              <a:gd name="T48" fmla="*/ 2147483647 w 490"/>
              <a:gd name="T49" fmla="*/ 2147483647 h 473"/>
              <a:gd name="T50" fmla="*/ 2147483647 w 490"/>
              <a:gd name="T51" fmla="*/ 2147483647 h 473"/>
              <a:gd name="T52" fmla="*/ 2147483647 w 490"/>
              <a:gd name="T53" fmla="*/ 2147483647 h 473"/>
              <a:gd name="T54" fmla="*/ 0 w 490"/>
              <a:gd name="T55" fmla="*/ 2147483647 h 473"/>
              <a:gd name="T56" fmla="*/ 0 w 490"/>
              <a:gd name="T57" fmla="*/ 2147483647 h 473"/>
              <a:gd name="T58" fmla="*/ 0 w 490"/>
              <a:gd name="T59" fmla="*/ 2147483647 h 4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0"/>
              <a:gd name="T91" fmla="*/ 0 h 473"/>
              <a:gd name="T92" fmla="*/ 490 w 490"/>
              <a:gd name="T93" fmla="*/ 473 h 4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0" h="473">
                <a:moveTo>
                  <a:pt x="0" y="328"/>
                </a:moveTo>
                <a:lnTo>
                  <a:pt x="19" y="393"/>
                </a:lnTo>
                <a:lnTo>
                  <a:pt x="82" y="439"/>
                </a:lnTo>
                <a:lnTo>
                  <a:pt x="112" y="473"/>
                </a:lnTo>
                <a:lnTo>
                  <a:pt x="205" y="437"/>
                </a:lnTo>
                <a:lnTo>
                  <a:pt x="247" y="429"/>
                </a:lnTo>
                <a:lnTo>
                  <a:pt x="270" y="402"/>
                </a:lnTo>
                <a:lnTo>
                  <a:pt x="306" y="260"/>
                </a:lnTo>
                <a:lnTo>
                  <a:pt x="346" y="277"/>
                </a:lnTo>
                <a:lnTo>
                  <a:pt x="422" y="121"/>
                </a:lnTo>
                <a:lnTo>
                  <a:pt x="481" y="155"/>
                </a:lnTo>
                <a:lnTo>
                  <a:pt x="490" y="127"/>
                </a:lnTo>
                <a:lnTo>
                  <a:pt x="449" y="95"/>
                </a:lnTo>
                <a:lnTo>
                  <a:pt x="416" y="98"/>
                </a:lnTo>
                <a:lnTo>
                  <a:pt x="405" y="115"/>
                </a:lnTo>
                <a:lnTo>
                  <a:pt x="346" y="133"/>
                </a:lnTo>
                <a:lnTo>
                  <a:pt x="308" y="174"/>
                </a:lnTo>
                <a:lnTo>
                  <a:pt x="295" y="106"/>
                </a:lnTo>
                <a:lnTo>
                  <a:pt x="190" y="125"/>
                </a:lnTo>
                <a:lnTo>
                  <a:pt x="169" y="0"/>
                </a:lnTo>
                <a:lnTo>
                  <a:pt x="154" y="11"/>
                </a:lnTo>
                <a:lnTo>
                  <a:pt x="163" y="34"/>
                </a:lnTo>
                <a:lnTo>
                  <a:pt x="150" y="144"/>
                </a:lnTo>
                <a:lnTo>
                  <a:pt x="72" y="210"/>
                </a:lnTo>
                <a:lnTo>
                  <a:pt x="63" y="254"/>
                </a:lnTo>
                <a:lnTo>
                  <a:pt x="40" y="245"/>
                </a:lnTo>
                <a:lnTo>
                  <a:pt x="34" y="298"/>
                </a:lnTo>
                <a:lnTo>
                  <a:pt x="0" y="32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02" name="Freeform 44"/>
          <p:cNvSpPr>
            <a:spLocks/>
          </p:cNvSpPr>
          <p:nvPr/>
        </p:nvSpPr>
        <p:spPr bwMode="auto">
          <a:xfrm>
            <a:off x="6529388" y="3246438"/>
            <a:ext cx="1125537" cy="573087"/>
          </a:xfrm>
          <a:custGeom>
            <a:avLst/>
            <a:gdLst>
              <a:gd name="T0" fmla="*/ 2147483647 w 844"/>
              <a:gd name="T1" fmla="*/ 2147483647 h 466"/>
              <a:gd name="T2" fmla="*/ 2147483647 w 844"/>
              <a:gd name="T3" fmla="*/ 2147483647 h 466"/>
              <a:gd name="T4" fmla="*/ 2147483647 w 844"/>
              <a:gd name="T5" fmla="*/ 2147483647 h 466"/>
              <a:gd name="T6" fmla="*/ 2147483647 w 844"/>
              <a:gd name="T7" fmla="*/ 2147483647 h 466"/>
              <a:gd name="T8" fmla="*/ 2147483647 w 844"/>
              <a:gd name="T9" fmla="*/ 2147483647 h 466"/>
              <a:gd name="T10" fmla="*/ 2147483647 w 844"/>
              <a:gd name="T11" fmla="*/ 2147483647 h 466"/>
              <a:gd name="T12" fmla="*/ 2147483647 w 844"/>
              <a:gd name="T13" fmla="*/ 2147483647 h 466"/>
              <a:gd name="T14" fmla="*/ 2147483647 w 844"/>
              <a:gd name="T15" fmla="*/ 2147483647 h 466"/>
              <a:gd name="T16" fmla="*/ 2147483647 w 844"/>
              <a:gd name="T17" fmla="*/ 2147483647 h 466"/>
              <a:gd name="T18" fmla="*/ 2147483647 w 844"/>
              <a:gd name="T19" fmla="*/ 2147483647 h 466"/>
              <a:gd name="T20" fmla="*/ 2147483647 w 844"/>
              <a:gd name="T21" fmla="*/ 0 h 466"/>
              <a:gd name="T22" fmla="*/ 2147483647 w 844"/>
              <a:gd name="T23" fmla="*/ 2147483647 h 466"/>
              <a:gd name="T24" fmla="*/ 2147483647 w 844"/>
              <a:gd name="T25" fmla="*/ 2147483647 h 466"/>
              <a:gd name="T26" fmla="*/ 2147483647 w 844"/>
              <a:gd name="T27" fmla="*/ 2147483647 h 466"/>
              <a:gd name="T28" fmla="*/ 2147483647 w 844"/>
              <a:gd name="T29" fmla="*/ 2147483647 h 466"/>
              <a:gd name="T30" fmla="*/ 2147483647 w 844"/>
              <a:gd name="T31" fmla="*/ 2147483647 h 466"/>
              <a:gd name="T32" fmla="*/ 2147483647 w 844"/>
              <a:gd name="T33" fmla="*/ 2147483647 h 466"/>
              <a:gd name="T34" fmla="*/ 2147483647 w 844"/>
              <a:gd name="T35" fmla="*/ 2147483647 h 466"/>
              <a:gd name="T36" fmla="*/ 2147483647 w 844"/>
              <a:gd name="T37" fmla="*/ 2147483647 h 466"/>
              <a:gd name="T38" fmla="*/ 2147483647 w 844"/>
              <a:gd name="T39" fmla="*/ 2147483647 h 466"/>
              <a:gd name="T40" fmla="*/ 2147483647 w 844"/>
              <a:gd name="T41" fmla="*/ 2147483647 h 466"/>
              <a:gd name="T42" fmla="*/ 2147483647 w 844"/>
              <a:gd name="T43" fmla="*/ 2147483647 h 466"/>
              <a:gd name="T44" fmla="*/ 2147483647 w 844"/>
              <a:gd name="T45" fmla="*/ 2147483647 h 466"/>
              <a:gd name="T46" fmla="*/ 2147483647 w 844"/>
              <a:gd name="T47" fmla="*/ 2147483647 h 466"/>
              <a:gd name="T48" fmla="*/ 2147483647 w 844"/>
              <a:gd name="T49" fmla="*/ 2147483647 h 466"/>
              <a:gd name="T50" fmla="*/ 2147483647 w 844"/>
              <a:gd name="T51" fmla="*/ 2147483647 h 466"/>
              <a:gd name="T52" fmla="*/ 2147483647 w 844"/>
              <a:gd name="T53" fmla="*/ 2147483647 h 466"/>
              <a:gd name="T54" fmla="*/ 2147483647 w 844"/>
              <a:gd name="T55" fmla="*/ 2147483647 h 466"/>
              <a:gd name="T56" fmla="*/ 2147483647 w 844"/>
              <a:gd name="T57" fmla="*/ 2147483647 h 466"/>
              <a:gd name="T58" fmla="*/ 0 w 844"/>
              <a:gd name="T59" fmla="*/ 2147483647 h 466"/>
              <a:gd name="T60" fmla="*/ 2147483647 w 844"/>
              <a:gd name="T61" fmla="*/ 2147483647 h 466"/>
              <a:gd name="T62" fmla="*/ 2147483647 w 844"/>
              <a:gd name="T63" fmla="*/ 2147483647 h 4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4"/>
              <a:gd name="T97" fmla="*/ 0 h 466"/>
              <a:gd name="T98" fmla="*/ 844 w 844"/>
              <a:gd name="T99" fmla="*/ 466 h 4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4" h="466">
                <a:moveTo>
                  <a:pt x="78" y="416"/>
                </a:moveTo>
                <a:lnTo>
                  <a:pt x="78" y="405"/>
                </a:lnTo>
                <a:lnTo>
                  <a:pt x="133" y="352"/>
                </a:lnTo>
                <a:lnTo>
                  <a:pt x="164" y="318"/>
                </a:lnTo>
                <a:lnTo>
                  <a:pt x="194" y="352"/>
                </a:lnTo>
                <a:lnTo>
                  <a:pt x="287" y="316"/>
                </a:lnTo>
                <a:lnTo>
                  <a:pt x="329" y="308"/>
                </a:lnTo>
                <a:lnTo>
                  <a:pt x="352" y="281"/>
                </a:lnTo>
                <a:lnTo>
                  <a:pt x="388" y="139"/>
                </a:lnTo>
                <a:lnTo>
                  <a:pt x="428" y="156"/>
                </a:lnTo>
                <a:lnTo>
                  <a:pt x="504" y="0"/>
                </a:lnTo>
                <a:lnTo>
                  <a:pt x="563" y="34"/>
                </a:lnTo>
                <a:lnTo>
                  <a:pt x="572" y="6"/>
                </a:lnTo>
                <a:lnTo>
                  <a:pt x="601" y="13"/>
                </a:lnTo>
                <a:lnTo>
                  <a:pt x="654" y="63"/>
                </a:lnTo>
                <a:lnTo>
                  <a:pt x="635" y="108"/>
                </a:lnTo>
                <a:lnTo>
                  <a:pt x="643" y="129"/>
                </a:lnTo>
                <a:lnTo>
                  <a:pt x="666" y="120"/>
                </a:lnTo>
                <a:lnTo>
                  <a:pt x="683" y="141"/>
                </a:lnTo>
                <a:lnTo>
                  <a:pt x="764" y="167"/>
                </a:lnTo>
                <a:lnTo>
                  <a:pt x="688" y="164"/>
                </a:lnTo>
                <a:lnTo>
                  <a:pt x="768" y="234"/>
                </a:lnTo>
                <a:lnTo>
                  <a:pt x="717" y="226"/>
                </a:lnTo>
                <a:lnTo>
                  <a:pt x="820" y="291"/>
                </a:lnTo>
                <a:lnTo>
                  <a:pt x="844" y="335"/>
                </a:lnTo>
                <a:lnTo>
                  <a:pt x="827" y="329"/>
                </a:lnTo>
                <a:lnTo>
                  <a:pt x="823" y="340"/>
                </a:lnTo>
                <a:lnTo>
                  <a:pt x="491" y="403"/>
                </a:lnTo>
                <a:lnTo>
                  <a:pt x="217" y="437"/>
                </a:lnTo>
                <a:lnTo>
                  <a:pt x="0" y="466"/>
                </a:lnTo>
                <a:lnTo>
                  <a:pt x="78" y="416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031038" y="3140075"/>
            <a:ext cx="663575" cy="407988"/>
            <a:chOff x="4429" y="1690"/>
            <a:chExt cx="418" cy="257"/>
          </a:xfrm>
          <a:solidFill>
            <a:srgbClr val="092446"/>
          </a:solidFill>
        </p:grpSpPr>
        <p:sp>
          <p:nvSpPr>
            <p:cNvPr id="304" name="Freeform 46"/>
            <p:cNvSpPr>
              <a:spLocks/>
            </p:cNvSpPr>
            <p:nvPr/>
          </p:nvSpPr>
          <p:spPr bwMode="auto">
            <a:xfrm>
              <a:off x="4429" y="1690"/>
              <a:ext cx="418" cy="186"/>
            </a:xfrm>
            <a:custGeom>
              <a:avLst/>
              <a:gdLst>
                <a:gd name="T0" fmla="*/ 0 w 498"/>
                <a:gd name="T1" fmla="*/ 12 h 239"/>
                <a:gd name="T2" fmla="*/ 4 w 498"/>
                <a:gd name="T3" fmla="*/ 24 h 239"/>
                <a:gd name="T4" fmla="*/ 15 w 498"/>
                <a:gd name="T5" fmla="*/ 16 h 239"/>
                <a:gd name="T6" fmla="*/ 33 w 498"/>
                <a:gd name="T7" fmla="*/ 14 h 239"/>
                <a:gd name="T8" fmla="*/ 35 w 498"/>
                <a:gd name="T9" fmla="*/ 11 h 239"/>
                <a:gd name="T10" fmla="*/ 45 w 498"/>
                <a:gd name="T11" fmla="*/ 10 h 239"/>
                <a:gd name="T12" fmla="*/ 57 w 498"/>
                <a:gd name="T13" fmla="*/ 16 h 239"/>
                <a:gd name="T14" fmla="*/ 66 w 498"/>
                <a:gd name="T15" fmla="*/ 17 h 239"/>
                <a:gd name="T16" fmla="*/ 81 w 498"/>
                <a:gd name="T17" fmla="*/ 26 h 239"/>
                <a:gd name="T18" fmla="*/ 76 w 498"/>
                <a:gd name="T19" fmla="*/ 33 h 239"/>
                <a:gd name="T20" fmla="*/ 78 w 498"/>
                <a:gd name="T21" fmla="*/ 37 h 239"/>
                <a:gd name="T22" fmla="*/ 86 w 498"/>
                <a:gd name="T23" fmla="*/ 35 h 239"/>
                <a:gd name="T24" fmla="*/ 90 w 498"/>
                <a:gd name="T25" fmla="*/ 35 h 239"/>
                <a:gd name="T26" fmla="*/ 94 w 498"/>
                <a:gd name="T27" fmla="*/ 37 h 239"/>
                <a:gd name="T28" fmla="*/ 102 w 498"/>
                <a:gd name="T29" fmla="*/ 37 h 239"/>
                <a:gd name="T30" fmla="*/ 104 w 498"/>
                <a:gd name="T31" fmla="*/ 37 h 239"/>
                <a:gd name="T32" fmla="*/ 99 w 498"/>
                <a:gd name="T33" fmla="*/ 30 h 239"/>
                <a:gd name="T34" fmla="*/ 99 w 498"/>
                <a:gd name="T35" fmla="*/ 16 h 239"/>
                <a:gd name="T36" fmla="*/ 92 w 498"/>
                <a:gd name="T37" fmla="*/ 15 h 239"/>
                <a:gd name="T38" fmla="*/ 104 w 498"/>
                <a:gd name="T39" fmla="*/ 9 h 239"/>
                <a:gd name="T40" fmla="*/ 105 w 498"/>
                <a:gd name="T41" fmla="*/ 5 h 239"/>
                <a:gd name="T42" fmla="*/ 112 w 498"/>
                <a:gd name="T43" fmla="*/ 5 h 239"/>
                <a:gd name="T44" fmla="*/ 103 w 498"/>
                <a:gd name="T45" fmla="*/ 14 h 239"/>
                <a:gd name="T46" fmla="*/ 107 w 498"/>
                <a:gd name="T47" fmla="*/ 23 h 239"/>
                <a:gd name="T48" fmla="*/ 110 w 498"/>
                <a:gd name="T49" fmla="*/ 26 h 239"/>
                <a:gd name="T50" fmla="*/ 113 w 498"/>
                <a:gd name="T51" fmla="*/ 27 h 239"/>
                <a:gd name="T52" fmla="*/ 107 w 498"/>
                <a:gd name="T53" fmla="*/ 26 h 239"/>
                <a:gd name="T54" fmla="*/ 109 w 498"/>
                <a:gd name="T55" fmla="*/ 33 h 239"/>
                <a:gd name="T56" fmla="*/ 121 w 498"/>
                <a:gd name="T57" fmla="*/ 37 h 239"/>
                <a:gd name="T58" fmla="*/ 123 w 498"/>
                <a:gd name="T59" fmla="*/ 37 h 239"/>
                <a:gd name="T60" fmla="*/ 127 w 498"/>
                <a:gd name="T61" fmla="*/ 37 h 239"/>
                <a:gd name="T62" fmla="*/ 125 w 498"/>
                <a:gd name="T63" fmla="*/ 41 h 239"/>
                <a:gd name="T64" fmla="*/ 140 w 498"/>
                <a:gd name="T65" fmla="*/ 37 h 239"/>
                <a:gd name="T66" fmla="*/ 143 w 498"/>
                <a:gd name="T67" fmla="*/ 31 h 239"/>
                <a:gd name="T68" fmla="*/ 147 w 498"/>
                <a:gd name="T69" fmla="*/ 26 h 239"/>
                <a:gd name="T70" fmla="*/ 125 w 498"/>
                <a:gd name="T71" fmla="*/ 29 h 239"/>
                <a:gd name="T72" fmla="*/ 112 w 498"/>
                <a:gd name="T73" fmla="*/ 0 h 239"/>
                <a:gd name="T74" fmla="*/ 0 w 498"/>
                <a:gd name="T75" fmla="*/ 12 h 239"/>
                <a:gd name="T76" fmla="*/ 0 w 498"/>
                <a:gd name="T77" fmla="*/ 12 h 239"/>
                <a:gd name="T78" fmla="*/ 0 w 498"/>
                <a:gd name="T79" fmla="*/ 12 h 2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8"/>
                <a:gd name="T121" fmla="*/ 0 h 239"/>
                <a:gd name="T122" fmla="*/ 498 w 498"/>
                <a:gd name="T123" fmla="*/ 239 h 2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8" h="239">
                  <a:moveTo>
                    <a:pt x="0" y="70"/>
                  </a:moveTo>
                  <a:lnTo>
                    <a:pt x="13" y="138"/>
                  </a:lnTo>
                  <a:lnTo>
                    <a:pt x="51" y="97"/>
                  </a:lnTo>
                  <a:lnTo>
                    <a:pt x="110" y="79"/>
                  </a:lnTo>
                  <a:lnTo>
                    <a:pt x="121" y="62"/>
                  </a:lnTo>
                  <a:lnTo>
                    <a:pt x="154" y="59"/>
                  </a:lnTo>
                  <a:lnTo>
                    <a:pt x="195" y="91"/>
                  </a:lnTo>
                  <a:lnTo>
                    <a:pt x="224" y="98"/>
                  </a:lnTo>
                  <a:lnTo>
                    <a:pt x="277" y="148"/>
                  </a:lnTo>
                  <a:lnTo>
                    <a:pt x="258" y="193"/>
                  </a:lnTo>
                  <a:lnTo>
                    <a:pt x="266" y="214"/>
                  </a:lnTo>
                  <a:lnTo>
                    <a:pt x="289" y="205"/>
                  </a:lnTo>
                  <a:lnTo>
                    <a:pt x="309" y="205"/>
                  </a:lnTo>
                  <a:lnTo>
                    <a:pt x="321" y="218"/>
                  </a:lnTo>
                  <a:lnTo>
                    <a:pt x="346" y="218"/>
                  </a:lnTo>
                  <a:lnTo>
                    <a:pt x="355" y="214"/>
                  </a:lnTo>
                  <a:lnTo>
                    <a:pt x="338" y="173"/>
                  </a:lnTo>
                  <a:lnTo>
                    <a:pt x="336" y="97"/>
                  </a:lnTo>
                  <a:lnTo>
                    <a:pt x="315" y="85"/>
                  </a:lnTo>
                  <a:lnTo>
                    <a:pt x="355" y="49"/>
                  </a:lnTo>
                  <a:lnTo>
                    <a:pt x="357" y="28"/>
                  </a:lnTo>
                  <a:lnTo>
                    <a:pt x="380" y="30"/>
                  </a:lnTo>
                  <a:lnTo>
                    <a:pt x="351" y="78"/>
                  </a:lnTo>
                  <a:lnTo>
                    <a:pt x="368" y="133"/>
                  </a:lnTo>
                  <a:lnTo>
                    <a:pt x="376" y="150"/>
                  </a:lnTo>
                  <a:lnTo>
                    <a:pt x="387" y="157"/>
                  </a:lnTo>
                  <a:lnTo>
                    <a:pt x="365" y="155"/>
                  </a:lnTo>
                  <a:lnTo>
                    <a:pt x="372" y="190"/>
                  </a:lnTo>
                  <a:lnTo>
                    <a:pt x="412" y="214"/>
                  </a:lnTo>
                  <a:lnTo>
                    <a:pt x="422" y="218"/>
                  </a:lnTo>
                  <a:lnTo>
                    <a:pt x="433" y="218"/>
                  </a:lnTo>
                  <a:lnTo>
                    <a:pt x="427" y="239"/>
                  </a:lnTo>
                  <a:lnTo>
                    <a:pt x="477" y="214"/>
                  </a:lnTo>
                  <a:lnTo>
                    <a:pt x="486" y="184"/>
                  </a:lnTo>
                  <a:lnTo>
                    <a:pt x="498" y="152"/>
                  </a:lnTo>
                  <a:lnTo>
                    <a:pt x="427" y="165"/>
                  </a:lnTo>
                  <a:lnTo>
                    <a:pt x="382" y="0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305" name="Freeform 47"/>
            <p:cNvSpPr>
              <a:spLocks/>
            </p:cNvSpPr>
            <p:nvPr/>
          </p:nvSpPr>
          <p:spPr bwMode="auto">
            <a:xfrm>
              <a:off x="4792" y="1857"/>
              <a:ext cx="37" cy="90"/>
            </a:xfrm>
            <a:custGeom>
              <a:avLst/>
              <a:gdLst>
                <a:gd name="T0" fmla="*/ 0 w 46"/>
                <a:gd name="T1" fmla="*/ 20 h 116"/>
                <a:gd name="T2" fmla="*/ 3 w 46"/>
                <a:gd name="T3" fmla="*/ 14 h 116"/>
                <a:gd name="T4" fmla="*/ 7 w 46"/>
                <a:gd name="T5" fmla="*/ 11 h 116"/>
                <a:gd name="T6" fmla="*/ 10 w 46"/>
                <a:gd name="T7" fmla="*/ 0 h 116"/>
                <a:gd name="T8" fmla="*/ 4 w 46"/>
                <a:gd name="T9" fmla="*/ 2 h 116"/>
                <a:gd name="T10" fmla="*/ 0 w 46"/>
                <a:gd name="T11" fmla="*/ 13 h 116"/>
                <a:gd name="T12" fmla="*/ 0 w 46"/>
                <a:gd name="T13" fmla="*/ 20 h 116"/>
                <a:gd name="T14" fmla="*/ 0 w 46"/>
                <a:gd name="T15" fmla="*/ 20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16"/>
                <a:gd name="T26" fmla="*/ 46 w 4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16">
                  <a:moveTo>
                    <a:pt x="0" y="116"/>
                  </a:moveTo>
                  <a:lnTo>
                    <a:pt x="15" y="84"/>
                  </a:lnTo>
                  <a:lnTo>
                    <a:pt x="32" y="65"/>
                  </a:lnTo>
                  <a:lnTo>
                    <a:pt x="46" y="0"/>
                  </a:lnTo>
                  <a:lnTo>
                    <a:pt x="17" y="16"/>
                  </a:lnTo>
                  <a:lnTo>
                    <a:pt x="0" y="7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306" name="Freeform 48"/>
          <p:cNvSpPr>
            <a:spLocks/>
          </p:cNvSpPr>
          <p:nvPr/>
        </p:nvSpPr>
        <p:spPr bwMode="auto">
          <a:xfrm>
            <a:off x="6464300" y="3663950"/>
            <a:ext cx="1243013" cy="501650"/>
          </a:xfrm>
          <a:custGeom>
            <a:avLst/>
            <a:gdLst>
              <a:gd name="T0" fmla="*/ 0 w 931"/>
              <a:gd name="T1" fmla="*/ 2147483647 h 407"/>
              <a:gd name="T2" fmla="*/ 2147483647 w 931"/>
              <a:gd name="T3" fmla="*/ 2147483647 h 407"/>
              <a:gd name="T4" fmla="*/ 2147483647 w 931"/>
              <a:gd name="T5" fmla="*/ 2147483647 h 407"/>
              <a:gd name="T6" fmla="*/ 2147483647 w 931"/>
              <a:gd name="T7" fmla="*/ 2147483647 h 407"/>
              <a:gd name="T8" fmla="*/ 2147483647 w 931"/>
              <a:gd name="T9" fmla="*/ 2147483647 h 407"/>
              <a:gd name="T10" fmla="*/ 2147483647 w 931"/>
              <a:gd name="T11" fmla="*/ 2147483647 h 407"/>
              <a:gd name="T12" fmla="*/ 2147483647 w 931"/>
              <a:gd name="T13" fmla="*/ 2147483647 h 407"/>
              <a:gd name="T14" fmla="*/ 2147483647 w 931"/>
              <a:gd name="T15" fmla="*/ 2147483647 h 407"/>
              <a:gd name="T16" fmla="*/ 2147483647 w 931"/>
              <a:gd name="T17" fmla="*/ 2147483647 h 407"/>
              <a:gd name="T18" fmla="*/ 2147483647 w 931"/>
              <a:gd name="T19" fmla="*/ 2147483647 h 407"/>
              <a:gd name="T20" fmla="*/ 2147483647 w 931"/>
              <a:gd name="T21" fmla="*/ 2147483647 h 407"/>
              <a:gd name="T22" fmla="*/ 2147483647 w 931"/>
              <a:gd name="T23" fmla="*/ 2147483647 h 407"/>
              <a:gd name="T24" fmla="*/ 2147483647 w 931"/>
              <a:gd name="T25" fmla="*/ 2147483647 h 407"/>
              <a:gd name="T26" fmla="*/ 2147483647 w 931"/>
              <a:gd name="T27" fmla="*/ 2147483647 h 407"/>
              <a:gd name="T28" fmla="*/ 2147483647 w 931"/>
              <a:gd name="T29" fmla="*/ 2147483647 h 407"/>
              <a:gd name="T30" fmla="*/ 2147483647 w 931"/>
              <a:gd name="T31" fmla="*/ 2147483647 h 407"/>
              <a:gd name="T32" fmla="*/ 2147483647 w 931"/>
              <a:gd name="T33" fmla="*/ 2147483647 h 407"/>
              <a:gd name="T34" fmla="*/ 2147483647 w 931"/>
              <a:gd name="T35" fmla="*/ 2147483647 h 407"/>
              <a:gd name="T36" fmla="*/ 2147483647 w 931"/>
              <a:gd name="T37" fmla="*/ 2147483647 h 407"/>
              <a:gd name="T38" fmla="*/ 2147483647 w 931"/>
              <a:gd name="T39" fmla="*/ 2147483647 h 407"/>
              <a:gd name="T40" fmla="*/ 2147483647 w 931"/>
              <a:gd name="T41" fmla="*/ 2147483647 h 407"/>
              <a:gd name="T42" fmla="*/ 2147483647 w 931"/>
              <a:gd name="T43" fmla="*/ 2147483647 h 407"/>
              <a:gd name="T44" fmla="*/ 2147483647 w 931"/>
              <a:gd name="T45" fmla="*/ 2147483647 h 407"/>
              <a:gd name="T46" fmla="*/ 2147483647 w 931"/>
              <a:gd name="T47" fmla="*/ 2147483647 h 407"/>
              <a:gd name="T48" fmla="*/ 2147483647 w 931"/>
              <a:gd name="T49" fmla="*/ 2147483647 h 407"/>
              <a:gd name="T50" fmla="*/ 2147483647 w 931"/>
              <a:gd name="T51" fmla="*/ 2147483647 h 407"/>
              <a:gd name="T52" fmla="*/ 2147483647 w 931"/>
              <a:gd name="T53" fmla="*/ 2147483647 h 407"/>
              <a:gd name="T54" fmla="*/ 2147483647 w 931"/>
              <a:gd name="T55" fmla="*/ 0 h 407"/>
              <a:gd name="T56" fmla="*/ 2147483647 w 931"/>
              <a:gd name="T57" fmla="*/ 2147483647 h 407"/>
              <a:gd name="T58" fmla="*/ 2147483647 w 931"/>
              <a:gd name="T59" fmla="*/ 2147483647 h 407"/>
              <a:gd name="T60" fmla="*/ 2147483647 w 931"/>
              <a:gd name="T61" fmla="*/ 2147483647 h 407"/>
              <a:gd name="T62" fmla="*/ 2147483647 w 931"/>
              <a:gd name="T63" fmla="*/ 2147483647 h 407"/>
              <a:gd name="T64" fmla="*/ 2147483647 w 931"/>
              <a:gd name="T65" fmla="*/ 2147483647 h 407"/>
              <a:gd name="T66" fmla="*/ 2147483647 w 931"/>
              <a:gd name="T67" fmla="*/ 2147483647 h 407"/>
              <a:gd name="T68" fmla="*/ 2147483647 w 931"/>
              <a:gd name="T69" fmla="*/ 2147483647 h 407"/>
              <a:gd name="T70" fmla="*/ 0 w 931"/>
              <a:gd name="T71" fmla="*/ 2147483647 h 407"/>
              <a:gd name="T72" fmla="*/ 0 w 931"/>
              <a:gd name="T73" fmla="*/ 2147483647 h 407"/>
              <a:gd name="T74" fmla="*/ 0 w 931"/>
              <a:gd name="T75" fmla="*/ 2147483647 h 4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31"/>
              <a:gd name="T115" fmla="*/ 0 h 407"/>
              <a:gd name="T116" fmla="*/ 931 w 931"/>
              <a:gd name="T117" fmla="*/ 407 h 4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31" h="407">
                <a:moveTo>
                  <a:pt x="0" y="350"/>
                </a:moveTo>
                <a:lnTo>
                  <a:pt x="133" y="333"/>
                </a:lnTo>
                <a:lnTo>
                  <a:pt x="213" y="295"/>
                </a:lnTo>
                <a:lnTo>
                  <a:pt x="361" y="280"/>
                </a:lnTo>
                <a:lnTo>
                  <a:pt x="422" y="318"/>
                </a:lnTo>
                <a:lnTo>
                  <a:pt x="519" y="304"/>
                </a:lnTo>
                <a:lnTo>
                  <a:pt x="665" y="407"/>
                </a:lnTo>
                <a:lnTo>
                  <a:pt x="722" y="394"/>
                </a:lnTo>
                <a:lnTo>
                  <a:pt x="804" y="276"/>
                </a:lnTo>
                <a:lnTo>
                  <a:pt x="870" y="251"/>
                </a:lnTo>
                <a:lnTo>
                  <a:pt x="889" y="217"/>
                </a:lnTo>
                <a:lnTo>
                  <a:pt x="819" y="228"/>
                </a:lnTo>
                <a:lnTo>
                  <a:pt x="800" y="206"/>
                </a:lnTo>
                <a:lnTo>
                  <a:pt x="844" y="194"/>
                </a:lnTo>
                <a:lnTo>
                  <a:pt x="842" y="179"/>
                </a:lnTo>
                <a:lnTo>
                  <a:pt x="794" y="162"/>
                </a:lnTo>
                <a:lnTo>
                  <a:pt x="857" y="139"/>
                </a:lnTo>
                <a:lnTo>
                  <a:pt x="853" y="164"/>
                </a:lnTo>
                <a:lnTo>
                  <a:pt x="893" y="164"/>
                </a:lnTo>
                <a:lnTo>
                  <a:pt x="916" y="120"/>
                </a:lnTo>
                <a:lnTo>
                  <a:pt x="931" y="118"/>
                </a:lnTo>
                <a:lnTo>
                  <a:pt x="922" y="82"/>
                </a:lnTo>
                <a:lnTo>
                  <a:pt x="893" y="118"/>
                </a:lnTo>
                <a:lnTo>
                  <a:pt x="865" y="36"/>
                </a:lnTo>
                <a:lnTo>
                  <a:pt x="884" y="33"/>
                </a:lnTo>
                <a:lnTo>
                  <a:pt x="910" y="55"/>
                </a:lnTo>
                <a:lnTo>
                  <a:pt x="891" y="17"/>
                </a:lnTo>
                <a:lnTo>
                  <a:pt x="870" y="0"/>
                </a:lnTo>
                <a:lnTo>
                  <a:pt x="538" y="63"/>
                </a:lnTo>
                <a:lnTo>
                  <a:pt x="264" y="97"/>
                </a:lnTo>
                <a:lnTo>
                  <a:pt x="226" y="171"/>
                </a:lnTo>
                <a:lnTo>
                  <a:pt x="165" y="185"/>
                </a:lnTo>
                <a:lnTo>
                  <a:pt x="138" y="221"/>
                </a:lnTo>
                <a:lnTo>
                  <a:pt x="32" y="284"/>
                </a:lnTo>
                <a:lnTo>
                  <a:pt x="26" y="306"/>
                </a:lnTo>
                <a:lnTo>
                  <a:pt x="0" y="320"/>
                </a:lnTo>
                <a:lnTo>
                  <a:pt x="0" y="350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07" name="Freeform 49"/>
          <p:cNvSpPr>
            <a:spLocks/>
          </p:cNvSpPr>
          <p:nvPr/>
        </p:nvSpPr>
        <p:spPr bwMode="auto">
          <a:xfrm>
            <a:off x="6610350" y="4008438"/>
            <a:ext cx="742950" cy="506412"/>
          </a:xfrm>
          <a:custGeom>
            <a:avLst/>
            <a:gdLst>
              <a:gd name="T0" fmla="*/ 2147483647 w 555"/>
              <a:gd name="T1" fmla="*/ 2147483647 h 412"/>
              <a:gd name="T2" fmla="*/ 2147483647 w 555"/>
              <a:gd name="T3" fmla="*/ 2147483647 h 412"/>
              <a:gd name="T4" fmla="*/ 2147483647 w 555"/>
              <a:gd name="T5" fmla="*/ 0 h 412"/>
              <a:gd name="T6" fmla="*/ 2147483647 w 555"/>
              <a:gd name="T7" fmla="*/ 2147483647 h 412"/>
              <a:gd name="T8" fmla="*/ 2147483647 w 555"/>
              <a:gd name="T9" fmla="*/ 2147483647 h 412"/>
              <a:gd name="T10" fmla="*/ 2147483647 w 555"/>
              <a:gd name="T11" fmla="*/ 2147483647 h 412"/>
              <a:gd name="T12" fmla="*/ 2147483647 w 555"/>
              <a:gd name="T13" fmla="*/ 2147483647 h 412"/>
              <a:gd name="T14" fmla="*/ 2147483647 w 555"/>
              <a:gd name="T15" fmla="*/ 2147483647 h 412"/>
              <a:gd name="T16" fmla="*/ 2147483647 w 555"/>
              <a:gd name="T17" fmla="*/ 2147483647 h 412"/>
              <a:gd name="T18" fmla="*/ 2147483647 w 555"/>
              <a:gd name="T19" fmla="*/ 2147483647 h 412"/>
              <a:gd name="T20" fmla="*/ 2147483647 w 555"/>
              <a:gd name="T21" fmla="*/ 2147483647 h 412"/>
              <a:gd name="T22" fmla="*/ 2147483647 w 555"/>
              <a:gd name="T23" fmla="*/ 2147483647 h 412"/>
              <a:gd name="T24" fmla="*/ 2147483647 w 555"/>
              <a:gd name="T25" fmla="*/ 2147483647 h 412"/>
              <a:gd name="T26" fmla="*/ 2147483647 w 555"/>
              <a:gd name="T27" fmla="*/ 2147483647 h 412"/>
              <a:gd name="T28" fmla="*/ 2147483647 w 555"/>
              <a:gd name="T29" fmla="*/ 2147483647 h 412"/>
              <a:gd name="T30" fmla="*/ 2147483647 w 555"/>
              <a:gd name="T31" fmla="*/ 2147483647 h 412"/>
              <a:gd name="T32" fmla="*/ 2147483647 w 555"/>
              <a:gd name="T33" fmla="*/ 2147483647 h 412"/>
              <a:gd name="T34" fmla="*/ 0 w 555"/>
              <a:gd name="T35" fmla="*/ 2147483647 h 412"/>
              <a:gd name="T36" fmla="*/ 2147483647 w 555"/>
              <a:gd name="T37" fmla="*/ 2147483647 h 412"/>
              <a:gd name="T38" fmla="*/ 2147483647 w 555"/>
              <a:gd name="T39" fmla="*/ 2147483647 h 4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5"/>
              <a:gd name="T61" fmla="*/ 0 h 412"/>
              <a:gd name="T62" fmla="*/ 555 w 555"/>
              <a:gd name="T63" fmla="*/ 412 h 4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5" h="412">
                <a:moveTo>
                  <a:pt x="23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4"/>
                </a:lnTo>
                <a:lnTo>
                  <a:pt x="555" y="127"/>
                </a:lnTo>
                <a:lnTo>
                  <a:pt x="490" y="205"/>
                </a:lnTo>
                <a:lnTo>
                  <a:pt x="494" y="239"/>
                </a:lnTo>
                <a:lnTo>
                  <a:pt x="382" y="340"/>
                </a:lnTo>
                <a:lnTo>
                  <a:pt x="365" y="344"/>
                </a:lnTo>
                <a:lnTo>
                  <a:pt x="355" y="374"/>
                </a:lnTo>
                <a:lnTo>
                  <a:pt x="333" y="357"/>
                </a:lnTo>
                <a:lnTo>
                  <a:pt x="354" y="384"/>
                </a:lnTo>
                <a:lnTo>
                  <a:pt x="333" y="412"/>
                </a:lnTo>
                <a:lnTo>
                  <a:pt x="312" y="408"/>
                </a:lnTo>
                <a:lnTo>
                  <a:pt x="236" y="291"/>
                </a:lnTo>
                <a:lnTo>
                  <a:pt x="72" y="142"/>
                </a:lnTo>
                <a:lnTo>
                  <a:pt x="0" y="97"/>
                </a:lnTo>
                <a:lnTo>
                  <a:pt x="23" y="5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08" name="Freeform 50"/>
          <p:cNvSpPr>
            <a:spLocks/>
          </p:cNvSpPr>
          <p:nvPr/>
        </p:nvSpPr>
        <p:spPr bwMode="auto">
          <a:xfrm>
            <a:off x="7540625" y="3121025"/>
            <a:ext cx="153988" cy="222250"/>
          </a:xfrm>
          <a:custGeom>
            <a:avLst/>
            <a:gdLst>
              <a:gd name="T0" fmla="*/ 0 w 116"/>
              <a:gd name="T1" fmla="*/ 2147483647 h 182"/>
              <a:gd name="T2" fmla="*/ 2147483647 w 116"/>
              <a:gd name="T3" fmla="*/ 0 h 182"/>
              <a:gd name="T4" fmla="*/ 2147483647 w 116"/>
              <a:gd name="T5" fmla="*/ 0 h 182"/>
              <a:gd name="T6" fmla="*/ 2147483647 w 116"/>
              <a:gd name="T7" fmla="*/ 2147483647 h 182"/>
              <a:gd name="T8" fmla="*/ 2147483647 w 116"/>
              <a:gd name="T9" fmla="*/ 2147483647 h 182"/>
              <a:gd name="T10" fmla="*/ 2147483647 w 116"/>
              <a:gd name="T11" fmla="*/ 2147483647 h 182"/>
              <a:gd name="T12" fmla="*/ 2147483647 w 116"/>
              <a:gd name="T13" fmla="*/ 2147483647 h 182"/>
              <a:gd name="T14" fmla="*/ 2147483647 w 116"/>
              <a:gd name="T15" fmla="*/ 2147483647 h 182"/>
              <a:gd name="T16" fmla="*/ 2147483647 w 116"/>
              <a:gd name="T17" fmla="*/ 2147483647 h 182"/>
              <a:gd name="T18" fmla="*/ 2147483647 w 116"/>
              <a:gd name="T19" fmla="*/ 2147483647 h 182"/>
              <a:gd name="T20" fmla="*/ 2147483647 w 116"/>
              <a:gd name="T21" fmla="*/ 2147483647 h 182"/>
              <a:gd name="T22" fmla="*/ 2147483647 w 116"/>
              <a:gd name="T23" fmla="*/ 2147483647 h 182"/>
              <a:gd name="T24" fmla="*/ 2147483647 w 116"/>
              <a:gd name="T25" fmla="*/ 2147483647 h 182"/>
              <a:gd name="T26" fmla="*/ 2147483647 w 116"/>
              <a:gd name="T27" fmla="*/ 2147483647 h 182"/>
              <a:gd name="T28" fmla="*/ 2147483647 w 116"/>
              <a:gd name="T29" fmla="*/ 2147483647 h 182"/>
              <a:gd name="T30" fmla="*/ 0 w 116"/>
              <a:gd name="T31" fmla="*/ 2147483647 h 182"/>
              <a:gd name="T32" fmla="*/ 0 w 116"/>
              <a:gd name="T33" fmla="*/ 2147483647 h 1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182"/>
              <a:gd name="T53" fmla="*/ 116 w 116"/>
              <a:gd name="T54" fmla="*/ 182 h 1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182">
                <a:moveTo>
                  <a:pt x="0" y="17"/>
                </a:moveTo>
                <a:lnTo>
                  <a:pt x="15" y="0"/>
                </a:lnTo>
                <a:lnTo>
                  <a:pt x="38" y="0"/>
                </a:lnTo>
                <a:lnTo>
                  <a:pt x="30" y="17"/>
                </a:lnTo>
                <a:lnTo>
                  <a:pt x="24" y="24"/>
                </a:lnTo>
                <a:lnTo>
                  <a:pt x="28" y="45"/>
                </a:lnTo>
                <a:lnTo>
                  <a:pt x="57" y="74"/>
                </a:lnTo>
                <a:lnTo>
                  <a:pt x="61" y="95"/>
                </a:lnTo>
                <a:lnTo>
                  <a:pt x="83" y="121"/>
                </a:lnTo>
                <a:lnTo>
                  <a:pt x="102" y="127"/>
                </a:lnTo>
                <a:lnTo>
                  <a:pt x="110" y="144"/>
                </a:lnTo>
                <a:lnTo>
                  <a:pt x="95" y="157"/>
                </a:lnTo>
                <a:lnTo>
                  <a:pt x="110" y="155"/>
                </a:lnTo>
                <a:lnTo>
                  <a:pt x="116" y="169"/>
                </a:lnTo>
                <a:lnTo>
                  <a:pt x="45" y="182"/>
                </a:lnTo>
                <a:lnTo>
                  <a:pt x="0" y="17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09" name="Freeform 51"/>
          <p:cNvSpPr>
            <a:spLocks/>
          </p:cNvSpPr>
          <p:nvPr/>
        </p:nvSpPr>
        <p:spPr bwMode="auto">
          <a:xfrm>
            <a:off x="6824663" y="2760663"/>
            <a:ext cx="844550" cy="490537"/>
          </a:xfrm>
          <a:custGeom>
            <a:avLst/>
            <a:gdLst>
              <a:gd name="T0" fmla="*/ 2147483647 w 633"/>
              <a:gd name="T1" fmla="*/ 2147483647 h 397"/>
              <a:gd name="T2" fmla="*/ 2147483647 w 633"/>
              <a:gd name="T3" fmla="*/ 2147483647 h 397"/>
              <a:gd name="T4" fmla="*/ 2147483647 w 633"/>
              <a:gd name="T5" fmla="*/ 2147483647 h 397"/>
              <a:gd name="T6" fmla="*/ 2147483647 w 633"/>
              <a:gd name="T7" fmla="*/ 2147483647 h 397"/>
              <a:gd name="T8" fmla="*/ 2147483647 w 633"/>
              <a:gd name="T9" fmla="*/ 2147483647 h 397"/>
              <a:gd name="T10" fmla="*/ 2147483647 w 633"/>
              <a:gd name="T11" fmla="*/ 2147483647 h 397"/>
              <a:gd name="T12" fmla="*/ 2147483647 w 633"/>
              <a:gd name="T13" fmla="*/ 2147483647 h 397"/>
              <a:gd name="T14" fmla="*/ 2147483647 w 633"/>
              <a:gd name="T15" fmla="*/ 2147483647 h 397"/>
              <a:gd name="T16" fmla="*/ 2147483647 w 633"/>
              <a:gd name="T17" fmla="*/ 2147483647 h 397"/>
              <a:gd name="T18" fmla="*/ 2147483647 w 633"/>
              <a:gd name="T19" fmla="*/ 2147483647 h 397"/>
              <a:gd name="T20" fmla="*/ 2147483647 w 633"/>
              <a:gd name="T21" fmla="*/ 2147483647 h 397"/>
              <a:gd name="T22" fmla="*/ 2147483647 w 633"/>
              <a:gd name="T23" fmla="*/ 0 h 397"/>
              <a:gd name="T24" fmla="*/ 2147483647 w 633"/>
              <a:gd name="T25" fmla="*/ 2147483647 h 397"/>
              <a:gd name="T26" fmla="*/ 2147483647 w 633"/>
              <a:gd name="T27" fmla="*/ 2147483647 h 397"/>
              <a:gd name="T28" fmla="*/ 0 w 633"/>
              <a:gd name="T29" fmla="*/ 2147483647 h 397"/>
              <a:gd name="T30" fmla="*/ 2147483647 w 633"/>
              <a:gd name="T31" fmla="*/ 2147483647 h 397"/>
              <a:gd name="T32" fmla="*/ 2147483647 w 633"/>
              <a:gd name="T33" fmla="*/ 2147483647 h 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3"/>
              <a:gd name="T52" fmla="*/ 0 h 397"/>
              <a:gd name="T53" fmla="*/ 633 w 633"/>
              <a:gd name="T54" fmla="*/ 397 h 3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3" h="397">
                <a:moveTo>
                  <a:pt x="49" y="397"/>
                </a:moveTo>
                <a:lnTo>
                  <a:pt x="154" y="378"/>
                </a:lnTo>
                <a:lnTo>
                  <a:pt x="536" y="308"/>
                </a:lnTo>
                <a:lnTo>
                  <a:pt x="551" y="291"/>
                </a:lnTo>
                <a:lnTo>
                  <a:pt x="574" y="291"/>
                </a:lnTo>
                <a:lnTo>
                  <a:pt x="598" y="273"/>
                </a:lnTo>
                <a:lnTo>
                  <a:pt x="633" y="228"/>
                </a:lnTo>
                <a:lnTo>
                  <a:pt x="572" y="178"/>
                </a:lnTo>
                <a:lnTo>
                  <a:pt x="570" y="133"/>
                </a:lnTo>
                <a:lnTo>
                  <a:pt x="598" y="68"/>
                </a:lnTo>
                <a:lnTo>
                  <a:pt x="557" y="45"/>
                </a:lnTo>
                <a:lnTo>
                  <a:pt x="511" y="0"/>
                </a:lnTo>
                <a:lnTo>
                  <a:pt x="89" y="78"/>
                </a:lnTo>
                <a:lnTo>
                  <a:pt x="68" y="45"/>
                </a:lnTo>
                <a:lnTo>
                  <a:pt x="0" y="97"/>
                </a:lnTo>
                <a:lnTo>
                  <a:pt x="49" y="397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0" name="Freeform 52"/>
          <p:cNvSpPr>
            <a:spLocks/>
          </p:cNvSpPr>
          <p:nvPr/>
        </p:nvSpPr>
        <p:spPr bwMode="auto">
          <a:xfrm>
            <a:off x="7580313" y="2846388"/>
            <a:ext cx="184150" cy="400050"/>
          </a:xfrm>
          <a:custGeom>
            <a:avLst/>
            <a:gdLst>
              <a:gd name="T0" fmla="*/ 2147483647 w 137"/>
              <a:gd name="T1" fmla="*/ 2147483647 h 325"/>
              <a:gd name="T2" fmla="*/ 2147483647 w 137"/>
              <a:gd name="T3" fmla="*/ 2147483647 h 325"/>
              <a:gd name="T4" fmla="*/ 2147483647 w 137"/>
              <a:gd name="T5" fmla="*/ 2147483647 h 325"/>
              <a:gd name="T6" fmla="*/ 2147483647 w 137"/>
              <a:gd name="T7" fmla="*/ 2147483647 h 325"/>
              <a:gd name="T8" fmla="*/ 2147483647 w 137"/>
              <a:gd name="T9" fmla="*/ 2147483647 h 325"/>
              <a:gd name="T10" fmla="*/ 2147483647 w 137"/>
              <a:gd name="T11" fmla="*/ 0 h 325"/>
              <a:gd name="T12" fmla="*/ 2147483647 w 137"/>
              <a:gd name="T13" fmla="*/ 2147483647 h 325"/>
              <a:gd name="T14" fmla="*/ 2147483647 w 137"/>
              <a:gd name="T15" fmla="*/ 2147483647 h 325"/>
              <a:gd name="T16" fmla="*/ 2147483647 w 137"/>
              <a:gd name="T17" fmla="*/ 2147483647 h 325"/>
              <a:gd name="T18" fmla="*/ 2147483647 w 137"/>
              <a:gd name="T19" fmla="*/ 2147483647 h 325"/>
              <a:gd name="T20" fmla="*/ 2147483647 w 137"/>
              <a:gd name="T21" fmla="*/ 2147483647 h 325"/>
              <a:gd name="T22" fmla="*/ 2147483647 w 137"/>
              <a:gd name="T23" fmla="*/ 2147483647 h 325"/>
              <a:gd name="T24" fmla="*/ 2147483647 w 137"/>
              <a:gd name="T25" fmla="*/ 2147483647 h 325"/>
              <a:gd name="T26" fmla="*/ 2147483647 w 137"/>
              <a:gd name="T27" fmla="*/ 2147483647 h 325"/>
              <a:gd name="T28" fmla="*/ 2147483647 w 137"/>
              <a:gd name="T29" fmla="*/ 2147483647 h 325"/>
              <a:gd name="T30" fmla="*/ 2147483647 w 137"/>
              <a:gd name="T31" fmla="*/ 2147483647 h 325"/>
              <a:gd name="T32" fmla="*/ 2147483647 w 137"/>
              <a:gd name="T33" fmla="*/ 2147483647 h 325"/>
              <a:gd name="T34" fmla="*/ 2147483647 w 137"/>
              <a:gd name="T35" fmla="*/ 2147483647 h 325"/>
              <a:gd name="T36" fmla="*/ 2147483647 w 137"/>
              <a:gd name="T37" fmla="*/ 2147483647 h 325"/>
              <a:gd name="T38" fmla="*/ 2147483647 w 137"/>
              <a:gd name="T39" fmla="*/ 2147483647 h 325"/>
              <a:gd name="T40" fmla="*/ 2147483647 w 137"/>
              <a:gd name="T41" fmla="*/ 2147483647 h 325"/>
              <a:gd name="T42" fmla="*/ 2147483647 w 137"/>
              <a:gd name="T43" fmla="*/ 2147483647 h 325"/>
              <a:gd name="T44" fmla="*/ 2147483647 w 137"/>
              <a:gd name="T45" fmla="*/ 2147483647 h 325"/>
              <a:gd name="T46" fmla="*/ 2147483647 w 137"/>
              <a:gd name="T47" fmla="*/ 2147483647 h 325"/>
              <a:gd name="T48" fmla="*/ 0 w 137"/>
              <a:gd name="T49" fmla="*/ 2147483647 h 325"/>
              <a:gd name="T50" fmla="*/ 2147483647 w 137"/>
              <a:gd name="T51" fmla="*/ 2147483647 h 325"/>
              <a:gd name="T52" fmla="*/ 2147483647 w 137"/>
              <a:gd name="T53" fmla="*/ 2147483647 h 3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"/>
              <a:gd name="T82" fmla="*/ 0 h 325"/>
              <a:gd name="T83" fmla="*/ 137 w 137"/>
              <a:gd name="T84" fmla="*/ 325 h 3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" h="325">
                <a:moveTo>
                  <a:pt x="8" y="223"/>
                </a:moveTo>
                <a:lnTo>
                  <a:pt x="32" y="205"/>
                </a:lnTo>
                <a:lnTo>
                  <a:pt x="67" y="160"/>
                </a:lnTo>
                <a:lnTo>
                  <a:pt x="6" y="110"/>
                </a:lnTo>
                <a:lnTo>
                  <a:pt x="4" y="65"/>
                </a:lnTo>
                <a:lnTo>
                  <a:pt x="32" y="0"/>
                </a:lnTo>
                <a:lnTo>
                  <a:pt x="126" y="31"/>
                </a:lnTo>
                <a:lnTo>
                  <a:pt x="126" y="44"/>
                </a:lnTo>
                <a:lnTo>
                  <a:pt x="116" y="80"/>
                </a:lnTo>
                <a:lnTo>
                  <a:pt x="107" y="88"/>
                </a:lnTo>
                <a:lnTo>
                  <a:pt x="103" y="107"/>
                </a:lnTo>
                <a:lnTo>
                  <a:pt x="114" y="112"/>
                </a:lnTo>
                <a:lnTo>
                  <a:pt x="137" y="107"/>
                </a:lnTo>
                <a:lnTo>
                  <a:pt x="137" y="162"/>
                </a:lnTo>
                <a:lnTo>
                  <a:pt x="137" y="196"/>
                </a:lnTo>
                <a:lnTo>
                  <a:pt x="137" y="215"/>
                </a:lnTo>
                <a:lnTo>
                  <a:pt x="129" y="232"/>
                </a:lnTo>
                <a:lnTo>
                  <a:pt x="120" y="232"/>
                </a:lnTo>
                <a:lnTo>
                  <a:pt x="124" y="249"/>
                </a:lnTo>
                <a:lnTo>
                  <a:pt x="90" y="325"/>
                </a:lnTo>
                <a:lnTo>
                  <a:pt x="80" y="325"/>
                </a:lnTo>
                <a:lnTo>
                  <a:pt x="78" y="297"/>
                </a:lnTo>
                <a:lnTo>
                  <a:pt x="53" y="297"/>
                </a:lnTo>
                <a:lnTo>
                  <a:pt x="6" y="266"/>
                </a:lnTo>
                <a:lnTo>
                  <a:pt x="0" y="240"/>
                </a:lnTo>
                <a:lnTo>
                  <a:pt x="8" y="223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1" name="Freeform 53"/>
          <p:cNvSpPr>
            <a:spLocks/>
          </p:cNvSpPr>
          <p:nvPr/>
        </p:nvSpPr>
        <p:spPr bwMode="auto">
          <a:xfrm>
            <a:off x="7715250" y="2943225"/>
            <a:ext cx="26988" cy="3492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2147483647 w 19"/>
              <a:gd name="T7" fmla="*/ 2147483647 h 27"/>
              <a:gd name="T8" fmla="*/ 0 w 19"/>
              <a:gd name="T9" fmla="*/ 2147483647 h 27"/>
              <a:gd name="T10" fmla="*/ 0 w 19"/>
              <a:gd name="T11" fmla="*/ 2147483647 h 27"/>
              <a:gd name="T12" fmla="*/ 0 w 19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27"/>
              <a:gd name="T23" fmla="*/ 19 w 19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27">
                <a:moveTo>
                  <a:pt x="0" y="27"/>
                </a:moveTo>
                <a:lnTo>
                  <a:pt x="4" y="8"/>
                </a:lnTo>
                <a:lnTo>
                  <a:pt x="13" y="0"/>
                </a:lnTo>
                <a:lnTo>
                  <a:pt x="19" y="6"/>
                </a:lnTo>
                <a:lnTo>
                  <a:pt x="0" y="2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915150" y="2222500"/>
            <a:ext cx="1100138" cy="733425"/>
            <a:chOff x="4356" y="1112"/>
            <a:chExt cx="693" cy="462"/>
          </a:xfrm>
          <a:solidFill>
            <a:srgbClr val="092446"/>
          </a:solidFill>
        </p:grpSpPr>
        <p:sp>
          <p:nvSpPr>
            <p:cNvPr id="313" name="Freeform 55"/>
            <p:cNvSpPr>
              <a:spLocks/>
            </p:cNvSpPr>
            <p:nvPr/>
          </p:nvSpPr>
          <p:spPr bwMode="auto">
            <a:xfrm>
              <a:off x="4356" y="1112"/>
              <a:ext cx="545" cy="437"/>
            </a:xfrm>
            <a:custGeom>
              <a:avLst/>
              <a:gdLst>
                <a:gd name="T0" fmla="*/ 7 w 648"/>
                <a:gd name="T1" fmla="*/ 87 h 564"/>
                <a:gd name="T2" fmla="*/ 132 w 648"/>
                <a:gd name="T3" fmla="*/ 74 h 564"/>
                <a:gd name="T4" fmla="*/ 146 w 648"/>
                <a:gd name="T5" fmla="*/ 81 h 564"/>
                <a:gd name="T6" fmla="*/ 158 w 648"/>
                <a:gd name="T7" fmla="*/ 85 h 564"/>
                <a:gd name="T8" fmla="*/ 186 w 648"/>
                <a:gd name="T9" fmla="*/ 90 h 564"/>
                <a:gd name="T10" fmla="*/ 188 w 648"/>
                <a:gd name="T11" fmla="*/ 95 h 564"/>
                <a:gd name="T12" fmla="*/ 193 w 648"/>
                <a:gd name="T13" fmla="*/ 89 h 564"/>
                <a:gd name="T14" fmla="*/ 193 w 648"/>
                <a:gd name="T15" fmla="*/ 81 h 564"/>
                <a:gd name="T16" fmla="*/ 188 w 648"/>
                <a:gd name="T17" fmla="*/ 65 h 564"/>
                <a:gd name="T18" fmla="*/ 188 w 648"/>
                <a:gd name="T19" fmla="*/ 50 h 564"/>
                <a:gd name="T20" fmla="*/ 175 w 648"/>
                <a:gd name="T21" fmla="*/ 26 h 564"/>
                <a:gd name="T22" fmla="*/ 172 w 648"/>
                <a:gd name="T23" fmla="*/ 16 h 564"/>
                <a:gd name="T24" fmla="*/ 163 w 648"/>
                <a:gd name="T25" fmla="*/ 0 h 564"/>
                <a:gd name="T26" fmla="*/ 123 w 648"/>
                <a:gd name="T27" fmla="*/ 5 h 564"/>
                <a:gd name="T28" fmla="*/ 100 w 648"/>
                <a:gd name="T29" fmla="*/ 19 h 564"/>
                <a:gd name="T30" fmla="*/ 99 w 648"/>
                <a:gd name="T31" fmla="*/ 22 h 564"/>
                <a:gd name="T32" fmla="*/ 87 w 648"/>
                <a:gd name="T33" fmla="*/ 30 h 564"/>
                <a:gd name="T34" fmla="*/ 89 w 648"/>
                <a:gd name="T35" fmla="*/ 33 h 564"/>
                <a:gd name="T36" fmla="*/ 92 w 648"/>
                <a:gd name="T37" fmla="*/ 36 h 564"/>
                <a:gd name="T38" fmla="*/ 90 w 648"/>
                <a:gd name="T39" fmla="*/ 36 h 564"/>
                <a:gd name="T40" fmla="*/ 94 w 648"/>
                <a:gd name="T41" fmla="*/ 39 h 564"/>
                <a:gd name="T42" fmla="*/ 95 w 648"/>
                <a:gd name="T43" fmla="*/ 42 h 564"/>
                <a:gd name="T44" fmla="*/ 82 w 648"/>
                <a:gd name="T45" fmla="*/ 49 h 564"/>
                <a:gd name="T46" fmla="*/ 64 w 648"/>
                <a:gd name="T47" fmla="*/ 52 h 564"/>
                <a:gd name="T48" fmla="*/ 59 w 648"/>
                <a:gd name="T49" fmla="*/ 53 h 564"/>
                <a:gd name="T50" fmla="*/ 51 w 648"/>
                <a:gd name="T51" fmla="*/ 52 h 564"/>
                <a:gd name="T52" fmla="*/ 31 w 648"/>
                <a:gd name="T53" fmla="*/ 53 h 564"/>
                <a:gd name="T54" fmla="*/ 15 w 648"/>
                <a:gd name="T55" fmla="*/ 57 h 564"/>
                <a:gd name="T56" fmla="*/ 15 w 648"/>
                <a:gd name="T57" fmla="*/ 61 h 564"/>
                <a:gd name="T58" fmla="*/ 19 w 648"/>
                <a:gd name="T59" fmla="*/ 64 h 564"/>
                <a:gd name="T60" fmla="*/ 20 w 648"/>
                <a:gd name="T61" fmla="*/ 64 h 564"/>
                <a:gd name="T62" fmla="*/ 24 w 648"/>
                <a:gd name="T63" fmla="*/ 68 h 564"/>
                <a:gd name="T64" fmla="*/ 20 w 648"/>
                <a:gd name="T65" fmla="*/ 69 h 564"/>
                <a:gd name="T66" fmla="*/ 17 w 648"/>
                <a:gd name="T67" fmla="*/ 73 h 564"/>
                <a:gd name="T68" fmla="*/ 0 w 648"/>
                <a:gd name="T69" fmla="*/ 81 h 564"/>
                <a:gd name="T70" fmla="*/ 7 w 648"/>
                <a:gd name="T71" fmla="*/ 87 h 564"/>
                <a:gd name="T72" fmla="*/ 7 w 648"/>
                <a:gd name="T73" fmla="*/ 87 h 5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8"/>
                <a:gd name="T112" fmla="*/ 0 h 564"/>
                <a:gd name="T113" fmla="*/ 648 w 648"/>
                <a:gd name="T114" fmla="*/ 564 h 5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8" h="564">
                  <a:moveTo>
                    <a:pt x="21" y="517"/>
                  </a:moveTo>
                  <a:lnTo>
                    <a:pt x="443" y="439"/>
                  </a:lnTo>
                  <a:lnTo>
                    <a:pt x="489" y="484"/>
                  </a:lnTo>
                  <a:lnTo>
                    <a:pt x="530" y="507"/>
                  </a:lnTo>
                  <a:lnTo>
                    <a:pt x="624" y="538"/>
                  </a:lnTo>
                  <a:lnTo>
                    <a:pt x="631" y="564"/>
                  </a:lnTo>
                  <a:lnTo>
                    <a:pt x="646" y="530"/>
                  </a:lnTo>
                  <a:lnTo>
                    <a:pt x="648" y="481"/>
                  </a:lnTo>
                  <a:lnTo>
                    <a:pt x="631" y="391"/>
                  </a:lnTo>
                  <a:lnTo>
                    <a:pt x="629" y="296"/>
                  </a:lnTo>
                  <a:lnTo>
                    <a:pt x="586" y="157"/>
                  </a:lnTo>
                  <a:lnTo>
                    <a:pt x="578" y="97"/>
                  </a:lnTo>
                  <a:lnTo>
                    <a:pt x="549" y="0"/>
                  </a:lnTo>
                  <a:lnTo>
                    <a:pt x="413" y="30"/>
                  </a:lnTo>
                  <a:lnTo>
                    <a:pt x="337" y="112"/>
                  </a:lnTo>
                  <a:lnTo>
                    <a:pt x="333" y="133"/>
                  </a:lnTo>
                  <a:lnTo>
                    <a:pt x="289" y="180"/>
                  </a:lnTo>
                  <a:lnTo>
                    <a:pt x="300" y="197"/>
                  </a:lnTo>
                  <a:lnTo>
                    <a:pt x="308" y="211"/>
                  </a:lnTo>
                  <a:lnTo>
                    <a:pt x="302" y="214"/>
                  </a:lnTo>
                  <a:lnTo>
                    <a:pt x="316" y="233"/>
                  </a:lnTo>
                  <a:lnTo>
                    <a:pt x="318" y="251"/>
                  </a:lnTo>
                  <a:lnTo>
                    <a:pt x="276" y="289"/>
                  </a:lnTo>
                  <a:lnTo>
                    <a:pt x="213" y="308"/>
                  </a:lnTo>
                  <a:lnTo>
                    <a:pt x="198" y="319"/>
                  </a:lnTo>
                  <a:lnTo>
                    <a:pt x="173" y="309"/>
                  </a:lnTo>
                  <a:lnTo>
                    <a:pt x="105" y="317"/>
                  </a:lnTo>
                  <a:lnTo>
                    <a:pt x="51" y="338"/>
                  </a:lnTo>
                  <a:lnTo>
                    <a:pt x="51" y="363"/>
                  </a:lnTo>
                  <a:lnTo>
                    <a:pt x="63" y="382"/>
                  </a:lnTo>
                  <a:lnTo>
                    <a:pt x="70" y="380"/>
                  </a:lnTo>
                  <a:lnTo>
                    <a:pt x="78" y="403"/>
                  </a:lnTo>
                  <a:lnTo>
                    <a:pt x="65" y="412"/>
                  </a:lnTo>
                  <a:lnTo>
                    <a:pt x="57" y="431"/>
                  </a:lnTo>
                  <a:lnTo>
                    <a:pt x="0" y="484"/>
                  </a:lnTo>
                  <a:lnTo>
                    <a:pt x="21" y="51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314" name="Freeform 56"/>
            <p:cNvSpPr>
              <a:spLocks/>
            </p:cNvSpPr>
            <p:nvPr/>
          </p:nvSpPr>
          <p:spPr bwMode="auto">
            <a:xfrm>
              <a:off x="4879" y="1484"/>
              <a:ext cx="170" cy="90"/>
            </a:xfrm>
            <a:custGeom>
              <a:avLst/>
              <a:gdLst>
                <a:gd name="T0" fmla="*/ 5 w 201"/>
                <a:gd name="T1" fmla="*/ 21 h 115"/>
                <a:gd name="T2" fmla="*/ 26 w 201"/>
                <a:gd name="T3" fmla="*/ 13 h 115"/>
                <a:gd name="T4" fmla="*/ 41 w 201"/>
                <a:gd name="T5" fmla="*/ 10 h 115"/>
                <a:gd name="T6" fmla="*/ 25 w 201"/>
                <a:gd name="T7" fmla="*/ 16 h 115"/>
                <a:gd name="T8" fmla="*/ 27 w 201"/>
                <a:gd name="T9" fmla="*/ 16 h 115"/>
                <a:gd name="T10" fmla="*/ 51 w 201"/>
                <a:gd name="T11" fmla="*/ 7 h 115"/>
                <a:gd name="T12" fmla="*/ 63 w 201"/>
                <a:gd name="T13" fmla="*/ 2 h 115"/>
                <a:gd name="T14" fmla="*/ 61 w 201"/>
                <a:gd name="T15" fmla="*/ 0 h 115"/>
                <a:gd name="T16" fmla="*/ 51 w 201"/>
                <a:gd name="T17" fmla="*/ 3 h 115"/>
                <a:gd name="T18" fmla="*/ 49 w 201"/>
                <a:gd name="T19" fmla="*/ 3 h 115"/>
                <a:gd name="T20" fmla="*/ 44 w 201"/>
                <a:gd name="T21" fmla="*/ 7 h 115"/>
                <a:gd name="T22" fmla="*/ 41 w 201"/>
                <a:gd name="T23" fmla="*/ 7 h 115"/>
                <a:gd name="T24" fmla="*/ 49 w 201"/>
                <a:gd name="T25" fmla="*/ 0 h 115"/>
                <a:gd name="T26" fmla="*/ 41 w 201"/>
                <a:gd name="T27" fmla="*/ 5 h 115"/>
                <a:gd name="T28" fmla="*/ 13 w 201"/>
                <a:gd name="T29" fmla="*/ 11 h 115"/>
                <a:gd name="T30" fmla="*/ 7 w 201"/>
                <a:gd name="T31" fmla="*/ 15 h 115"/>
                <a:gd name="T32" fmla="*/ 3 w 201"/>
                <a:gd name="T33" fmla="*/ 16 h 115"/>
                <a:gd name="T34" fmla="*/ 0 w 201"/>
                <a:gd name="T35" fmla="*/ 18 h 115"/>
                <a:gd name="T36" fmla="*/ 5 w 201"/>
                <a:gd name="T37" fmla="*/ 21 h 115"/>
                <a:gd name="T38" fmla="*/ 5 w 201"/>
                <a:gd name="T39" fmla="*/ 21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"/>
                <a:gd name="T61" fmla="*/ 0 h 115"/>
                <a:gd name="T62" fmla="*/ 201 w 201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" h="115">
                  <a:moveTo>
                    <a:pt x="15" y="115"/>
                  </a:moveTo>
                  <a:lnTo>
                    <a:pt x="85" y="76"/>
                  </a:lnTo>
                  <a:lnTo>
                    <a:pt x="133" y="53"/>
                  </a:lnTo>
                  <a:lnTo>
                    <a:pt x="83" y="89"/>
                  </a:lnTo>
                  <a:lnTo>
                    <a:pt x="87" y="91"/>
                  </a:lnTo>
                  <a:lnTo>
                    <a:pt x="163" y="39"/>
                  </a:lnTo>
                  <a:lnTo>
                    <a:pt x="201" y="5"/>
                  </a:lnTo>
                  <a:lnTo>
                    <a:pt x="197" y="0"/>
                  </a:lnTo>
                  <a:lnTo>
                    <a:pt x="163" y="19"/>
                  </a:lnTo>
                  <a:lnTo>
                    <a:pt x="159" y="17"/>
                  </a:lnTo>
                  <a:lnTo>
                    <a:pt x="142" y="39"/>
                  </a:lnTo>
                  <a:lnTo>
                    <a:pt x="131" y="39"/>
                  </a:lnTo>
                  <a:lnTo>
                    <a:pt x="158" y="0"/>
                  </a:lnTo>
                  <a:lnTo>
                    <a:pt x="131" y="28"/>
                  </a:lnTo>
                  <a:lnTo>
                    <a:pt x="40" y="60"/>
                  </a:lnTo>
                  <a:lnTo>
                    <a:pt x="23" y="83"/>
                  </a:lnTo>
                  <a:lnTo>
                    <a:pt x="7" y="87"/>
                  </a:lnTo>
                  <a:lnTo>
                    <a:pt x="0" y="104"/>
                  </a:lnTo>
                  <a:lnTo>
                    <a:pt x="15" y="115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315" name="Freeform 57"/>
          <p:cNvSpPr>
            <a:spLocks/>
          </p:cNvSpPr>
          <p:nvPr/>
        </p:nvSpPr>
        <p:spPr bwMode="auto">
          <a:xfrm>
            <a:off x="7758113" y="2660650"/>
            <a:ext cx="252412" cy="212725"/>
          </a:xfrm>
          <a:custGeom>
            <a:avLst/>
            <a:gdLst>
              <a:gd name="T0" fmla="*/ 2147483647 w 188"/>
              <a:gd name="T1" fmla="*/ 2147483647 h 175"/>
              <a:gd name="T2" fmla="*/ 2147483647 w 188"/>
              <a:gd name="T3" fmla="*/ 2147483647 h 175"/>
              <a:gd name="T4" fmla="*/ 2147483647 w 188"/>
              <a:gd name="T5" fmla="*/ 2147483647 h 175"/>
              <a:gd name="T6" fmla="*/ 2147483647 w 188"/>
              <a:gd name="T7" fmla="*/ 2147483647 h 175"/>
              <a:gd name="T8" fmla="*/ 2147483647 w 188"/>
              <a:gd name="T9" fmla="*/ 2147483647 h 175"/>
              <a:gd name="T10" fmla="*/ 2147483647 w 188"/>
              <a:gd name="T11" fmla="*/ 2147483647 h 175"/>
              <a:gd name="T12" fmla="*/ 2147483647 w 188"/>
              <a:gd name="T13" fmla="*/ 2147483647 h 175"/>
              <a:gd name="T14" fmla="*/ 2147483647 w 188"/>
              <a:gd name="T15" fmla="*/ 2147483647 h 175"/>
              <a:gd name="T16" fmla="*/ 2147483647 w 188"/>
              <a:gd name="T17" fmla="*/ 2147483647 h 175"/>
              <a:gd name="T18" fmla="*/ 2147483647 w 188"/>
              <a:gd name="T19" fmla="*/ 2147483647 h 175"/>
              <a:gd name="T20" fmla="*/ 2147483647 w 188"/>
              <a:gd name="T21" fmla="*/ 2147483647 h 175"/>
              <a:gd name="T22" fmla="*/ 2147483647 w 188"/>
              <a:gd name="T23" fmla="*/ 2147483647 h 175"/>
              <a:gd name="T24" fmla="*/ 2147483647 w 188"/>
              <a:gd name="T25" fmla="*/ 0 h 175"/>
              <a:gd name="T26" fmla="*/ 0 w 188"/>
              <a:gd name="T27" fmla="*/ 2147483647 h 175"/>
              <a:gd name="T28" fmla="*/ 2147483647 w 188"/>
              <a:gd name="T29" fmla="*/ 2147483647 h 175"/>
              <a:gd name="T30" fmla="*/ 2147483647 w 188"/>
              <a:gd name="T31" fmla="*/ 2147483647 h 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8"/>
              <a:gd name="T49" fmla="*/ 0 h 175"/>
              <a:gd name="T50" fmla="*/ 188 w 188"/>
              <a:gd name="T51" fmla="*/ 175 h 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8" h="175">
                <a:moveTo>
                  <a:pt x="17" y="126"/>
                </a:moveTo>
                <a:lnTo>
                  <a:pt x="15" y="175"/>
                </a:lnTo>
                <a:lnTo>
                  <a:pt x="31" y="171"/>
                </a:lnTo>
                <a:lnTo>
                  <a:pt x="67" y="145"/>
                </a:lnTo>
                <a:lnTo>
                  <a:pt x="78" y="122"/>
                </a:lnTo>
                <a:lnTo>
                  <a:pt x="86" y="126"/>
                </a:lnTo>
                <a:lnTo>
                  <a:pt x="135" y="112"/>
                </a:lnTo>
                <a:lnTo>
                  <a:pt x="135" y="105"/>
                </a:lnTo>
                <a:lnTo>
                  <a:pt x="145" y="108"/>
                </a:lnTo>
                <a:lnTo>
                  <a:pt x="154" y="101"/>
                </a:lnTo>
                <a:lnTo>
                  <a:pt x="168" y="99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6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16" name="Freeform 58"/>
          <p:cNvSpPr>
            <a:spLocks/>
          </p:cNvSpPr>
          <p:nvPr/>
        </p:nvSpPr>
        <p:spPr bwMode="auto">
          <a:xfrm>
            <a:off x="7983538" y="2647950"/>
            <a:ext cx="112712" cy="120650"/>
          </a:xfrm>
          <a:custGeom>
            <a:avLst/>
            <a:gdLst>
              <a:gd name="T0" fmla="*/ 2147483647 w 84"/>
              <a:gd name="T1" fmla="*/ 2147483647 h 98"/>
              <a:gd name="T2" fmla="*/ 2147483647 w 84"/>
              <a:gd name="T3" fmla="*/ 2147483647 h 98"/>
              <a:gd name="T4" fmla="*/ 2147483647 w 84"/>
              <a:gd name="T5" fmla="*/ 2147483647 h 98"/>
              <a:gd name="T6" fmla="*/ 2147483647 w 84"/>
              <a:gd name="T7" fmla="*/ 2147483647 h 98"/>
              <a:gd name="T8" fmla="*/ 2147483647 w 84"/>
              <a:gd name="T9" fmla="*/ 2147483647 h 98"/>
              <a:gd name="T10" fmla="*/ 2147483647 w 84"/>
              <a:gd name="T11" fmla="*/ 2147483647 h 98"/>
              <a:gd name="T12" fmla="*/ 2147483647 w 84"/>
              <a:gd name="T13" fmla="*/ 2147483647 h 98"/>
              <a:gd name="T14" fmla="*/ 2147483647 w 84"/>
              <a:gd name="T15" fmla="*/ 2147483647 h 98"/>
              <a:gd name="T16" fmla="*/ 2147483647 w 84"/>
              <a:gd name="T17" fmla="*/ 2147483647 h 98"/>
              <a:gd name="T18" fmla="*/ 2147483647 w 84"/>
              <a:gd name="T19" fmla="*/ 2147483647 h 98"/>
              <a:gd name="T20" fmla="*/ 2147483647 w 84"/>
              <a:gd name="T21" fmla="*/ 0 h 98"/>
              <a:gd name="T22" fmla="*/ 0 w 84"/>
              <a:gd name="T23" fmla="*/ 2147483647 h 98"/>
              <a:gd name="T24" fmla="*/ 2147483647 w 84"/>
              <a:gd name="T25" fmla="*/ 2147483647 h 98"/>
              <a:gd name="T26" fmla="*/ 2147483647 w 84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"/>
              <a:gd name="T43" fmla="*/ 0 h 98"/>
              <a:gd name="T44" fmla="*/ 84 w 84"/>
              <a:gd name="T45" fmla="*/ 98 h 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" h="98">
                <a:moveTo>
                  <a:pt x="19" y="98"/>
                </a:moveTo>
                <a:lnTo>
                  <a:pt x="54" y="85"/>
                </a:lnTo>
                <a:lnTo>
                  <a:pt x="56" y="45"/>
                </a:lnTo>
                <a:lnTo>
                  <a:pt x="65" y="55"/>
                </a:lnTo>
                <a:lnTo>
                  <a:pt x="67" y="74"/>
                </a:lnTo>
                <a:lnTo>
                  <a:pt x="75" y="72"/>
                </a:lnTo>
                <a:lnTo>
                  <a:pt x="84" y="55"/>
                </a:lnTo>
                <a:lnTo>
                  <a:pt x="75" y="34"/>
                </a:lnTo>
                <a:lnTo>
                  <a:pt x="56" y="30"/>
                </a:lnTo>
                <a:lnTo>
                  <a:pt x="42" y="3"/>
                </a:lnTo>
                <a:lnTo>
                  <a:pt x="31" y="0"/>
                </a:lnTo>
                <a:lnTo>
                  <a:pt x="0" y="9"/>
                </a:lnTo>
                <a:lnTo>
                  <a:pt x="19" y="98"/>
                </a:lnTo>
                <a:close/>
              </a:path>
            </a:pathLst>
          </a:custGeom>
          <a:solidFill>
            <a:srgbClr val="C9961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756525" y="2495550"/>
            <a:ext cx="484188" cy="246063"/>
            <a:chOff x="4886" y="1284"/>
            <a:chExt cx="305" cy="155"/>
          </a:xfrm>
          <a:solidFill>
            <a:srgbClr val="092446"/>
          </a:solidFill>
        </p:grpSpPr>
        <p:sp>
          <p:nvSpPr>
            <p:cNvPr id="318" name="Freeform 60"/>
            <p:cNvSpPr>
              <a:spLocks/>
            </p:cNvSpPr>
            <p:nvPr/>
          </p:nvSpPr>
          <p:spPr bwMode="auto">
            <a:xfrm>
              <a:off x="4886" y="1284"/>
              <a:ext cx="305" cy="138"/>
            </a:xfrm>
            <a:custGeom>
              <a:avLst/>
              <a:gdLst>
                <a:gd name="T0" fmla="*/ 2 w 365"/>
                <a:gd name="T1" fmla="*/ 27 h 179"/>
                <a:gd name="T2" fmla="*/ 48 w 365"/>
                <a:gd name="T3" fmla="*/ 22 h 179"/>
                <a:gd name="T4" fmla="*/ 58 w 365"/>
                <a:gd name="T5" fmla="*/ 20 h 179"/>
                <a:gd name="T6" fmla="*/ 61 w 365"/>
                <a:gd name="T7" fmla="*/ 21 h 179"/>
                <a:gd name="T8" fmla="*/ 65 w 365"/>
                <a:gd name="T9" fmla="*/ 25 h 179"/>
                <a:gd name="T10" fmla="*/ 70 w 365"/>
                <a:gd name="T11" fmla="*/ 25 h 179"/>
                <a:gd name="T12" fmla="*/ 73 w 365"/>
                <a:gd name="T13" fmla="*/ 29 h 179"/>
                <a:gd name="T14" fmla="*/ 76 w 365"/>
                <a:gd name="T15" fmla="*/ 29 h 179"/>
                <a:gd name="T16" fmla="*/ 80 w 365"/>
                <a:gd name="T17" fmla="*/ 25 h 179"/>
                <a:gd name="T18" fmla="*/ 82 w 365"/>
                <a:gd name="T19" fmla="*/ 23 h 179"/>
                <a:gd name="T20" fmla="*/ 86 w 365"/>
                <a:gd name="T21" fmla="*/ 27 h 179"/>
                <a:gd name="T22" fmla="*/ 104 w 365"/>
                <a:gd name="T23" fmla="*/ 23 h 179"/>
                <a:gd name="T24" fmla="*/ 103 w 365"/>
                <a:gd name="T25" fmla="*/ 19 h 179"/>
                <a:gd name="T26" fmla="*/ 98 w 365"/>
                <a:gd name="T27" fmla="*/ 15 h 179"/>
                <a:gd name="T28" fmla="*/ 94 w 365"/>
                <a:gd name="T29" fmla="*/ 14 h 179"/>
                <a:gd name="T30" fmla="*/ 92 w 365"/>
                <a:gd name="T31" fmla="*/ 14 h 179"/>
                <a:gd name="T32" fmla="*/ 93 w 365"/>
                <a:gd name="T33" fmla="*/ 15 h 179"/>
                <a:gd name="T34" fmla="*/ 97 w 365"/>
                <a:gd name="T35" fmla="*/ 15 h 179"/>
                <a:gd name="T36" fmla="*/ 98 w 365"/>
                <a:gd name="T37" fmla="*/ 20 h 179"/>
                <a:gd name="T38" fmla="*/ 91 w 365"/>
                <a:gd name="T39" fmla="*/ 22 h 179"/>
                <a:gd name="T40" fmla="*/ 80 w 365"/>
                <a:gd name="T41" fmla="*/ 18 h 179"/>
                <a:gd name="T42" fmla="*/ 76 w 365"/>
                <a:gd name="T43" fmla="*/ 14 h 179"/>
                <a:gd name="T44" fmla="*/ 71 w 365"/>
                <a:gd name="T45" fmla="*/ 12 h 179"/>
                <a:gd name="T46" fmla="*/ 70 w 365"/>
                <a:gd name="T47" fmla="*/ 14 h 179"/>
                <a:gd name="T48" fmla="*/ 66 w 365"/>
                <a:gd name="T49" fmla="*/ 12 h 179"/>
                <a:gd name="T50" fmla="*/ 70 w 365"/>
                <a:gd name="T51" fmla="*/ 8 h 179"/>
                <a:gd name="T52" fmla="*/ 73 w 365"/>
                <a:gd name="T53" fmla="*/ 5 h 179"/>
                <a:gd name="T54" fmla="*/ 67 w 365"/>
                <a:gd name="T55" fmla="*/ 0 h 179"/>
                <a:gd name="T56" fmla="*/ 58 w 365"/>
                <a:gd name="T57" fmla="*/ 4 h 179"/>
                <a:gd name="T58" fmla="*/ 23 w 365"/>
                <a:gd name="T59" fmla="*/ 9 h 179"/>
                <a:gd name="T60" fmla="*/ 0 w 365"/>
                <a:gd name="T61" fmla="*/ 12 h 179"/>
                <a:gd name="T62" fmla="*/ 2 w 365"/>
                <a:gd name="T63" fmla="*/ 27 h 179"/>
                <a:gd name="T64" fmla="*/ 2 w 365"/>
                <a:gd name="T65" fmla="*/ 27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179"/>
                <a:gd name="T101" fmla="*/ 365 w 365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179">
                  <a:moveTo>
                    <a:pt x="2" y="169"/>
                  </a:moveTo>
                  <a:lnTo>
                    <a:pt x="171" y="133"/>
                  </a:lnTo>
                  <a:lnTo>
                    <a:pt x="202" y="124"/>
                  </a:lnTo>
                  <a:lnTo>
                    <a:pt x="213" y="127"/>
                  </a:lnTo>
                  <a:lnTo>
                    <a:pt x="227" y="154"/>
                  </a:lnTo>
                  <a:lnTo>
                    <a:pt x="246" y="158"/>
                  </a:lnTo>
                  <a:lnTo>
                    <a:pt x="255" y="179"/>
                  </a:lnTo>
                  <a:lnTo>
                    <a:pt x="268" y="179"/>
                  </a:lnTo>
                  <a:lnTo>
                    <a:pt x="282" y="160"/>
                  </a:lnTo>
                  <a:lnTo>
                    <a:pt x="286" y="143"/>
                  </a:lnTo>
                  <a:lnTo>
                    <a:pt x="301" y="165"/>
                  </a:lnTo>
                  <a:lnTo>
                    <a:pt x="365" y="144"/>
                  </a:lnTo>
                  <a:lnTo>
                    <a:pt x="363" y="120"/>
                  </a:lnTo>
                  <a:lnTo>
                    <a:pt x="344" y="87"/>
                  </a:lnTo>
                  <a:lnTo>
                    <a:pt x="333" y="84"/>
                  </a:lnTo>
                  <a:lnTo>
                    <a:pt x="324" y="84"/>
                  </a:lnTo>
                  <a:lnTo>
                    <a:pt x="325" y="91"/>
                  </a:lnTo>
                  <a:lnTo>
                    <a:pt x="341" y="93"/>
                  </a:lnTo>
                  <a:lnTo>
                    <a:pt x="346" y="124"/>
                  </a:lnTo>
                  <a:lnTo>
                    <a:pt x="320" y="135"/>
                  </a:lnTo>
                  <a:lnTo>
                    <a:pt x="282" y="110"/>
                  </a:lnTo>
                  <a:lnTo>
                    <a:pt x="268" y="84"/>
                  </a:lnTo>
                  <a:lnTo>
                    <a:pt x="251" y="74"/>
                  </a:lnTo>
                  <a:lnTo>
                    <a:pt x="249" y="84"/>
                  </a:lnTo>
                  <a:lnTo>
                    <a:pt x="234" y="68"/>
                  </a:lnTo>
                  <a:lnTo>
                    <a:pt x="247" y="49"/>
                  </a:lnTo>
                  <a:lnTo>
                    <a:pt x="259" y="30"/>
                  </a:lnTo>
                  <a:lnTo>
                    <a:pt x="236" y="0"/>
                  </a:lnTo>
                  <a:lnTo>
                    <a:pt x="202" y="25"/>
                  </a:lnTo>
                  <a:lnTo>
                    <a:pt x="80" y="57"/>
                  </a:lnTo>
                  <a:lnTo>
                    <a:pt x="0" y="74"/>
                  </a:lnTo>
                  <a:lnTo>
                    <a:pt x="2" y="169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319" name="Freeform 61"/>
            <p:cNvSpPr>
              <a:spLocks/>
            </p:cNvSpPr>
            <p:nvPr/>
          </p:nvSpPr>
          <p:spPr bwMode="auto">
            <a:xfrm>
              <a:off x="5132" y="1419"/>
              <a:ext cx="27" cy="20"/>
            </a:xfrm>
            <a:custGeom>
              <a:avLst/>
              <a:gdLst>
                <a:gd name="T0" fmla="*/ 0 w 32"/>
                <a:gd name="T1" fmla="*/ 5 h 25"/>
                <a:gd name="T2" fmla="*/ 4 w 32"/>
                <a:gd name="T3" fmla="*/ 0 h 25"/>
                <a:gd name="T4" fmla="*/ 10 w 32"/>
                <a:gd name="T5" fmla="*/ 2 h 25"/>
                <a:gd name="T6" fmla="*/ 0 w 32"/>
                <a:gd name="T7" fmla="*/ 5 h 25"/>
                <a:gd name="T8" fmla="*/ 0 w 32"/>
                <a:gd name="T9" fmla="*/ 5 h 25"/>
                <a:gd name="T10" fmla="*/ 0 w 32"/>
                <a:gd name="T11" fmla="*/ 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5"/>
                <a:gd name="T20" fmla="*/ 32 w 3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5">
                  <a:moveTo>
                    <a:pt x="0" y="25"/>
                  </a:moveTo>
                  <a:lnTo>
                    <a:pt x="13" y="0"/>
                  </a:lnTo>
                  <a:lnTo>
                    <a:pt x="32" y="11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320" name="Freeform 62"/>
          <p:cNvSpPr>
            <a:spLocks/>
          </p:cNvSpPr>
          <p:nvPr/>
        </p:nvSpPr>
        <p:spPr bwMode="auto">
          <a:xfrm>
            <a:off x="7650163" y="2171700"/>
            <a:ext cx="233362" cy="414338"/>
          </a:xfrm>
          <a:custGeom>
            <a:avLst/>
            <a:gdLst>
              <a:gd name="T0" fmla="*/ 2147483647 w 177"/>
              <a:gd name="T1" fmla="*/ 2147483647 h 338"/>
              <a:gd name="T2" fmla="*/ 2147483647 w 177"/>
              <a:gd name="T3" fmla="*/ 2147483647 h 338"/>
              <a:gd name="T4" fmla="*/ 2147483647 w 177"/>
              <a:gd name="T5" fmla="*/ 2147483647 h 338"/>
              <a:gd name="T6" fmla="*/ 2147483647 w 177"/>
              <a:gd name="T7" fmla="*/ 2147483647 h 338"/>
              <a:gd name="T8" fmla="*/ 2147483647 w 177"/>
              <a:gd name="T9" fmla="*/ 2147483647 h 338"/>
              <a:gd name="T10" fmla="*/ 2147483647 w 177"/>
              <a:gd name="T11" fmla="*/ 2147483647 h 338"/>
              <a:gd name="T12" fmla="*/ 2147483647 w 177"/>
              <a:gd name="T13" fmla="*/ 0 h 338"/>
              <a:gd name="T14" fmla="*/ 0 w 177"/>
              <a:gd name="T15" fmla="*/ 2147483647 h 338"/>
              <a:gd name="T16" fmla="*/ 2147483647 w 177"/>
              <a:gd name="T17" fmla="*/ 2147483647 h 338"/>
              <a:gd name="T18" fmla="*/ 2147483647 w 177"/>
              <a:gd name="T19" fmla="*/ 2147483647 h 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"/>
              <a:gd name="T31" fmla="*/ 0 h 338"/>
              <a:gd name="T32" fmla="*/ 177 w 177"/>
              <a:gd name="T33" fmla="*/ 338 h 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" h="338">
                <a:moveTo>
                  <a:pt x="29" y="139"/>
                </a:moveTo>
                <a:lnTo>
                  <a:pt x="37" y="199"/>
                </a:lnTo>
                <a:lnTo>
                  <a:pt x="80" y="338"/>
                </a:lnTo>
                <a:lnTo>
                  <a:pt x="160" y="321"/>
                </a:lnTo>
                <a:lnTo>
                  <a:pt x="154" y="123"/>
                </a:lnTo>
                <a:lnTo>
                  <a:pt x="173" y="83"/>
                </a:lnTo>
                <a:lnTo>
                  <a:pt x="177" y="0"/>
                </a:lnTo>
                <a:lnTo>
                  <a:pt x="0" y="42"/>
                </a:lnTo>
                <a:lnTo>
                  <a:pt x="29" y="139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21" name="Freeform 63"/>
          <p:cNvSpPr>
            <a:spLocks/>
          </p:cNvSpPr>
          <p:nvPr/>
        </p:nvSpPr>
        <p:spPr bwMode="auto">
          <a:xfrm>
            <a:off x="7854950" y="2109788"/>
            <a:ext cx="215900" cy="457200"/>
          </a:xfrm>
          <a:custGeom>
            <a:avLst/>
            <a:gdLst>
              <a:gd name="T0" fmla="*/ 0 w 164"/>
              <a:gd name="T1" fmla="*/ 2147483647 h 371"/>
              <a:gd name="T2" fmla="*/ 2147483647 w 164"/>
              <a:gd name="T3" fmla="*/ 2147483647 h 371"/>
              <a:gd name="T4" fmla="*/ 2147483647 w 164"/>
              <a:gd name="T5" fmla="*/ 2147483647 h 371"/>
              <a:gd name="T6" fmla="*/ 2147483647 w 164"/>
              <a:gd name="T7" fmla="*/ 2147483647 h 371"/>
              <a:gd name="T8" fmla="*/ 2147483647 w 164"/>
              <a:gd name="T9" fmla="*/ 0 h 371"/>
              <a:gd name="T10" fmla="*/ 2147483647 w 164"/>
              <a:gd name="T11" fmla="*/ 2147483647 h 371"/>
              <a:gd name="T12" fmla="*/ 2147483647 w 164"/>
              <a:gd name="T13" fmla="*/ 2147483647 h 371"/>
              <a:gd name="T14" fmla="*/ 2147483647 w 164"/>
              <a:gd name="T15" fmla="*/ 2147483647 h 371"/>
              <a:gd name="T16" fmla="*/ 2147483647 w 164"/>
              <a:gd name="T17" fmla="*/ 2147483647 h 371"/>
              <a:gd name="T18" fmla="*/ 2147483647 w 164"/>
              <a:gd name="T19" fmla="*/ 2147483647 h 371"/>
              <a:gd name="T20" fmla="*/ 0 w 164"/>
              <a:gd name="T21" fmla="*/ 2147483647 h 371"/>
              <a:gd name="T22" fmla="*/ 0 w 164"/>
              <a:gd name="T23" fmla="*/ 2147483647 h 3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4"/>
              <a:gd name="T37" fmla="*/ 0 h 371"/>
              <a:gd name="T38" fmla="*/ 164 w 164"/>
              <a:gd name="T39" fmla="*/ 371 h 3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4" h="371">
                <a:moveTo>
                  <a:pt x="0" y="173"/>
                </a:moveTo>
                <a:lnTo>
                  <a:pt x="19" y="133"/>
                </a:lnTo>
                <a:lnTo>
                  <a:pt x="23" y="50"/>
                </a:lnTo>
                <a:lnTo>
                  <a:pt x="21" y="18"/>
                </a:lnTo>
                <a:lnTo>
                  <a:pt x="54" y="0"/>
                </a:lnTo>
                <a:lnTo>
                  <a:pt x="128" y="232"/>
                </a:lnTo>
                <a:lnTo>
                  <a:pt x="164" y="282"/>
                </a:lnTo>
                <a:lnTo>
                  <a:pt x="162" y="314"/>
                </a:lnTo>
                <a:lnTo>
                  <a:pt x="128" y="339"/>
                </a:lnTo>
                <a:lnTo>
                  <a:pt x="6" y="371"/>
                </a:lnTo>
                <a:lnTo>
                  <a:pt x="0" y="17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22" name="Freeform 64"/>
          <p:cNvSpPr>
            <a:spLocks/>
          </p:cNvSpPr>
          <p:nvPr/>
        </p:nvSpPr>
        <p:spPr bwMode="auto">
          <a:xfrm>
            <a:off x="7924800" y="1703388"/>
            <a:ext cx="533400" cy="752475"/>
          </a:xfrm>
          <a:custGeom>
            <a:avLst/>
            <a:gdLst>
              <a:gd name="T0" fmla="*/ 0 w 399"/>
              <a:gd name="T1" fmla="*/ 2147483647 h 612"/>
              <a:gd name="T2" fmla="*/ 2147483647 w 399"/>
              <a:gd name="T3" fmla="*/ 2147483647 h 612"/>
              <a:gd name="T4" fmla="*/ 2147483647 w 399"/>
              <a:gd name="T5" fmla="*/ 2147483647 h 612"/>
              <a:gd name="T6" fmla="*/ 2147483647 w 399"/>
              <a:gd name="T7" fmla="*/ 2147483647 h 612"/>
              <a:gd name="T8" fmla="*/ 2147483647 w 399"/>
              <a:gd name="T9" fmla="*/ 2147483647 h 612"/>
              <a:gd name="T10" fmla="*/ 2147483647 w 399"/>
              <a:gd name="T11" fmla="*/ 2147483647 h 612"/>
              <a:gd name="T12" fmla="*/ 2147483647 w 399"/>
              <a:gd name="T13" fmla="*/ 2147483647 h 612"/>
              <a:gd name="T14" fmla="*/ 2147483647 w 399"/>
              <a:gd name="T15" fmla="*/ 2147483647 h 612"/>
              <a:gd name="T16" fmla="*/ 2147483647 w 399"/>
              <a:gd name="T17" fmla="*/ 2147483647 h 612"/>
              <a:gd name="T18" fmla="*/ 2147483647 w 399"/>
              <a:gd name="T19" fmla="*/ 0 h 612"/>
              <a:gd name="T20" fmla="*/ 2147483647 w 399"/>
              <a:gd name="T21" fmla="*/ 2147483647 h 612"/>
              <a:gd name="T22" fmla="*/ 2147483647 w 399"/>
              <a:gd name="T23" fmla="*/ 2147483647 h 612"/>
              <a:gd name="T24" fmla="*/ 2147483647 w 399"/>
              <a:gd name="T25" fmla="*/ 2147483647 h 612"/>
              <a:gd name="T26" fmla="*/ 2147483647 w 399"/>
              <a:gd name="T27" fmla="*/ 2147483647 h 612"/>
              <a:gd name="T28" fmla="*/ 2147483647 w 399"/>
              <a:gd name="T29" fmla="*/ 2147483647 h 612"/>
              <a:gd name="T30" fmla="*/ 2147483647 w 399"/>
              <a:gd name="T31" fmla="*/ 2147483647 h 612"/>
              <a:gd name="T32" fmla="*/ 2147483647 w 399"/>
              <a:gd name="T33" fmla="*/ 2147483647 h 612"/>
              <a:gd name="T34" fmla="*/ 2147483647 w 399"/>
              <a:gd name="T35" fmla="*/ 2147483647 h 612"/>
              <a:gd name="T36" fmla="*/ 2147483647 w 399"/>
              <a:gd name="T37" fmla="*/ 2147483647 h 612"/>
              <a:gd name="T38" fmla="*/ 2147483647 w 399"/>
              <a:gd name="T39" fmla="*/ 2147483647 h 612"/>
              <a:gd name="T40" fmla="*/ 2147483647 w 399"/>
              <a:gd name="T41" fmla="*/ 2147483647 h 612"/>
              <a:gd name="T42" fmla="*/ 2147483647 w 399"/>
              <a:gd name="T43" fmla="*/ 2147483647 h 612"/>
              <a:gd name="T44" fmla="*/ 2147483647 w 399"/>
              <a:gd name="T45" fmla="*/ 2147483647 h 612"/>
              <a:gd name="T46" fmla="*/ 2147483647 w 399"/>
              <a:gd name="T47" fmla="*/ 2147483647 h 612"/>
              <a:gd name="T48" fmla="*/ 2147483647 w 399"/>
              <a:gd name="T49" fmla="*/ 2147483647 h 612"/>
              <a:gd name="T50" fmla="*/ 2147483647 w 399"/>
              <a:gd name="T51" fmla="*/ 2147483647 h 612"/>
              <a:gd name="T52" fmla="*/ 2147483647 w 399"/>
              <a:gd name="T53" fmla="*/ 2147483647 h 612"/>
              <a:gd name="T54" fmla="*/ 2147483647 w 399"/>
              <a:gd name="T55" fmla="*/ 2147483647 h 612"/>
              <a:gd name="T56" fmla="*/ 2147483647 w 399"/>
              <a:gd name="T57" fmla="*/ 2147483647 h 612"/>
              <a:gd name="T58" fmla="*/ 2147483647 w 399"/>
              <a:gd name="T59" fmla="*/ 2147483647 h 612"/>
              <a:gd name="T60" fmla="*/ 2147483647 w 399"/>
              <a:gd name="T61" fmla="*/ 2147483647 h 612"/>
              <a:gd name="T62" fmla="*/ 2147483647 w 399"/>
              <a:gd name="T63" fmla="*/ 2147483647 h 612"/>
              <a:gd name="T64" fmla="*/ 2147483647 w 399"/>
              <a:gd name="T65" fmla="*/ 2147483647 h 612"/>
              <a:gd name="T66" fmla="*/ 0 w 399"/>
              <a:gd name="T67" fmla="*/ 2147483647 h 612"/>
              <a:gd name="T68" fmla="*/ 0 w 399"/>
              <a:gd name="T69" fmla="*/ 2147483647 h 6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9"/>
              <a:gd name="T106" fmla="*/ 0 h 612"/>
              <a:gd name="T107" fmla="*/ 399 w 399"/>
              <a:gd name="T108" fmla="*/ 612 h 6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9" h="612">
                <a:moveTo>
                  <a:pt x="0" y="330"/>
                </a:moveTo>
                <a:lnTo>
                  <a:pt x="23" y="332"/>
                </a:lnTo>
                <a:lnTo>
                  <a:pt x="24" y="292"/>
                </a:lnTo>
                <a:lnTo>
                  <a:pt x="53" y="237"/>
                </a:lnTo>
                <a:lnTo>
                  <a:pt x="40" y="197"/>
                </a:lnTo>
                <a:lnTo>
                  <a:pt x="97" y="5"/>
                </a:lnTo>
                <a:lnTo>
                  <a:pt x="108" y="5"/>
                </a:lnTo>
                <a:lnTo>
                  <a:pt x="114" y="30"/>
                </a:lnTo>
                <a:lnTo>
                  <a:pt x="171" y="9"/>
                </a:lnTo>
                <a:lnTo>
                  <a:pt x="173" y="0"/>
                </a:lnTo>
                <a:lnTo>
                  <a:pt x="218" y="9"/>
                </a:lnTo>
                <a:lnTo>
                  <a:pt x="293" y="199"/>
                </a:lnTo>
                <a:lnTo>
                  <a:pt x="327" y="201"/>
                </a:lnTo>
                <a:lnTo>
                  <a:pt x="388" y="271"/>
                </a:lnTo>
                <a:lnTo>
                  <a:pt x="380" y="285"/>
                </a:lnTo>
                <a:lnTo>
                  <a:pt x="399" y="285"/>
                </a:lnTo>
                <a:lnTo>
                  <a:pt x="386" y="319"/>
                </a:lnTo>
                <a:lnTo>
                  <a:pt x="355" y="340"/>
                </a:lnTo>
                <a:lnTo>
                  <a:pt x="319" y="359"/>
                </a:lnTo>
                <a:lnTo>
                  <a:pt x="315" y="382"/>
                </a:lnTo>
                <a:lnTo>
                  <a:pt x="298" y="361"/>
                </a:lnTo>
                <a:lnTo>
                  <a:pt x="266" y="386"/>
                </a:lnTo>
                <a:lnTo>
                  <a:pt x="253" y="386"/>
                </a:lnTo>
                <a:lnTo>
                  <a:pt x="239" y="370"/>
                </a:lnTo>
                <a:lnTo>
                  <a:pt x="232" y="444"/>
                </a:lnTo>
                <a:lnTo>
                  <a:pt x="203" y="456"/>
                </a:lnTo>
                <a:lnTo>
                  <a:pt x="190" y="484"/>
                </a:lnTo>
                <a:lnTo>
                  <a:pt x="173" y="484"/>
                </a:lnTo>
                <a:lnTo>
                  <a:pt x="133" y="526"/>
                </a:lnTo>
                <a:lnTo>
                  <a:pt x="131" y="560"/>
                </a:lnTo>
                <a:lnTo>
                  <a:pt x="121" y="574"/>
                </a:lnTo>
                <a:lnTo>
                  <a:pt x="110" y="612"/>
                </a:lnTo>
                <a:lnTo>
                  <a:pt x="74" y="562"/>
                </a:lnTo>
                <a:lnTo>
                  <a:pt x="0" y="330"/>
                </a:lnTo>
                <a:close/>
              </a:path>
            </a:pathLst>
          </a:custGeom>
          <a:solidFill>
            <a:srgbClr val="09244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8" name="Group 70"/>
          <p:cNvGrpSpPr>
            <a:grpSpLocks noChangeAspect="1"/>
          </p:cNvGrpSpPr>
          <p:nvPr/>
        </p:nvGrpSpPr>
        <p:grpSpPr bwMode="auto">
          <a:xfrm>
            <a:off x="1752600" y="4953000"/>
            <a:ext cx="622300" cy="479425"/>
            <a:chOff x="1735" y="3474"/>
            <a:chExt cx="860" cy="662"/>
          </a:xfrm>
          <a:solidFill>
            <a:srgbClr val="092446"/>
          </a:solidFill>
        </p:grpSpPr>
        <p:grpSp>
          <p:nvGrpSpPr>
            <p:cNvPr id="9" name="Group 71"/>
            <p:cNvGrpSpPr>
              <a:grpSpLocks noChangeAspect="1"/>
            </p:cNvGrpSpPr>
            <p:nvPr/>
          </p:nvGrpSpPr>
          <p:grpSpPr bwMode="auto">
            <a:xfrm>
              <a:off x="1735" y="3474"/>
              <a:ext cx="860" cy="662"/>
              <a:chOff x="1735" y="3474"/>
              <a:chExt cx="860" cy="662"/>
            </a:xfrm>
            <a:grpFill/>
          </p:grpSpPr>
          <p:sp>
            <p:nvSpPr>
              <p:cNvPr id="326" name="Freeform 72"/>
              <p:cNvSpPr>
                <a:spLocks noChangeAspect="1"/>
              </p:cNvSpPr>
              <p:nvPr/>
            </p:nvSpPr>
            <p:spPr bwMode="auto">
              <a:xfrm>
                <a:off x="1735" y="3557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27" name="Freeform 73"/>
              <p:cNvSpPr>
                <a:spLocks noChangeAspect="1"/>
              </p:cNvSpPr>
              <p:nvPr/>
            </p:nvSpPr>
            <p:spPr bwMode="auto">
              <a:xfrm>
                <a:off x="1829" y="3474"/>
                <a:ext cx="124" cy="121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28" name="Freeform 74"/>
              <p:cNvSpPr>
                <a:spLocks noChangeAspect="1"/>
              </p:cNvSpPr>
              <p:nvPr/>
            </p:nvSpPr>
            <p:spPr bwMode="auto">
              <a:xfrm>
                <a:off x="1945" y="3557"/>
                <a:ext cx="184" cy="13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29" name="Freeform 75"/>
              <p:cNvSpPr>
                <a:spLocks noChangeAspect="1"/>
              </p:cNvSpPr>
              <p:nvPr/>
            </p:nvSpPr>
            <p:spPr bwMode="auto">
              <a:xfrm>
                <a:off x="2135" y="3660"/>
                <a:ext cx="146" cy="72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30" name="Freeform 76"/>
              <p:cNvSpPr>
                <a:spLocks noChangeAspect="1"/>
              </p:cNvSpPr>
              <p:nvPr/>
            </p:nvSpPr>
            <p:spPr bwMode="auto">
              <a:xfrm>
                <a:off x="2178" y="3762"/>
                <a:ext cx="60" cy="52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31" name="Freeform 77"/>
              <p:cNvSpPr>
                <a:spLocks noChangeAspect="1"/>
              </p:cNvSpPr>
              <p:nvPr/>
            </p:nvSpPr>
            <p:spPr bwMode="auto">
              <a:xfrm>
                <a:off x="2243" y="3818"/>
                <a:ext cx="41" cy="51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32" name="Freeform 78"/>
              <p:cNvSpPr>
                <a:spLocks noChangeAspect="1"/>
              </p:cNvSpPr>
              <p:nvPr/>
            </p:nvSpPr>
            <p:spPr bwMode="auto">
              <a:xfrm>
                <a:off x="2346" y="3842"/>
                <a:ext cx="249" cy="29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defTabSz="457200" eaLnBrk="1" hangingPunct="1"/>
                <a:endParaRPr lang="en-US" sz="1800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325" name="Freeform 79"/>
            <p:cNvSpPr>
              <a:spLocks noChangeAspect="1"/>
            </p:cNvSpPr>
            <p:nvPr/>
          </p:nvSpPr>
          <p:spPr bwMode="auto">
            <a:xfrm>
              <a:off x="2258" y="3705"/>
              <a:ext cx="138" cy="115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333" name="Text Box 80"/>
          <p:cNvSpPr txBox="1">
            <a:spLocks noChangeArrowheads="1"/>
          </p:cNvSpPr>
          <p:nvPr/>
        </p:nvSpPr>
        <p:spPr bwMode="auto">
          <a:xfrm>
            <a:off x="6858000" y="5029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FL</a:t>
            </a:r>
          </a:p>
        </p:txBody>
      </p:sp>
      <p:sp>
        <p:nvSpPr>
          <p:cNvPr id="334" name="Text Box 81"/>
          <p:cNvSpPr txBox="1">
            <a:spLocks noChangeArrowheads="1"/>
          </p:cNvSpPr>
          <p:nvPr/>
        </p:nvSpPr>
        <p:spPr bwMode="auto">
          <a:xfrm>
            <a:off x="7010400" y="3733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NC</a:t>
            </a:r>
          </a:p>
        </p:txBody>
      </p:sp>
      <p:sp>
        <p:nvSpPr>
          <p:cNvPr id="335" name="Text Box 82"/>
          <p:cNvSpPr txBox="1">
            <a:spLocks noChangeArrowheads="1"/>
          </p:cNvSpPr>
          <p:nvPr/>
        </p:nvSpPr>
        <p:spPr bwMode="auto">
          <a:xfrm>
            <a:off x="6858000" y="40386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SC</a:t>
            </a:r>
          </a:p>
        </p:txBody>
      </p:sp>
      <p:sp>
        <p:nvSpPr>
          <p:cNvPr id="336" name="Text Box 83"/>
          <p:cNvSpPr txBox="1">
            <a:spLocks noChangeArrowheads="1"/>
          </p:cNvSpPr>
          <p:nvPr/>
        </p:nvSpPr>
        <p:spPr bwMode="auto">
          <a:xfrm>
            <a:off x="6477000" y="4343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GA</a:t>
            </a:r>
          </a:p>
        </p:txBody>
      </p:sp>
      <p:sp>
        <p:nvSpPr>
          <p:cNvPr id="337" name="Text Box 84"/>
          <p:cNvSpPr txBox="1">
            <a:spLocks noChangeArrowheads="1"/>
          </p:cNvSpPr>
          <p:nvPr/>
        </p:nvSpPr>
        <p:spPr bwMode="auto">
          <a:xfrm>
            <a:off x="5029200" y="45720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Calibri" charset="0"/>
                <a:cs typeface="Calibri" charset="0"/>
              </a:rPr>
              <a:t>LA</a:t>
            </a:r>
          </a:p>
        </p:txBody>
      </p:sp>
      <p:sp>
        <p:nvSpPr>
          <p:cNvPr id="338" name="Text Box 85"/>
          <p:cNvSpPr txBox="1">
            <a:spLocks noChangeArrowheads="1"/>
          </p:cNvSpPr>
          <p:nvPr/>
        </p:nvSpPr>
        <p:spPr bwMode="auto">
          <a:xfrm>
            <a:off x="4038600" y="45720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TX</a:t>
            </a:r>
          </a:p>
        </p:txBody>
      </p:sp>
      <p:sp>
        <p:nvSpPr>
          <p:cNvPr id="339" name="Text Box 86"/>
          <p:cNvSpPr txBox="1">
            <a:spLocks noChangeArrowheads="1"/>
          </p:cNvSpPr>
          <p:nvPr/>
        </p:nvSpPr>
        <p:spPr bwMode="auto">
          <a:xfrm>
            <a:off x="5943600" y="43434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AL</a:t>
            </a:r>
          </a:p>
        </p:txBody>
      </p:sp>
      <p:sp>
        <p:nvSpPr>
          <p:cNvPr id="340" name="Text Box 87"/>
          <p:cNvSpPr txBox="1">
            <a:spLocks noChangeArrowheads="1"/>
          </p:cNvSpPr>
          <p:nvPr/>
        </p:nvSpPr>
        <p:spPr bwMode="auto">
          <a:xfrm>
            <a:off x="5029200" y="40386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AR</a:t>
            </a:r>
          </a:p>
        </p:txBody>
      </p:sp>
      <p:sp>
        <p:nvSpPr>
          <p:cNvPr id="341" name="Text Box 88"/>
          <p:cNvSpPr txBox="1">
            <a:spLocks noChangeArrowheads="1"/>
          </p:cNvSpPr>
          <p:nvPr/>
        </p:nvSpPr>
        <p:spPr bwMode="auto">
          <a:xfrm>
            <a:off x="4267200" y="3429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KS</a:t>
            </a:r>
          </a:p>
        </p:txBody>
      </p:sp>
      <p:sp>
        <p:nvSpPr>
          <p:cNvPr id="342" name="Text Box 89"/>
          <p:cNvSpPr txBox="1">
            <a:spLocks noChangeArrowheads="1"/>
          </p:cNvSpPr>
          <p:nvPr/>
        </p:nvSpPr>
        <p:spPr bwMode="auto">
          <a:xfrm>
            <a:off x="4343400" y="3962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OK</a:t>
            </a:r>
          </a:p>
        </p:txBody>
      </p:sp>
      <p:sp>
        <p:nvSpPr>
          <p:cNvPr id="343" name="Text Box 90"/>
          <p:cNvSpPr txBox="1">
            <a:spLocks noChangeArrowheads="1"/>
          </p:cNvSpPr>
          <p:nvPr/>
        </p:nvSpPr>
        <p:spPr bwMode="auto">
          <a:xfrm>
            <a:off x="2133600" y="39624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AZ</a:t>
            </a:r>
          </a:p>
        </p:txBody>
      </p:sp>
      <p:sp>
        <p:nvSpPr>
          <p:cNvPr id="344" name="Text Box 91"/>
          <p:cNvSpPr txBox="1">
            <a:spLocks noChangeArrowheads="1"/>
          </p:cNvSpPr>
          <p:nvPr/>
        </p:nvSpPr>
        <p:spPr bwMode="auto">
          <a:xfrm>
            <a:off x="5867400" y="3886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TN</a:t>
            </a:r>
          </a:p>
        </p:txBody>
      </p:sp>
      <p:sp>
        <p:nvSpPr>
          <p:cNvPr id="345" name="Text Box 92"/>
          <p:cNvSpPr txBox="1">
            <a:spLocks noChangeArrowheads="1"/>
          </p:cNvSpPr>
          <p:nvPr/>
        </p:nvSpPr>
        <p:spPr bwMode="auto">
          <a:xfrm>
            <a:off x="5486400" y="4343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MS</a:t>
            </a:r>
          </a:p>
        </p:txBody>
      </p:sp>
      <p:sp>
        <p:nvSpPr>
          <p:cNvPr id="346" name="Text Box 93"/>
          <p:cNvSpPr txBox="1">
            <a:spLocks noChangeArrowheads="1"/>
          </p:cNvSpPr>
          <p:nvPr/>
        </p:nvSpPr>
        <p:spPr bwMode="auto">
          <a:xfrm>
            <a:off x="1600200" y="2971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NV</a:t>
            </a:r>
          </a:p>
        </p:txBody>
      </p:sp>
      <p:sp>
        <p:nvSpPr>
          <p:cNvPr id="347" name="Text Box 94"/>
          <p:cNvSpPr txBox="1">
            <a:spLocks noChangeArrowheads="1"/>
          </p:cNvSpPr>
          <p:nvPr/>
        </p:nvSpPr>
        <p:spPr bwMode="auto">
          <a:xfrm>
            <a:off x="2362200" y="3200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UT</a:t>
            </a:r>
          </a:p>
        </p:txBody>
      </p:sp>
      <p:sp>
        <p:nvSpPr>
          <p:cNvPr id="348" name="Text Box 96"/>
          <p:cNvSpPr txBox="1">
            <a:spLocks noChangeArrowheads="1"/>
          </p:cNvSpPr>
          <p:nvPr/>
        </p:nvSpPr>
        <p:spPr bwMode="auto">
          <a:xfrm>
            <a:off x="2971800" y="40386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NM</a:t>
            </a:r>
          </a:p>
        </p:txBody>
      </p:sp>
      <p:sp>
        <p:nvSpPr>
          <p:cNvPr id="349" name="Text Box 97"/>
          <p:cNvSpPr txBox="1">
            <a:spLocks noChangeArrowheads="1"/>
          </p:cNvSpPr>
          <p:nvPr/>
        </p:nvSpPr>
        <p:spPr bwMode="auto">
          <a:xfrm>
            <a:off x="1066800" y="3352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Calibri" charset="0"/>
                <a:cs typeface="Calibri" charset="0"/>
              </a:rPr>
              <a:t>CA</a:t>
            </a:r>
          </a:p>
        </p:txBody>
      </p:sp>
      <p:sp>
        <p:nvSpPr>
          <p:cNvPr id="350" name="Text Box 98"/>
          <p:cNvSpPr txBox="1">
            <a:spLocks noChangeArrowheads="1"/>
          </p:cNvSpPr>
          <p:nvPr/>
        </p:nvSpPr>
        <p:spPr bwMode="auto">
          <a:xfrm>
            <a:off x="2971800" y="2590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WY</a:t>
            </a:r>
          </a:p>
        </p:txBody>
      </p:sp>
      <p:sp>
        <p:nvSpPr>
          <p:cNvPr id="351" name="Text Box 99"/>
          <p:cNvSpPr txBox="1">
            <a:spLocks noChangeArrowheads="1"/>
          </p:cNvSpPr>
          <p:nvPr/>
        </p:nvSpPr>
        <p:spPr bwMode="auto">
          <a:xfrm>
            <a:off x="2057400" y="2362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ID</a:t>
            </a:r>
          </a:p>
        </p:txBody>
      </p:sp>
      <p:sp>
        <p:nvSpPr>
          <p:cNvPr id="352" name="Text Box 100"/>
          <p:cNvSpPr txBox="1">
            <a:spLocks noChangeArrowheads="1"/>
          </p:cNvSpPr>
          <p:nvPr/>
        </p:nvSpPr>
        <p:spPr bwMode="auto">
          <a:xfrm>
            <a:off x="1524000" y="1600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WA</a:t>
            </a:r>
          </a:p>
        </p:txBody>
      </p:sp>
      <p:sp>
        <p:nvSpPr>
          <p:cNvPr id="353" name="Text Box 101"/>
          <p:cNvSpPr txBox="1">
            <a:spLocks noChangeArrowheads="1"/>
          </p:cNvSpPr>
          <p:nvPr/>
        </p:nvSpPr>
        <p:spPr bwMode="auto">
          <a:xfrm>
            <a:off x="1295400" y="21336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OR</a:t>
            </a:r>
          </a:p>
        </p:txBody>
      </p:sp>
      <p:sp>
        <p:nvSpPr>
          <p:cNvPr id="354" name="Text Box 102"/>
          <p:cNvSpPr txBox="1">
            <a:spLocks noChangeArrowheads="1"/>
          </p:cNvSpPr>
          <p:nvPr/>
        </p:nvSpPr>
        <p:spPr bwMode="auto">
          <a:xfrm>
            <a:off x="3962400" y="19812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ND</a:t>
            </a:r>
          </a:p>
        </p:txBody>
      </p:sp>
      <p:sp>
        <p:nvSpPr>
          <p:cNvPr id="355" name="Text Box 103"/>
          <p:cNvSpPr txBox="1">
            <a:spLocks noChangeArrowheads="1"/>
          </p:cNvSpPr>
          <p:nvPr/>
        </p:nvSpPr>
        <p:spPr bwMode="auto">
          <a:xfrm>
            <a:off x="3962400" y="2438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SD</a:t>
            </a:r>
          </a:p>
        </p:txBody>
      </p:sp>
      <p:sp>
        <p:nvSpPr>
          <p:cNvPr id="356" name="Text Box 104"/>
          <p:cNvSpPr txBox="1">
            <a:spLocks noChangeArrowheads="1"/>
          </p:cNvSpPr>
          <p:nvPr/>
        </p:nvSpPr>
        <p:spPr bwMode="auto">
          <a:xfrm>
            <a:off x="4038600" y="2971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Calibri" charset="0"/>
                <a:cs typeface="Calibri" charset="0"/>
              </a:rPr>
              <a:t>NE</a:t>
            </a:r>
          </a:p>
        </p:txBody>
      </p:sp>
      <p:sp>
        <p:nvSpPr>
          <p:cNvPr id="357" name="Text Box 105"/>
          <p:cNvSpPr txBox="1">
            <a:spLocks noChangeArrowheads="1"/>
          </p:cNvSpPr>
          <p:nvPr/>
        </p:nvSpPr>
        <p:spPr bwMode="auto">
          <a:xfrm>
            <a:off x="2819400" y="1905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MT</a:t>
            </a:r>
          </a:p>
        </p:txBody>
      </p:sp>
      <p:sp>
        <p:nvSpPr>
          <p:cNvPr id="358" name="Text Box 108"/>
          <p:cNvSpPr txBox="1">
            <a:spLocks noChangeArrowheads="1"/>
          </p:cNvSpPr>
          <p:nvPr/>
        </p:nvSpPr>
        <p:spPr bwMode="auto">
          <a:xfrm>
            <a:off x="5029200" y="3505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MO</a:t>
            </a:r>
          </a:p>
        </p:txBody>
      </p:sp>
      <p:sp>
        <p:nvSpPr>
          <p:cNvPr id="359" name="Text Box 109"/>
          <p:cNvSpPr txBox="1">
            <a:spLocks noChangeArrowheads="1"/>
          </p:cNvSpPr>
          <p:nvPr/>
        </p:nvSpPr>
        <p:spPr bwMode="auto">
          <a:xfrm>
            <a:off x="5943600" y="32004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0" name="Text Box 110"/>
          <p:cNvSpPr txBox="1">
            <a:spLocks noChangeArrowheads="1"/>
          </p:cNvSpPr>
          <p:nvPr/>
        </p:nvSpPr>
        <p:spPr bwMode="auto">
          <a:xfrm>
            <a:off x="6019800" y="26670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MI</a:t>
            </a:r>
          </a:p>
        </p:txBody>
      </p:sp>
      <p:sp>
        <p:nvSpPr>
          <p:cNvPr id="361" name="Text Box 111"/>
          <p:cNvSpPr txBox="1">
            <a:spLocks noChangeArrowheads="1"/>
          </p:cNvSpPr>
          <p:nvPr/>
        </p:nvSpPr>
        <p:spPr bwMode="auto">
          <a:xfrm>
            <a:off x="5334000" y="2362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WI</a:t>
            </a:r>
          </a:p>
        </p:txBody>
      </p:sp>
      <p:sp>
        <p:nvSpPr>
          <p:cNvPr id="362" name="Text Box 112"/>
          <p:cNvSpPr txBox="1">
            <a:spLocks noChangeArrowheads="1"/>
          </p:cNvSpPr>
          <p:nvPr/>
        </p:nvSpPr>
        <p:spPr bwMode="auto">
          <a:xfrm>
            <a:off x="5486400" y="31242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IL</a:t>
            </a:r>
          </a:p>
        </p:txBody>
      </p:sp>
      <p:sp>
        <p:nvSpPr>
          <p:cNvPr id="363" name="Text Box 113"/>
          <p:cNvSpPr txBox="1">
            <a:spLocks noChangeArrowheads="1"/>
          </p:cNvSpPr>
          <p:nvPr/>
        </p:nvSpPr>
        <p:spPr bwMode="auto">
          <a:xfrm>
            <a:off x="8001000" y="1905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Calibri" charset="0"/>
                <a:cs typeface="Calibri" charset="0"/>
              </a:rPr>
              <a:t>ME</a:t>
            </a:r>
          </a:p>
        </p:txBody>
      </p:sp>
      <p:sp>
        <p:nvSpPr>
          <p:cNvPr id="364" name="Text Box 114"/>
          <p:cNvSpPr txBox="1">
            <a:spLocks noChangeArrowheads="1"/>
          </p:cNvSpPr>
          <p:nvPr/>
        </p:nvSpPr>
        <p:spPr bwMode="auto">
          <a:xfrm>
            <a:off x="6324600" y="3048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OH</a:t>
            </a:r>
          </a:p>
        </p:txBody>
      </p:sp>
      <p:sp>
        <p:nvSpPr>
          <p:cNvPr id="365" name="Text Box 115"/>
          <p:cNvSpPr txBox="1">
            <a:spLocks noChangeArrowheads="1"/>
          </p:cNvSpPr>
          <p:nvPr/>
        </p:nvSpPr>
        <p:spPr bwMode="auto">
          <a:xfrm>
            <a:off x="6172200" y="3505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KY</a:t>
            </a:r>
          </a:p>
        </p:txBody>
      </p:sp>
      <p:sp>
        <p:nvSpPr>
          <p:cNvPr id="366" name="Text Box 116"/>
          <p:cNvSpPr txBox="1">
            <a:spLocks noChangeArrowheads="1"/>
          </p:cNvSpPr>
          <p:nvPr/>
        </p:nvSpPr>
        <p:spPr bwMode="auto">
          <a:xfrm>
            <a:off x="1828800" y="51816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  <a:cs typeface="Calibri" charset="0"/>
              </a:rPr>
              <a:t>HI</a:t>
            </a:r>
          </a:p>
        </p:txBody>
      </p:sp>
      <p:sp>
        <p:nvSpPr>
          <p:cNvPr id="367" name="Text Box 117"/>
          <p:cNvSpPr txBox="1">
            <a:spLocks noChangeArrowheads="1"/>
          </p:cNvSpPr>
          <p:nvPr/>
        </p:nvSpPr>
        <p:spPr bwMode="auto">
          <a:xfrm>
            <a:off x="762000" y="4724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AK</a:t>
            </a:r>
          </a:p>
        </p:txBody>
      </p:sp>
      <p:sp>
        <p:nvSpPr>
          <p:cNvPr id="368" name="Text Box 119"/>
          <p:cNvSpPr txBox="1">
            <a:spLocks noChangeArrowheads="1"/>
          </p:cNvSpPr>
          <p:nvPr/>
        </p:nvSpPr>
        <p:spPr bwMode="auto">
          <a:xfrm>
            <a:off x="7010400" y="28956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PA</a:t>
            </a:r>
          </a:p>
        </p:txBody>
      </p:sp>
      <p:sp>
        <p:nvSpPr>
          <p:cNvPr id="369" name="Text Box 120"/>
          <p:cNvSpPr txBox="1">
            <a:spLocks noChangeArrowheads="1"/>
          </p:cNvSpPr>
          <p:nvPr/>
        </p:nvSpPr>
        <p:spPr bwMode="auto">
          <a:xfrm>
            <a:off x="6629400" y="3352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WV</a:t>
            </a:r>
          </a:p>
        </p:txBody>
      </p:sp>
      <p:sp>
        <p:nvSpPr>
          <p:cNvPr id="370" name="Text Box 121"/>
          <p:cNvSpPr txBox="1">
            <a:spLocks noChangeArrowheads="1"/>
          </p:cNvSpPr>
          <p:nvPr/>
        </p:nvSpPr>
        <p:spPr bwMode="auto">
          <a:xfrm>
            <a:off x="7086600" y="34290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VA</a:t>
            </a:r>
          </a:p>
        </p:txBody>
      </p:sp>
      <p:sp>
        <p:nvSpPr>
          <p:cNvPr id="371" name="Text Box 122"/>
          <p:cNvSpPr txBox="1">
            <a:spLocks noChangeArrowheads="1"/>
          </p:cNvSpPr>
          <p:nvPr/>
        </p:nvSpPr>
        <p:spPr bwMode="auto">
          <a:xfrm>
            <a:off x="8229600" y="2819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CT</a:t>
            </a:r>
          </a:p>
        </p:txBody>
      </p:sp>
      <p:sp>
        <p:nvSpPr>
          <p:cNvPr id="372" name="Text Box 123"/>
          <p:cNvSpPr txBox="1">
            <a:spLocks noChangeArrowheads="1"/>
          </p:cNvSpPr>
          <p:nvPr/>
        </p:nvSpPr>
        <p:spPr bwMode="auto">
          <a:xfrm>
            <a:off x="7924800" y="29718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NJ</a:t>
            </a:r>
          </a:p>
        </p:txBody>
      </p:sp>
      <p:sp>
        <p:nvSpPr>
          <p:cNvPr id="373" name="Text Box 124"/>
          <p:cNvSpPr txBox="1">
            <a:spLocks noChangeArrowheads="1"/>
          </p:cNvSpPr>
          <p:nvPr/>
        </p:nvSpPr>
        <p:spPr bwMode="auto">
          <a:xfrm>
            <a:off x="7772400" y="3200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DE</a:t>
            </a:r>
          </a:p>
        </p:txBody>
      </p:sp>
      <p:sp>
        <p:nvSpPr>
          <p:cNvPr id="374" name="Text Box 125"/>
          <p:cNvSpPr txBox="1">
            <a:spLocks noChangeArrowheads="1"/>
          </p:cNvSpPr>
          <p:nvPr/>
        </p:nvSpPr>
        <p:spPr bwMode="auto">
          <a:xfrm>
            <a:off x="7848600" y="3429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MD</a:t>
            </a:r>
          </a:p>
        </p:txBody>
      </p:sp>
      <p:sp>
        <p:nvSpPr>
          <p:cNvPr id="375" name="Text Box 126"/>
          <p:cNvSpPr txBox="1">
            <a:spLocks noChangeArrowheads="1"/>
          </p:cNvSpPr>
          <p:nvPr/>
        </p:nvSpPr>
        <p:spPr bwMode="auto">
          <a:xfrm>
            <a:off x="8229600" y="26670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RI</a:t>
            </a:r>
          </a:p>
        </p:txBody>
      </p:sp>
      <p:sp>
        <p:nvSpPr>
          <p:cNvPr id="376" name="Text Box 127"/>
          <p:cNvSpPr txBox="1">
            <a:spLocks noChangeArrowheads="1"/>
          </p:cNvSpPr>
          <p:nvPr/>
        </p:nvSpPr>
        <p:spPr bwMode="auto">
          <a:xfrm>
            <a:off x="7620000" y="1676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NH</a:t>
            </a:r>
          </a:p>
        </p:txBody>
      </p:sp>
      <p:sp>
        <p:nvSpPr>
          <p:cNvPr id="377" name="Text Box 128"/>
          <p:cNvSpPr txBox="1">
            <a:spLocks noChangeArrowheads="1"/>
          </p:cNvSpPr>
          <p:nvPr/>
        </p:nvSpPr>
        <p:spPr bwMode="auto">
          <a:xfrm>
            <a:off x="7391400" y="18288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VT</a:t>
            </a:r>
          </a:p>
        </p:txBody>
      </p:sp>
      <p:sp>
        <p:nvSpPr>
          <p:cNvPr id="378" name="Text Box 129"/>
          <p:cNvSpPr txBox="1">
            <a:spLocks noChangeArrowheads="1"/>
          </p:cNvSpPr>
          <p:nvPr/>
        </p:nvSpPr>
        <p:spPr bwMode="auto">
          <a:xfrm>
            <a:off x="7924800" y="3810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DC</a:t>
            </a:r>
          </a:p>
        </p:txBody>
      </p:sp>
      <p:sp>
        <p:nvSpPr>
          <p:cNvPr id="379" name="Text Box 130"/>
          <p:cNvSpPr txBox="1">
            <a:spLocks noChangeArrowheads="1"/>
          </p:cNvSpPr>
          <p:nvPr/>
        </p:nvSpPr>
        <p:spPr bwMode="auto">
          <a:xfrm>
            <a:off x="8229600" y="2286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MA</a:t>
            </a:r>
          </a:p>
        </p:txBody>
      </p:sp>
      <p:sp>
        <p:nvSpPr>
          <p:cNvPr id="380" name="Line 131"/>
          <p:cNvSpPr>
            <a:spLocks noChangeShapeType="1"/>
          </p:cNvSpPr>
          <p:nvPr/>
        </p:nvSpPr>
        <p:spPr bwMode="auto">
          <a:xfrm>
            <a:off x="73152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Line 132"/>
          <p:cNvSpPr>
            <a:spLocks noChangeShapeType="1"/>
          </p:cNvSpPr>
          <p:nvPr/>
        </p:nvSpPr>
        <p:spPr bwMode="auto">
          <a:xfrm>
            <a:off x="7620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Line 133"/>
          <p:cNvSpPr>
            <a:spLocks noChangeShapeType="1"/>
          </p:cNvSpPr>
          <p:nvPr/>
        </p:nvSpPr>
        <p:spPr bwMode="auto">
          <a:xfrm>
            <a:off x="73914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Line 134"/>
          <p:cNvSpPr>
            <a:spLocks noChangeShapeType="1"/>
          </p:cNvSpPr>
          <p:nvPr/>
        </p:nvSpPr>
        <p:spPr bwMode="auto">
          <a:xfrm>
            <a:off x="7924800" y="2743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Line 135"/>
          <p:cNvSpPr>
            <a:spLocks noChangeShapeType="1"/>
          </p:cNvSpPr>
          <p:nvPr/>
        </p:nvSpPr>
        <p:spPr bwMode="auto">
          <a:xfrm>
            <a:off x="8077200" y="2743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" name="Line 136"/>
          <p:cNvSpPr>
            <a:spLocks noChangeShapeType="1"/>
          </p:cNvSpPr>
          <p:nvPr/>
        </p:nvSpPr>
        <p:spPr bwMode="auto">
          <a:xfrm>
            <a:off x="77724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Line 137"/>
          <p:cNvSpPr>
            <a:spLocks noChangeShapeType="1"/>
          </p:cNvSpPr>
          <p:nvPr/>
        </p:nvSpPr>
        <p:spPr bwMode="auto">
          <a:xfrm flipV="1">
            <a:off x="8077200" y="2438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" name="Line 138"/>
          <p:cNvSpPr>
            <a:spLocks noChangeShapeType="1"/>
          </p:cNvSpPr>
          <p:nvPr/>
        </p:nvSpPr>
        <p:spPr bwMode="auto">
          <a:xfrm>
            <a:off x="7848600" y="190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" name="Line 139"/>
          <p:cNvSpPr>
            <a:spLocks noChangeShapeType="1"/>
          </p:cNvSpPr>
          <p:nvPr/>
        </p:nvSpPr>
        <p:spPr bwMode="auto">
          <a:xfrm>
            <a:off x="7620000" y="2057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" name="Text Box 95"/>
          <p:cNvSpPr txBox="1">
            <a:spLocks noChangeArrowheads="1"/>
          </p:cNvSpPr>
          <p:nvPr/>
        </p:nvSpPr>
        <p:spPr bwMode="auto">
          <a:xfrm>
            <a:off x="3124200" y="33067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CO</a:t>
            </a:r>
          </a:p>
        </p:txBody>
      </p:sp>
      <p:sp>
        <p:nvSpPr>
          <p:cNvPr id="390" name="Text Box 107"/>
          <p:cNvSpPr txBox="1">
            <a:spLocks noChangeArrowheads="1"/>
          </p:cNvSpPr>
          <p:nvPr/>
        </p:nvSpPr>
        <p:spPr bwMode="auto">
          <a:xfrm>
            <a:off x="4876800" y="289560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  <a:cs typeface="Calibri" charset="0"/>
              </a:rPr>
              <a:t>IA</a:t>
            </a:r>
          </a:p>
        </p:txBody>
      </p:sp>
      <p:sp>
        <p:nvSpPr>
          <p:cNvPr id="391" name="Text Box 118"/>
          <p:cNvSpPr txBox="1">
            <a:spLocks noChangeArrowheads="1"/>
          </p:cNvSpPr>
          <p:nvPr/>
        </p:nvSpPr>
        <p:spPr bwMode="auto">
          <a:xfrm>
            <a:off x="7315200" y="2438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alibri" charset="0"/>
                <a:cs typeface="Calibri" charset="0"/>
              </a:rPr>
              <a:t>NY</a:t>
            </a:r>
          </a:p>
        </p:txBody>
      </p:sp>
      <p:sp>
        <p:nvSpPr>
          <p:cNvPr id="392" name="Text Box 106"/>
          <p:cNvSpPr txBox="1">
            <a:spLocks noChangeArrowheads="1"/>
          </p:cNvSpPr>
          <p:nvPr/>
        </p:nvSpPr>
        <p:spPr bwMode="auto">
          <a:xfrm>
            <a:off x="4724400" y="22098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Calibri" charset="0"/>
                <a:cs typeface="Calibri" charset="0"/>
              </a:rPr>
              <a:t>MN</a:t>
            </a:r>
          </a:p>
        </p:txBody>
      </p:sp>
      <p:sp>
        <p:nvSpPr>
          <p:cNvPr id="393" name="Rectangle 7"/>
          <p:cNvSpPr>
            <a:spLocks noChangeArrowheads="1"/>
          </p:cNvSpPr>
          <p:nvPr/>
        </p:nvSpPr>
        <p:spPr bwMode="auto">
          <a:xfrm>
            <a:off x="8229600" y="3886200"/>
            <a:ext cx="76200" cy="76200"/>
          </a:xfrm>
          <a:prstGeom prst="rect">
            <a:avLst/>
          </a:prstGeom>
          <a:solidFill>
            <a:srgbClr val="0924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395" name="Freeform 2"/>
          <p:cNvSpPr>
            <a:spLocks noChangeAspect="1"/>
          </p:cNvSpPr>
          <p:nvPr/>
        </p:nvSpPr>
        <p:spPr bwMode="auto">
          <a:xfrm>
            <a:off x="228600" y="4267200"/>
            <a:ext cx="1617663" cy="1577975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032500" y="4733925"/>
            <a:ext cx="1323975" cy="981075"/>
            <a:chOff x="3800" y="2694"/>
            <a:chExt cx="834" cy="618"/>
          </a:xfrm>
        </p:grpSpPr>
        <p:sp>
          <p:nvSpPr>
            <p:cNvPr id="397" name="Freeform 66"/>
            <p:cNvSpPr>
              <a:spLocks/>
            </p:cNvSpPr>
            <p:nvPr/>
          </p:nvSpPr>
          <p:spPr bwMode="auto">
            <a:xfrm>
              <a:off x="3800" y="2694"/>
              <a:ext cx="834" cy="565"/>
            </a:xfrm>
            <a:custGeom>
              <a:avLst/>
              <a:gdLst>
                <a:gd name="T0" fmla="*/ 0 w 993"/>
                <a:gd name="T1" fmla="*/ 12 h 730"/>
                <a:gd name="T2" fmla="*/ 8 w 993"/>
                <a:gd name="T3" fmla="*/ 15 h 730"/>
                <a:gd name="T4" fmla="*/ 8 w 993"/>
                <a:gd name="T5" fmla="*/ 19 h 730"/>
                <a:gd name="T6" fmla="*/ 10 w 993"/>
                <a:gd name="T7" fmla="*/ 20 h 730"/>
                <a:gd name="T8" fmla="*/ 7 w 993"/>
                <a:gd name="T9" fmla="*/ 23 h 730"/>
                <a:gd name="T10" fmla="*/ 40 w 993"/>
                <a:gd name="T11" fmla="*/ 17 h 730"/>
                <a:gd name="T12" fmla="*/ 85 w 993"/>
                <a:gd name="T13" fmla="*/ 33 h 730"/>
                <a:gd name="T14" fmla="*/ 120 w 993"/>
                <a:gd name="T15" fmla="*/ 22 h 730"/>
                <a:gd name="T16" fmla="*/ 141 w 993"/>
                <a:gd name="T17" fmla="*/ 24 h 730"/>
                <a:gd name="T18" fmla="*/ 167 w 993"/>
                <a:gd name="T19" fmla="*/ 39 h 730"/>
                <a:gd name="T20" fmla="*/ 176 w 993"/>
                <a:gd name="T21" fmla="*/ 39 h 730"/>
                <a:gd name="T22" fmla="*/ 185 w 993"/>
                <a:gd name="T23" fmla="*/ 49 h 730"/>
                <a:gd name="T24" fmla="*/ 183 w 993"/>
                <a:gd name="T25" fmla="*/ 68 h 730"/>
                <a:gd name="T26" fmla="*/ 189 w 993"/>
                <a:gd name="T27" fmla="*/ 70 h 730"/>
                <a:gd name="T28" fmla="*/ 191 w 993"/>
                <a:gd name="T29" fmla="*/ 67 h 730"/>
                <a:gd name="T30" fmla="*/ 198 w 993"/>
                <a:gd name="T31" fmla="*/ 67 h 730"/>
                <a:gd name="T32" fmla="*/ 191 w 993"/>
                <a:gd name="T33" fmla="*/ 76 h 730"/>
                <a:gd name="T34" fmla="*/ 213 w 993"/>
                <a:gd name="T35" fmla="*/ 89 h 730"/>
                <a:gd name="T36" fmla="*/ 217 w 993"/>
                <a:gd name="T37" fmla="*/ 85 h 730"/>
                <a:gd name="T38" fmla="*/ 218 w 993"/>
                <a:gd name="T39" fmla="*/ 94 h 730"/>
                <a:gd name="T40" fmla="*/ 225 w 993"/>
                <a:gd name="T41" fmla="*/ 96 h 730"/>
                <a:gd name="T42" fmla="*/ 233 w 993"/>
                <a:gd name="T43" fmla="*/ 106 h 730"/>
                <a:gd name="T44" fmla="*/ 240 w 993"/>
                <a:gd name="T45" fmla="*/ 106 h 730"/>
                <a:gd name="T46" fmla="*/ 258 w 993"/>
                <a:gd name="T47" fmla="*/ 117 h 730"/>
                <a:gd name="T48" fmla="*/ 266 w 993"/>
                <a:gd name="T49" fmla="*/ 118 h 730"/>
                <a:gd name="T50" fmla="*/ 266 w 993"/>
                <a:gd name="T51" fmla="*/ 118 h 730"/>
                <a:gd name="T52" fmla="*/ 260 w 993"/>
                <a:gd name="T53" fmla="*/ 122 h 730"/>
                <a:gd name="T54" fmla="*/ 275 w 993"/>
                <a:gd name="T55" fmla="*/ 120 h 730"/>
                <a:gd name="T56" fmla="*/ 284 w 993"/>
                <a:gd name="T57" fmla="*/ 118 h 730"/>
                <a:gd name="T58" fmla="*/ 291 w 993"/>
                <a:gd name="T59" fmla="*/ 104 h 730"/>
                <a:gd name="T60" fmla="*/ 293 w 993"/>
                <a:gd name="T61" fmla="*/ 104 h 730"/>
                <a:gd name="T62" fmla="*/ 291 w 993"/>
                <a:gd name="T63" fmla="*/ 85 h 730"/>
                <a:gd name="T64" fmla="*/ 286 w 993"/>
                <a:gd name="T65" fmla="*/ 79 h 730"/>
                <a:gd name="T66" fmla="*/ 254 w 993"/>
                <a:gd name="T67" fmla="*/ 51 h 730"/>
                <a:gd name="T68" fmla="*/ 231 w 993"/>
                <a:gd name="T69" fmla="*/ 24 h 730"/>
                <a:gd name="T70" fmla="*/ 216 w 993"/>
                <a:gd name="T71" fmla="*/ 2 h 730"/>
                <a:gd name="T72" fmla="*/ 212 w 993"/>
                <a:gd name="T73" fmla="*/ 2 h 730"/>
                <a:gd name="T74" fmla="*/ 198 w 993"/>
                <a:gd name="T75" fmla="*/ 0 h 730"/>
                <a:gd name="T76" fmla="*/ 194 w 993"/>
                <a:gd name="T77" fmla="*/ 2 h 730"/>
                <a:gd name="T78" fmla="*/ 196 w 993"/>
                <a:gd name="T79" fmla="*/ 10 h 730"/>
                <a:gd name="T80" fmla="*/ 191 w 993"/>
                <a:gd name="T81" fmla="*/ 10 h 730"/>
                <a:gd name="T82" fmla="*/ 190 w 993"/>
                <a:gd name="T83" fmla="*/ 6 h 730"/>
                <a:gd name="T84" fmla="*/ 97 w 993"/>
                <a:gd name="T85" fmla="*/ 9 h 730"/>
                <a:gd name="T86" fmla="*/ 91 w 993"/>
                <a:gd name="T87" fmla="*/ 3 h 730"/>
                <a:gd name="T88" fmla="*/ 2 w 993"/>
                <a:gd name="T89" fmla="*/ 8 h 730"/>
                <a:gd name="T90" fmla="*/ 0 w 993"/>
                <a:gd name="T91" fmla="*/ 12 h 730"/>
                <a:gd name="T92" fmla="*/ 0 w 993"/>
                <a:gd name="T93" fmla="*/ 12 h 7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3"/>
                <a:gd name="T142" fmla="*/ 0 h 730"/>
                <a:gd name="T143" fmla="*/ 993 w 993"/>
                <a:gd name="T144" fmla="*/ 730 h 7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3" h="730">
                  <a:moveTo>
                    <a:pt x="0" y="70"/>
                  </a:moveTo>
                  <a:lnTo>
                    <a:pt x="29" y="95"/>
                  </a:lnTo>
                  <a:lnTo>
                    <a:pt x="25" y="112"/>
                  </a:lnTo>
                  <a:lnTo>
                    <a:pt x="33" y="122"/>
                  </a:lnTo>
                  <a:lnTo>
                    <a:pt x="21" y="141"/>
                  </a:lnTo>
                  <a:lnTo>
                    <a:pt x="137" y="101"/>
                  </a:lnTo>
                  <a:lnTo>
                    <a:pt x="286" y="194"/>
                  </a:lnTo>
                  <a:lnTo>
                    <a:pt x="407" y="129"/>
                  </a:lnTo>
                  <a:lnTo>
                    <a:pt x="478" y="144"/>
                  </a:lnTo>
                  <a:lnTo>
                    <a:pt x="567" y="232"/>
                  </a:lnTo>
                  <a:lnTo>
                    <a:pt x="597" y="232"/>
                  </a:lnTo>
                  <a:lnTo>
                    <a:pt x="628" y="293"/>
                  </a:lnTo>
                  <a:lnTo>
                    <a:pt x="620" y="409"/>
                  </a:lnTo>
                  <a:lnTo>
                    <a:pt x="641" y="422"/>
                  </a:lnTo>
                  <a:lnTo>
                    <a:pt x="645" y="401"/>
                  </a:lnTo>
                  <a:lnTo>
                    <a:pt x="673" y="401"/>
                  </a:lnTo>
                  <a:lnTo>
                    <a:pt x="645" y="456"/>
                  </a:lnTo>
                  <a:lnTo>
                    <a:pt x="721" y="532"/>
                  </a:lnTo>
                  <a:lnTo>
                    <a:pt x="732" y="509"/>
                  </a:lnTo>
                  <a:lnTo>
                    <a:pt x="738" y="564"/>
                  </a:lnTo>
                  <a:lnTo>
                    <a:pt x="763" y="576"/>
                  </a:lnTo>
                  <a:lnTo>
                    <a:pt x="789" y="640"/>
                  </a:lnTo>
                  <a:lnTo>
                    <a:pt x="814" y="640"/>
                  </a:lnTo>
                  <a:lnTo>
                    <a:pt x="873" y="701"/>
                  </a:lnTo>
                  <a:lnTo>
                    <a:pt x="905" y="705"/>
                  </a:lnTo>
                  <a:lnTo>
                    <a:pt x="905" y="715"/>
                  </a:lnTo>
                  <a:lnTo>
                    <a:pt x="883" y="730"/>
                  </a:lnTo>
                  <a:lnTo>
                    <a:pt x="934" y="724"/>
                  </a:lnTo>
                  <a:lnTo>
                    <a:pt x="966" y="709"/>
                  </a:lnTo>
                  <a:lnTo>
                    <a:pt x="983" y="625"/>
                  </a:lnTo>
                  <a:lnTo>
                    <a:pt x="993" y="629"/>
                  </a:lnTo>
                  <a:lnTo>
                    <a:pt x="983" y="511"/>
                  </a:lnTo>
                  <a:lnTo>
                    <a:pt x="972" y="477"/>
                  </a:lnTo>
                  <a:lnTo>
                    <a:pt x="865" y="306"/>
                  </a:lnTo>
                  <a:lnTo>
                    <a:pt x="782" y="144"/>
                  </a:lnTo>
                  <a:lnTo>
                    <a:pt x="730" y="11"/>
                  </a:lnTo>
                  <a:lnTo>
                    <a:pt x="717" y="7"/>
                  </a:lnTo>
                  <a:lnTo>
                    <a:pt x="672" y="0"/>
                  </a:lnTo>
                  <a:lnTo>
                    <a:pt x="658" y="13"/>
                  </a:lnTo>
                  <a:lnTo>
                    <a:pt x="666" y="63"/>
                  </a:lnTo>
                  <a:lnTo>
                    <a:pt x="647" y="61"/>
                  </a:lnTo>
                  <a:lnTo>
                    <a:pt x="643" y="38"/>
                  </a:lnTo>
                  <a:lnTo>
                    <a:pt x="327" y="57"/>
                  </a:lnTo>
                  <a:lnTo>
                    <a:pt x="307" y="21"/>
                  </a:lnTo>
                  <a:lnTo>
                    <a:pt x="2" y="47"/>
                  </a:lnTo>
                  <a:lnTo>
                    <a:pt x="0" y="7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398" name="Freeform 67"/>
            <p:cNvSpPr>
              <a:spLocks/>
            </p:cNvSpPr>
            <p:nvPr/>
          </p:nvSpPr>
          <p:spPr bwMode="auto">
            <a:xfrm>
              <a:off x="4541" y="3276"/>
              <a:ext cx="59" cy="36"/>
            </a:xfrm>
            <a:custGeom>
              <a:avLst/>
              <a:gdLst>
                <a:gd name="T0" fmla="*/ 3 w 68"/>
                <a:gd name="T1" fmla="*/ 9 h 45"/>
                <a:gd name="T2" fmla="*/ 25 w 68"/>
                <a:gd name="T3" fmla="*/ 0 h 45"/>
                <a:gd name="T4" fmla="*/ 0 w 68"/>
                <a:gd name="T5" fmla="*/ 9 h 45"/>
                <a:gd name="T6" fmla="*/ 3 w 68"/>
                <a:gd name="T7" fmla="*/ 9 h 45"/>
                <a:gd name="T8" fmla="*/ 3 w 68"/>
                <a:gd name="T9" fmla="*/ 9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45"/>
                <a:gd name="T17" fmla="*/ 68 w 6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45">
                  <a:moveTo>
                    <a:pt x="5" y="45"/>
                  </a:moveTo>
                  <a:lnTo>
                    <a:pt x="68" y="0"/>
                  </a:lnTo>
                  <a:lnTo>
                    <a:pt x="0" y="40"/>
                  </a:lnTo>
                  <a:lnTo>
                    <a:pt x="5" y="4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399" name="Freeform 68"/>
            <p:cNvSpPr>
              <a:spLocks/>
            </p:cNvSpPr>
            <p:nvPr/>
          </p:nvSpPr>
          <p:spPr bwMode="auto">
            <a:xfrm>
              <a:off x="4600" y="3244"/>
              <a:ext cx="17" cy="31"/>
            </a:xfrm>
            <a:custGeom>
              <a:avLst/>
              <a:gdLst>
                <a:gd name="T0" fmla="*/ 4 w 19"/>
                <a:gd name="T1" fmla="*/ 7 h 40"/>
                <a:gd name="T2" fmla="*/ 6 w 19"/>
                <a:gd name="T3" fmla="*/ 5 h 40"/>
                <a:gd name="T4" fmla="*/ 9 w 19"/>
                <a:gd name="T5" fmla="*/ 0 h 40"/>
                <a:gd name="T6" fmla="*/ 4 w 19"/>
                <a:gd name="T7" fmla="*/ 4 h 40"/>
                <a:gd name="T8" fmla="*/ 0 w 19"/>
                <a:gd name="T9" fmla="*/ 6 h 40"/>
                <a:gd name="T10" fmla="*/ 4 w 19"/>
                <a:gd name="T11" fmla="*/ 7 h 40"/>
                <a:gd name="T12" fmla="*/ 4 w 19"/>
                <a:gd name="T13" fmla="*/ 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0"/>
                <a:gd name="T23" fmla="*/ 19 w 1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0">
                  <a:moveTo>
                    <a:pt x="6" y="40"/>
                  </a:moveTo>
                  <a:lnTo>
                    <a:pt x="13" y="28"/>
                  </a:lnTo>
                  <a:lnTo>
                    <a:pt x="19" y="0"/>
                  </a:lnTo>
                  <a:lnTo>
                    <a:pt x="9" y="26"/>
                  </a:lnTo>
                  <a:lnTo>
                    <a:pt x="0" y="36"/>
                  </a:lnTo>
                  <a:lnTo>
                    <a:pt x="6" y="4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  <p:sp>
          <p:nvSpPr>
            <p:cNvPr id="400" name="Freeform 69"/>
            <p:cNvSpPr>
              <a:spLocks/>
            </p:cNvSpPr>
            <p:nvPr/>
          </p:nvSpPr>
          <p:spPr bwMode="auto">
            <a:xfrm>
              <a:off x="4576" y="3223"/>
              <a:ext cx="17" cy="30"/>
            </a:xfrm>
            <a:custGeom>
              <a:avLst/>
              <a:gdLst>
                <a:gd name="T0" fmla="*/ 4 w 19"/>
                <a:gd name="T1" fmla="*/ 7 h 38"/>
                <a:gd name="T2" fmla="*/ 8 w 19"/>
                <a:gd name="T3" fmla="*/ 6 h 38"/>
                <a:gd name="T4" fmla="*/ 9 w 19"/>
                <a:gd name="T5" fmla="*/ 0 h 38"/>
                <a:gd name="T6" fmla="*/ 4 w 19"/>
                <a:gd name="T7" fmla="*/ 5 h 38"/>
                <a:gd name="T8" fmla="*/ 0 w 19"/>
                <a:gd name="T9" fmla="*/ 6 h 38"/>
                <a:gd name="T10" fmla="*/ 4 w 19"/>
                <a:gd name="T11" fmla="*/ 7 h 38"/>
                <a:gd name="T12" fmla="*/ 4 w 19"/>
                <a:gd name="T13" fmla="*/ 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8"/>
                <a:gd name="T23" fmla="*/ 19 w 1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8">
                  <a:moveTo>
                    <a:pt x="6" y="38"/>
                  </a:moveTo>
                  <a:lnTo>
                    <a:pt x="16" y="29"/>
                  </a:lnTo>
                  <a:lnTo>
                    <a:pt x="19" y="0"/>
                  </a:lnTo>
                  <a:lnTo>
                    <a:pt x="10" y="27"/>
                  </a:lnTo>
                  <a:lnTo>
                    <a:pt x="0" y="34"/>
                  </a:lnTo>
                  <a:lnTo>
                    <a:pt x="6" y="38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57200" eaLnBrk="1" hangingPunct="1"/>
              <a:endParaRPr lang="en-US" sz="1800">
                <a:latin typeface="Calibri" charset="0"/>
                <a:cs typeface="Calibri" charset="0"/>
              </a:endParaRPr>
            </a:p>
          </p:txBody>
        </p:sp>
      </p:grpSp>
      <p:sp>
        <p:nvSpPr>
          <p:cNvPr id="401" name="Rectangle 131"/>
          <p:cNvSpPr>
            <a:spLocks noChangeArrowheads="1"/>
          </p:cNvSpPr>
          <p:nvPr/>
        </p:nvSpPr>
        <p:spPr bwMode="auto">
          <a:xfrm>
            <a:off x="4876800" y="5791200"/>
            <a:ext cx="152400" cy="152400"/>
          </a:xfrm>
          <a:prstGeom prst="rect">
            <a:avLst/>
          </a:prstGeom>
          <a:solidFill>
            <a:srgbClr val="001B3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2" name="Rectangle 132"/>
          <p:cNvSpPr>
            <a:spLocks noChangeArrowheads="1"/>
          </p:cNvSpPr>
          <p:nvPr/>
        </p:nvSpPr>
        <p:spPr bwMode="auto">
          <a:xfrm>
            <a:off x="4876800" y="5334000"/>
            <a:ext cx="152400" cy="152400"/>
          </a:xfrm>
          <a:prstGeom prst="rect">
            <a:avLst/>
          </a:prstGeom>
          <a:solidFill>
            <a:srgbClr val="C9961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3" name="Rectangle 134"/>
          <p:cNvSpPr>
            <a:spLocks noChangeArrowheads="1"/>
          </p:cNvSpPr>
          <p:nvPr/>
        </p:nvSpPr>
        <p:spPr bwMode="auto">
          <a:xfrm>
            <a:off x="4876800" y="55626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4" name="TextBox 148"/>
          <p:cNvSpPr txBox="1">
            <a:spLocks noChangeArrowheads="1"/>
          </p:cNvSpPr>
          <p:nvPr/>
        </p:nvSpPr>
        <p:spPr bwMode="auto">
          <a:xfrm>
            <a:off x="5105400" y="5715000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 charset="0"/>
                <a:cs typeface="Calibri" charset="0"/>
              </a:rPr>
              <a:t>Both Children &amp; Pregnant </a:t>
            </a:r>
            <a:r>
              <a:rPr lang="en-US" sz="1200" b="1" dirty="0" smtClean="0">
                <a:latin typeface="Calibri" charset="0"/>
                <a:cs typeface="Calibri" charset="0"/>
              </a:rPr>
              <a:t>Women (18 states, including DC)</a:t>
            </a:r>
          </a:p>
          <a:p>
            <a:endParaRPr lang="en-US" sz="1600" b="1" dirty="0">
              <a:latin typeface="Calibri" charset="0"/>
              <a:cs typeface="Calibri" charset="0"/>
            </a:endParaRPr>
          </a:p>
        </p:txBody>
      </p:sp>
      <p:sp>
        <p:nvSpPr>
          <p:cNvPr id="405" name="TextBox 148"/>
          <p:cNvSpPr txBox="1">
            <a:spLocks noChangeArrowheads="1"/>
          </p:cNvSpPr>
          <p:nvPr/>
        </p:nvSpPr>
        <p:spPr bwMode="auto">
          <a:xfrm>
            <a:off x="5105400" y="525780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 smtClean="0">
                <a:latin typeface="Calibri" charset="0"/>
                <a:cs typeface="Calibri" charset="0"/>
              </a:rPr>
              <a:t>Children Only (6 states)</a:t>
            </a:r>
          </a:p>
          <a:p>
            <a:endParaRPr lang="en-US" sz="1600" b="1" dirty="0">
              <a:latin typeface="Calibri" charset="0"/>
              <a:cs typeface="Calibri" charset="0"/>
            </a:endParaRPr>
          </a:p>
        </p:txBody>
      </p:sp>
      <p:sp>
        <p:nvSpPr>
          <p:cNvPr id="406" name="TextBox 148"/>
          <p:cNvSpPr txBox="1">
            <a:spLocks noChangeArrowheads="1"/>
          </p:cNvSpPr>
          <p:nvPr/>
        </p:nvSpPr>
        <p:spPr bwMode="auto">
          <a:xfrm>
            <a:off x="5105400" y="548640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 smtClean="0">
                <a:latin typeface="Calibri" charset="0"/>
                <a:cs typeface="Calibri" charset="0"/>
              </a:rPr>
              <a:t>Pregnant Women Only (1 state)</a:t>
            </a:r>
          </a:p>
          <a:p>
            <a:endParaRPr lang="en-US" sz="1600" b="1" dirty="0">
              <a:latin typeface="Calibri" charset="0"/>
              <a:cs typeface="Calibri" charset="0"/>
            </a:endParaRPr>
          </a:p>
        </p:txBody>
      </p:sp>
      <p:sp>
        <p:nvSpPr>
          <p:cNvPr id="147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8" name="Picture 147" descr="Footer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5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239000" y="4724400"/>
            <a:ext cx="1033462" cy="647700"/>
          </a:xfrm>
          <a:prstGeom prst="ellipse">
            <a:avLst/>
          </a:prstGeom>
          <a:noFill/>
          <a:ln w="31750">
            <a:solidFill>
              <a:srgbClr val="AA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11162"/>
            <a:ext cx="8915400" cy="10366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Thanks to Medicaid and CHIP, we have made unprecedented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rogress in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overing children.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3F7E-E135-E548-93ED-9F302C4DD9E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844508"/>
              </p:ext>
            </p:extLst>
          </p:nvPr>
        </p:nvGraphicFramePr>
        <p:xfrm>
          <a:off x="457200" y="1600200"/>
          <a:ext cx="7696199" cy="421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27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54061"/>
                </a:solidFill>
                <a:latin typeface="+mj-lt"/>
              </a:rPr>
              <a:t>Eligibility Impacts of the ACA</a:t>
            </a:r>
            <a:endParaRPr lang="en-US" sz="3600" dirty="0">
              <a:solidFill>
                <a:srgbClr val="25406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sz="1100" dirty="0" smtClean="0">
              <a:latin typeface="Calibri" pitchFamily="-111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States are required to “hold steady” on existing eligibility and procedures for adults until 2014 and for children until 2019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C9961E"/>
              </a:buClr>
              <a:buFont typeface="Arial"/>
              <a:buChar char="•"/>
              <a:defRPr/>
            </a:pPr>
            <a:endParaRPr lang="en-US" sz="3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New national Medicaid eligibility level of 133% FPL for adults is now “optional” following Supreme Court ruling 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C9961E"/>
              </a:buClr>
              <a:buFont typeface="Arial"/>
              <a:buChar char="•"/>
              <a:defRPr/>
            </a:pPr>
            <a:endParaRPr lang="en-US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</a:rPr>
              <a:t>Eliminates “stair-step eligibility” moving those ages 6-18 with income between 100-133% FPL from separate CHIP programs to Medicaid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endParaRPr lang="en-US" sz="3300" dirty="0" smtClean="0">
              <a:solidFill>
                <a:srgbClr val="254061"/>
              </a:solidFill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endParaRPr lang="en-US" sz="3529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rgbClr val="C9961E"/>
              </a:buClr>
              <a:buFont typeface="Arial"/>
              <a:buChar char="•"/>
            </a:pPr>
            <a:endParaRPr lang="en-US" dirty="0" smtClean="0">
              <a:solidFill>
                <a:srgbClr val="254061"/>
              </a:solidFill>
              <a:latin typeface="+mj-lt"/>
            </a:endParaRPr>
          </a:p>
          <a:p>
            <a:pPr lvl="1">
              <a:buClr>
                <a:srgbClr val="C9961E"/>
              </a:buClr>
              <a:buFont typeface="Arial"/>
              <a:buChar char="•"/>
            </a:pPr>
            <a:endParaRPr lang="en-US" dirty="0" smtClean="0">
              <a:solidFill>
                <a:srgbClr val="254061"/>
              </a:solidFill>
              <a:latin typeface="+mj-lt"/>
            </a:endParaRPr>
          </a:p>
          <a:p>
            <a:pPr>
              <a:buClr>
                <a:srgbClr val="C9961E"/>
              </a:buClr>
              <a:buFont typeface="Arial"/>
              <a:buChar char="•"/>
            </a:pPr>
            <a:endParaRPr lang="en-US" dirty="0">
              <a:solidFill>
                <a:srgbClr val="254061"/>
              </a:solidFill>
              <a:latin typeface="+mj-lt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314450"/>
            <a:ext cx="9144000" cy="1588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2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254061"/>
                </a:solidFill>
                <a:latin typeface="+mn-lt"/>
              </a:rPr>
              <a:t>MAGI-based Eligibility</a:t>
            </a:r>
            <a:endParaRPr lang="en-US" dirty="0">
              <a:solidFill>
                <a:srgbClr val="25406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251" y="1417637"/>
            <a:ext cx="6495749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buClr>
                <a:srgbClr val="C9961E"/>
              </a:buClr>
              <a:buFont typeface="Arial"/>
              <a:buChar char="•"/>
            </a:pPr>
            <a:r>
              <a:rPr lang="en-US" b="1" i="1" dirty="0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odified </a:t>
            </a:r>
            <a:r>
              <a:rPr lang="en-US" b="1" i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djusted </a:t>
            </a:r>
            <a:r>
              <a:rPr lang="en-US" b="1" i="1" dirty="0" smtClean="0">
                <a:latin typeface="+mn-lt"/>
              </a:rPr>
              <a:t>G</a:t>
            </a:r>
            <a:r>
              <a:rPr lang="en-US" dirty="0" smtClean="0">
                <a:latin typeface="+mn-lt"/>
              </a:rPr>
              <a:t>ross </a:t>
            </a:r>
            <a:r>
              <a:rPr lang="en-US" b="1" i="1" dirty="0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ncome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9961E"/>
              </a:buClr>
              <a:buFont typeface="Lucida Grande"/>
              <a:buChar char="-"/>
            </a:pPr>
            <a:r>
              <a:rPr lang="en-US" dirty="0" smtClean="0">
                <a:latin typeface="+mn-lt"/>
              </a:rPr>
              <a:t>Not a number, it’s a methodology, for determining income eligibility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9961E"/>
              </a:buClr>
              <a:buFont typeface="Lucida Grande"/>
              <a:buChar char="-"/>
            </a:pPr>
            <a:r>
              <a:rPr lang="en-US" dirty="0" smtClean="0">
                <a:latin typeface="+mn-lt"/>
              </a:rPr>
              <a:t>Who’s counted in the family and whose income counts 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ooted in tax law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 smtClean="0">
                <a:latin typeface="+mn-lt"/>
              </a:rPr>
              <a:t>G</a:t>
            </a:r>
            <a:r>
              <a:rPr lang="en-US" sz="2400" dirty="0" smtClean="0">
                <a:latin typeface="+mn-lt"/>
              </a:rPr>
              <a:t>enerally </a:t>
            </a:r>
            <a:r>
              <a:rPr lang="en-US" sz="2400" dirty="0">
                <a:latin typeface="+mn-lt"/>
              </a:rPr>
              <a:t>consistent with premium tax credits in the </a:t>
            </a:r>
            <a:r>
              <a:rPr lang="en-US" sz="2400" dirty="0" smtClean="0">
                <a:latin typeface="+mn-lt"/>
              </a:rPr>
              <a:t>Exchange (exceptions)</a:t>
            </a:r>
            <a:endParaRPr lang="en-US" sz="2400" dirty="0">
              <a:latin typeface="+mn-lt"/>
            </a:endParaRPr>
          </a:p>
          <a:p>
            <a:pPr>
              <a:lnSpc>
                <a:spcPct val="90000"/>
              </a:lnSpc>
              <a:spcAft>
                <a:spcPts val="300"/>
              </a:spcAft>
              <a:buClr>
                <a:srgbClr val="C9961E"/>
              </a:buClr>
              <a:buFont typeface="Arial"/>
              <a:buChar char="•"/>
            </a:pPr>
            <a:r>
              <a:rPr lang="en-US" sz="3000" dirty="0">
                <a:latin typeface="+mn-lt"/>
              </a:rPr>
              <a:t>No income disregards or deductions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9961E"/>
              </a:buClr>
              <a:buFont typeface="Lucida Grande"/>
              <a:buChar char="-"/>
            </a:pPr>
            <a:r>
              <a:rPr lang="en-US" sz="2600" dirty="0">
                <a:latin typeface="+mn-lt"/>
              </a:rPr>
              <a:t>Flat 5 percentage points above 133% FPL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26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2191052" cy="3619619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3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60438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+mj-lt"/>
              </a:rPr>
              <a:t>Other Direct Impacts on Children and Families</a:t>
            </a:r>
            <a:endParaRPr lang="en-US" sz="3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dirty="0" smtClean="0">
                <a:solidFill>
                  <a:srgbClr val="254061"/>
                </a:solidFill>
                <a:latin typeface="+mj-lt"/>
              </a:rPr>
              <a:t>Prohibits the use of asset tests or face-to-face interviews</a:t>
            </a:r>
            <a:endParaRPr lang="en-US" sz="2800" dirty="0" smtClean="0">
              <a:solidFill>
                <a:srgbClr val="25406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 smtClean="0">
                <a:solidFill>
                  <a:srgbClr val="254061"/>
                </a:solidFill>
              </a:rPr>
              <a:t>Limits CHIP waiting periods to 90 days and requires certain exceptions</a:t>
            </a: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 smtClean="0">
                <a:solidFill>
                  <a:srgbClr val="254061"/>
                </a:solidFill>
                <a:latin typeface="+mj-lt"/>
              </a:rPr>
              <a:t>Requires parents to enroll                                            uninsured children before                                      enrolling themselves</a:t>
            </a:r>
          </a:p>
          <a:p>
            <a:pPr>
              <a:spcBef>
                <a:spcPts val="0"/>
              </a:spcBef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Creates a “welcome mat”</a:t>
            </a:r>
          </a:p>
          <a:p>
            <a:pPr>
              <a:spcBef>
                <a:spcPts val="0"/>
              </a:spcBef>
              <a:buClr>
                <a:srgbClr val="C9961E"/>
              </a:buClr>
              <a:buNone/>
            </a:pPr>
            <a:r>
              <a:rPr lang="en-US" dirty="0" smtClean="0"/>
              <a:t>	effect that will bring </a:t>
            </a:r>
          </a:p>
          <a:p>
            <a:pPr>
              <a:spcBef>
                <a:spcPts val="0"/>
              </a:spcBef>
              <a:buClr>
                <a:srgbClr val="C9961E"/>
              </a:buClr>
              <a:buNone/>
            </a:pPr>
            <a:r>
              <a:rPr lang="en-US" dirty="0" smtClean="0"/>
              <a:t>	currently eligible people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C9961E"/>
              </a:buClr>
              <a:buNone/>
            </a:pPr>
            <a:endParaRPr lang="en-US" dirty="0" smtClean="0"/>
          </a:p>
          <a:p>
            <a:pPr>
              <a:buClr>
                <a:srgbClr val="C9961E"/>
              </a:buClr>
              <a:buFont typeface="Arial"/>
              <a:buChar char="•"/>
            </a:pPr>
            <a:endParaRPr lang="en-US" dirty="0">
              <a:solidFill>
                <a:srgbClr val="254061"/>
              </a:solidFill>
              <a:latin typeface="+mj-lt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314450"/>
            <a:ext cx="9144000" cy="1588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4" descr="spring-finds-welcome-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225800"/>
            <a:ext cx="3505200" cy="23368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24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A Closer Look at </a:t>
            </a:r>
            <a:b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Benefits and Cost-Sharing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4" descr="sb10066466b-004.jpg"/>
          <p:cNvPicPr>
            <a:picLocks noChangeAspect="1"/>
          </p:cNvPicPr>
          <p:nvPr/>
        </p:nvPicPr>
        <p:blipFill>
          <a:blip r:embed="rId3" cstate="print"/>
          <a:srcRect t="9854"/>
          <a:stretch>
            <a:fillRect/>
          </a:stretch>
        </p:blipFill>
        <p:spPr bwMode="auto">
          <a:xfrm>
            <a:off x="1752600" y="1872960"/>
            <a:ext cx="5678999" cy="384204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52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Benefits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876800" cy="4267200"/>
          </a:xfrm>
        </p:spPr>
        <p:txBody>
          <a:bodyPr>
            <a:normAutofit/>
          </a:bodyPr>
          <a:lstStyle/>
          <a:p>
            <a:pPr>
              <a:buClr>
                <a:srgbClr val="C9961E"/>
              </a:buClr>
            </a:pPr>
            <a:r>
              <a:rPr lang="en-US" sz="3027" dirty="0" smtClean="0">
                <a:ea typeface="ＭＳ Ｐゴシック" charset="0"/>
              </a:rPr>
              <a:t>Medicaid </a:t>
            </a:r>
          </a:p>
          <a:p>
            <a:pPr lvl="1">
              <a:buClr>
                <a:srgbClr val="C9961E"/>
              </a:buClr>
            </a:pPr>
            <a:r>
              <a:rPr lang="en-US" sz="2627" dirty="0" smtClean="0">
                <a:ea typeface="ＭＳ Ｐゴシック" charset="0"/>
              </a:rPr>
              <a:t>Comprehensive services through EPSDT</a:t>
            </a:r>
          </a:p>
          <a:p>
            <a:pPr>
              <a:buClr>
                <a:srgbClr val="C9961E"/>
              </a:buClr>
            </a:pPr>
            <a:r>
              <a:rPr lang="en-US" sz="3027" dirty="0" smtClean="0">
                <a:ea typeface="ＭＳ Ｐゴシック" charset="0"/>
              </a:rPr>
              <a:t>CHIP</a:t>
            </a:r>
            <a:endParaRPr lang="en-US" sz="2627" dirty="0" smtClean="0">
              <a:ea typeface="ＭＳ Ｐゴシック" charset="0"/>
            </a:endParaRPr>
          </a:p>
          <a:p>
            <a:pPr lvl="1">
              <a:buClr>
                <a:srgbClr val="C9961E"/>
              </a:buClr>
            </a:pPr>
            <a:r>
              <a:rPr lang="en-US" sz="2627" dirty="0" smtClean="0">
                <a:ea typeface="ＭＳ Ｐゴシック" charset="0"/>
              </a:rPr>
              <a:t>Medicaid expansion – Medicaid benefit package</a:t>
            </a:r>
          </a:p>
          <a:p>
            <a:pPr lvl="1">
              <a:buClr>
                <a:srgbClr val="C9961E"/>
              </a:buClr>
            </a:pPr>
            <a:r>
              <a:rPr lang="en-US" sz="2627" dirty="0">
                <a:ea typeface="ＭＳ Ｐゴシック" charset="0"/>
              </a:rPr>
              <a:t>S</a:t>
            </a:r>
            <a:r>
              <a:rPr lang="en-US" sz="2627" dirty="0" smtClean="0">
                <a:ea typeface="ＭＳ Ｐゴシック" charset="0"/>
              </a:rPr>
              <a:t>eparate program - based on Benchmark plan that is </a:t>
            </a:r>
            <a:r>
              <a:rPr lang="en-US" sz="2627" dirty="0">
                <a:ea typeface="ＭＳ Ｐゴシック" charset="0"/>
              </a:rPr>
              <a:t>c</a:t>
            </a:r>
            <a:r>
              <a:rPr lang="en-US" sz="2627" dirty="0" smtClean="0">
                <a:ea typeface="ＭＳ Ｐゴシック" charset="0"/>
              </a:rPr>
              <a:t>loser to private coverage</a:t>
            </a:r>
          </a:p>
        </p:txBody>
      </p:sp>
      <p:pic>
        <p:nvPicPr>
          <p:cNvPr id="12" name="Content Placeholder 11" descr="african-american_male_pediatrician_holding_and_examinating_baby_girl_with_stethoscope_u100586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929" b="5357"/>
          <a:stretch>
            <a:fillRect/>
          </a:stretch>
        </p:blipFill>
        <p:spPr>
          <a:xfrm>
            <a:off x="914400" y="1752600"/>
            <a:ext cx="2740855" cy="3657600"/>
          </a:xfr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24</a:t>
            </a:fld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en-US" dirty="0" smtClean="0"/>
              <a:t>How do states deliver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00"/>
              </a:spcBef>
              <a:spcAft>
                <a:spcPts val="400"/>
              </a:spcAft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Fee-for-service (FFS) – state contracts directly with providers and directly pays them for services </a:t>
            </a:r>
          </a:p>
          <a:p>
            <a:pPr>
              <a:spcBef>
                <a:spcPts val="700"/>
              </a:spcBef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Managed care organizations (MCO) – state contracts with a managed care company to “manage the delivery of health care” (similar to employers)</a:t>
            </a:r>
          </a:p>
          <a:p>
            <a:pPr lvl="1">
              <a:spcBef>
                <a:spcPts val="300"/>
              </a:spcBef>
              <a:buClr>
                <a:srgbClr val="C9961E"/>
              </a:buClr>
              <a:buFont typeface="Lucida Grande"/>
              <a:buChar char="-"/>
            </a:pPr>
            <a:r>
              <a:rPr lang="en-US" sz="2400" dirty="0"/>
              <a:t>M</a:t>
            </a:r>
            <a:r>
              <a:rPr lang="en-US" sz="2400" dirty="0" smtClean="0"/>
              <a:t>ust be voluntary without a waiver</a:t>
            </a:r>
          </a:p>
          <a:p>
            <a:pPr lvl="1">
              <a:spcBef>
                <a:spcPts val="300"/>
              </a:spcBef>
              <a:buClr>
                <a:srgbClr val="C9961E"/>
              </a:buClr>
              <a:buFont typeface="Lucida Grande"/>
              <a:buChar char="-"/>
            </a:pPr>
            <a:r>
              <a:rPr lang="en-US" sz="2400" dirty="0" smtClean="0"/>
              <a:t>Offer choice of plans or provider</a:t>
            </a:r>
          </a:p>
          <a:p>
            <a:pPr lvl="1">
              <a:spcBef>
                <a:spcPts val="300"/>
              </a:spcBef>
              <a:spcAft>
                <a:spcPts val="400"/>
              </a:spcAft>
              <a:buClr>
                <a:srgbClr val="C9961E"/>
              </a:buClr>
              <a:buFont typeface="Lucida Grande"/>
              <a:buChar char="-"/>
            </a:pPr>
            <a:r>
              <a:rPr lang="en-US" sz="2400" dirty="0" smtClean="0"/>
              <a:t>Some benefits may be carved out (i.e. mental health and offered under FFS)</a:t>
            </a:r>
            <a:endParaRPr lang="en-US" sz="2800" dirty="0" smtClean="0"/>
          </a:p>
          <a:p>
            <a:pPr>
              <a:spcBef>
                <a:spcPts val="700"/>
              </a:spcBef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Premium assistance –using Medicaid and CHIP funds to purchase private insurance that is cost-effective and comparable </a:t>
            </a:r>
          </a:p>
          <a:p>
            <a:pPr lvl="1">
              <a:spcBef>
                <a:spcPts val="700"/>
              </a:spcBef>
              <a:buClr>
                <a:srgbClr val="C9961E"/>
              </a:buClr>
              <a:buFont typeface="Lucida Grande"/>
              <a:buChar char="-"/>
            </a:pPr>
            <a:r>
              <a:rPr lang="en-US" sz="2400" dirty="0"/>
              <a:t>P</a:t>
            </a:r>
            <a:r>
              <a:rPr lang="en-US" sz="2400" dirty="0" smtClean="0"/>
              <a:t>rovide benefit and cost-sharing wraps to achieve comparability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77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Premiums and Cost Sharing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State flexibility within limits - </a:t>
            </a:r>
          </a:p>
          <a:p>
            <a:pPr>
              <a:buClr>
                <a:srgbClr val="C9961E"/>
              </a:buClr>
              <a:buFont typeface="Arial" pitchFamily="34" charset="0"/>
              <a:buChar char="•"/>
            </a:pPr>
            <a:r>
              <a:rPr lang="en-US" sz="2800" dirty="0" smtClean="0"/>
              <a:t>Premiums limited below 150% FPL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sz="2400" dirty="0" smtClean="0"/>
              <a:t>None in Medicaid 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sz="2400" dirty="0" smtClean="0"/>
              <a:t>Maximum of $19/enrollee in CHIP, depending on income/family size</a:t>
            </a:r>
          </a:p>
          <a:p>
            <a:pPr>
              <a:buClr>
                <a:srgbClr val="C9961E"/>
              </a:buClr>
              <a:buFont typeface="Arial" pitchFamily="34" charset="0"/>
              <a:buChar char="•"/>
            </a:pPr>
            <a:r>
              <a:rPr lang="en-US" sz="2800" dirty="0" smtClean="0"/>
              <a:t>Total cost-sharing cannot exceed five percent of family income </a:t>
            </a:r>
          </a:p>
          <a:p>
            <a:pPr>
              <a:buClr>
                <a:srgbClr val="C9961E"/>
              </a:buClr>
              <a:buFont typeface="Arial" pitchFamily="34" charset="0"/>
              <a:buChar char="•"/>
            </a:pPr>
            <a:r>
              <a:rPr lang="en-US" sz="2800" dirty="0" smtClean="0"/>
              <a:t>Cannot favor higher-income families over lower-income families</a:t>
            </a:r>
          </a:p>
          <a:p>
            <a:pPr>
              <a:buClr>
                <a:srgbClr val="C9961E"/>
              </a:buClr>
              <a:buFont typeface="Arial" pitchFamily="34" charset="0"/>
              <a:buChar char="•"/>
            </a:pPr>
            <a:r>
              <a:rPr lang="en-US" sz="2800" dirty="0" smtClean="0"/>
              <a:t>No cost sharing for well-baby and well-child care, including immunizations.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26</a:t>
            </a:fld>
            <a:endParaRPr 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Median Monthly Premiums, by Income, Among States with Premiums in Medicaid and CHIP, January 2013</a:t>
            </a:r>
            <a:endParaRPr lang="en-US" sz="2800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67000" y="6172200"/>
            <a:ext cx="4876800" cy="68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Based on the results of a national survey conducted by the Kaiser Commission on Medicaid and the Uninsured and the Georgetown University Center for Children and Families,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842640"/>
              </p:ext>
            </p:extLst>
          </p:nvPr>
        </p:nvGraphicFramePr>
        <p:xfrm>
          <a:off x="152399" y="1219200"/>
          <a:ext cx="9001125" cy="405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905000" y="1600200"/>
            <a:ext cx="0" cy="3200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71600" y="5281136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Number of States Charging Premiums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528846"/>
            <a:ext cx="381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+mj-lt"/>
              </a:rPr>
              <a:t>7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2600" y="5528846"/>
            <a:ext cx="45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+mj-lt"/>
              </a:rPr>
              <a:t>17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528846"/>
            <a:ext cx="45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+mj-lt"/>
              </a:rPr>
              <a:t>27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5486400"/>
            <a:ext cx="45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+mj-lt"/>
              </a:rPr>
              <a:t>18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0" y="5486400"/>
            <a:ext cx="45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  <a:latin typeface="+mj-lt"/>
              </a:rPr>
              <a:t>10</a:t>
            </a:r>
          </a:p>
        </p:txBody>
      </p:sp>
      <p:sp>
        <p:nvSpPr>
          <p:cNvPr id="5" name="Right Brace 4"/>
          <p:cNvSpPr/>
          <p:nvPr/>
        </p:nvSpPr>
        <p:spPr>
          <a:xfrm>
            <a:off x="2667000" y="5257800"/>
            <a:ext cx="152400" cy="762000"/>
          </a:xfrm>
          <a:prstGeom prst="rightBrac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200" y="4876800"/>
            <a:ext cx="17018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 smtClean="0">
                <a:solidFill>
                  <a:srgbClr val="000000"/>
                </a:solidFill>
                <a:latin typeface="+mj-lt"/>
              </a:rPr>
              <a:t>Total Requiring </a:t>
            </a:r>
          </a:p>
          <a:p>
            <a:r>
              <a:rPr lang="en-US" sz="1550" dirty="0" smtClean="0">
                <a:solidFill>
                  <a:srgbClr val="000000"/>
                </a:solidFill>
                <a:latin typeface="+mj-lt"/>
              </a:rPr>
              <a:t>Payment</a:t>
            </a:r>
            <a:endParaRPr lang="en-US" sz="15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Foote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438400" y="1905000"/>
            <a:ext cx="1828800" cy="1524000"/>
          </a:xfrm>
          <a:prstGeom prst="wedgeRectCallou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Will not be allowed when Medicaid covers all children under 133% FPL</a:t>
            </a:r>
          </a:p>
        </p:txBody>
      </p:sp>
    </p:spTree>
    <p:extLst>
      <p:ext uri="{BB962C8B-B14F-4D97-AF65-F5344CB8AC3E}">
        <p14:creationId xmlns:p14="http://schemas.microsoft.com/office/powerpoint/2010/main" val="34508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036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Consequences of Non-Payment of Premiums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1"/>
            <a:ext cx="4876800" cy="4267200"/>
          </a:xfrm>
        </p:spPr>
        <p:txBody>
          <a:bodyPr>
            <a:normAutofit fontScale="92500"/>
          </a:bodyPr>
          <a:lstStyle/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30-day grace period before coverage can be canceled for non-payment</a:t>
            </a:r>
          </a:p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Must be reviewed for lower or no premium</a:t>
            </a:r>
          </a:p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Cannot be “locked out” of coverage for more than 90 days</a:t>
            </a:r>
          </a:p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Cannot be required to pay back premiums before re-enrolling</a:t>
            </a:r>
          </a:p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Can be required to reapply</a:t>
            </a:r>
          </a:p>
          <a:p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13" descr="trauma-baby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1384" t="2096" r="-2830" b="-2096"/>
          <a:stretch/>
        </p:blipFill>
        <p:spPr>
          <a:xfrm>
            <a:off x="533400" y="2133600"/>
            <a:ext cx="3289300" cy="30289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States with Co-Payments for Selected Services for Children at 201% FPL, January 2013</a:t>
            </a:r>
            <a:endParaRPr lang="en-US" sz="2800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0" y="6172201"/>
            <a:ext cx="5791200" cy="6857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Based on the results of a national survey conducted by the Kaiser Commission on Medicaid and the Uninsured and the Georgetown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Center for Children and Families,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2013. 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92402"/>
              </p:ext>
            </p:extLst>
          </p:nvPr>
        </p:nvGraphicFramePr>
        <p:xfrm>
          <a:off x="215900" y="14478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752600" y="1676400"/>
            <a:ext cx="0" cy="3733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10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366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Even as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overty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ates have increased,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rate of uninsured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hildren has declined.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7707765"/>
              </p:ext>
            </p:extLst>
          </p:nvPr>
        </p:nvGraphicFramePr>
        <p:xfrm>
          <a:off x="762000" y="1676400"/>
          <a:ext cx="7810206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Diving into a few </a:t>
            </a:r>
            <a:r>
              <a:rPr lang="en-US" dirty="0">
                <a:ea typeface="ＭＳ Ｐゴシック" charset="-128"/>
                <a:cs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dministrative details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30</a:t>
            </a:fld>
            <a:endParaRPr lang="en-US" sz="1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r="7953"/>
          <a:stretch>
            <a:fillRect/>
          </a:stretch>
        </p:blipFill>
        <p:spPr bwMode="auto">
          <a:xfrm>
            <a:off x="3276600" y="1752600"/>
            <a:ext cx="25765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04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76799"/>
          </a:xfrm>
        </p:spPr>
        <p:txBody>
          <a:bodyPr>
            <a:normAutofit/>
          </a:bodyPr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States submit their Medicaid or CHIP “State Plans” to CMS for federal approval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Details eligibility, policy options, procedures and other operating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39900"/>
            <a:ext cx="3465377" cy="2298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38600"/>
            <a:ext cx="80010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 sz="3200" kern="120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 sz="2800" kern="120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To make a change, the state submits a “State Plan Amendment” or SPA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Templates may be offered by CMS for states to fill out to enact specific policy options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629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/>
              <a:t>What’s a Waiver?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447800"/>
            <a:ext cx="5562600" cy="4572000"/>
          </a:xfrm>
        </p:spPr>
        <p:txBody>
          <a:bodyPr>
            <a:normAutofit lnSpcReduction="10000"/>
          </a:bodyPr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Section 1115 Waivers provide flexibility </a:t>
            </a:r>
            <a:r>
              <a:rPr lang="en-US" sz="2800" dirty="0"/>
              <a:t>to design and improve </a:t>
            </a:r>
            <a:r>
              <a:rPr lang="en-US" sz="2800" dirty="0" smtClean="0"/>
              <a:t>state programs</a:t>
            </a:r>
            <a:r>
              <a:rPr lang="en-US" sz="2800" dirty="0"/>
              <a:t> </a:t>
            </a:r>
            <a:r>
              <a:rPr lang="en-US" sz="2800" dirty="0" smtClean="0"/>
              <a:t>in order to “demonstrate </a:t>
            </a:r>
            <a:r>
              <a:rPr lang="en-US" sz="2800" dirty="0"/>
              <a:t>and evaluate policy </a:t>
            </a:r>
            <a:r>
              <a:rPr lang="en-US" sz="2800" dirty="0" smtClean="0"/>
              <a:t>approaches”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sz="2600" dirty="0" smtClean="0"/>
              <a:t>Expand eligibility to individuals not otherwise eligible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sz="2600" dirty="0" smtClean="0"/>
              <a:t>Provide services not covered  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sz="2600" dirty="0"/>
              <a:t>I</a:t>
            </a:r>
            <a:r>
              <a:rPr lang="en-US" sz="2600" dirty="0" smtClean="0"/>
              <a:t>mprove care, increase efficiency or reduce costs 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3000" dirty="0" smtClean="0"/>
              <a:t>New public process and transparency rules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534" r="17659"/>
          <a:stretch/>
        </p:blipFill>
        <p:spPr>
          <a:xfrm>
            <a:off x="533400" y="1905000"/>
            <a:ext cx="2654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0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What do we know about </a:t>
            </a:r>
            <a:b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uninsured children?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4572000" cy="304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33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724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Children are much less likely to be uninsured than adults.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99800"/>
              </p:ext>
            </p:extLst>
          </p:nvPr>
        </p:nvGraphicFramePr>
        <p:xfrm>
          <a:off x="1219200" y="1752600"/>
          <a:ext cx="6629400" cy="436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41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50"/>
          <p:cNvSpPr>
            <a:spLocks noChangeArrowheads="1"/>
          </p:cNvSpPr>
          <p:nvPr/>
        </p:nvSpPr>
        <p:spPr bwMode="auto">
          <a:xfrm>
            <a:off x="4916488" y="3905250"/>
            <a:ext cx="744537" cy="611188"/>
          </a:xfrm>
          <a:custGeom>
            <a:avLst/>
            <a:gdLst>
              <a:gd name="T0" fmla="*/ 5438 w 745812"/>
              <a:gd name="T1" fmla="*/ 19034 h 611443"/>
              <a:gd name="T2" fmla="*/ 24422 w 745812"/>
              <a:gd name="T3" fmla="*/ 120550 h 611443"/>
              <a:gd name="T4" fmla="*/ 24422 w 745812"/>
              <a:gd name="T5" fmla="*/ 406062 h 611443"/>
              <a:gd name="T6" fmla="*/ 49736 w 745812"/>
              <a:gd name="T7" fmla="*/ 513921 h 611443"/>
              <a:gd name="T8" fmla="*/ 87706 w 745812"/>
              <a:gd name="T9" fmla="*/ 520266 h 611443"/>
              <a:gd name="T10" fmla="*/ 94034 w 745812"/>
              <a:gd name="T11" fmla="*/ 545644 h 611443"/>
              <a:gd name="T12" fmla="*/ 100362 w 745812"/>
              <a:gd name="T13" fmla="*/ 583712 h 611443"/>
              <a:gd name="T14" fmla="*/ 119347 w 745812"/>
              <a:gd name="T15" fmla="*/ 596402 h 611443"/>
              <a:gd name="T16" fmla="*/ 188958 w 745812"/>
              <a:gd name="T17" fmla="*/ 602747 h 611443"/>
              <a:gd name="T18" fmla="*/ 309197 w 745812"/>
              <a:gd name="T19" fmla="*/ 609092 h 611443"/>
              <a:gd name="T20" fmla="*/ 537015 w 745812"/>
              <a:gd name="T21" fmla="*/ 602747 h 611443"/>
              <a:gd name="T22" fmla="*/ 543344 w 745812"/>
              <a:gd name="T23" fmla="*/ 583712 h 611443"/>
              <a:gd name="T24" fmla="*/ 537015 w 745812"/>
              <a:gd name="T25" fmla="*/ 507576 h 611443"/>
              <a:gd name="T26" fmla="*/ 549672 w 745812"/>
              <a:gd name="T27" fmla="*/ 431440 h 611443"/>
              <a:gd name="T28" fmla="*/ 574985 w 745812"/>
              <a:gd name="T29" fmla="*/ 393372 h 611443"/>
              <a:gd name="T30" fmla="*/ 600298 w 745812"/>
              <a:gd name="T31" fmla="*/ 355304 h 611443"/>
              <a:gd name="T32" fmla="*/ 612955 w 745812"/>
              <a:gd name="T33" fmla="*/ 336270 h 611443"/>
              <a:gd name="T34" fmla="*/ 625612 w 745812"/>
              <a:gd name="T35" fmla="*/ 285512 h 611443"/>
              <a:gd name="T36" fmla="*/ 631940 w 745812"/>
              <a:gd name="T37" fmla="*/ 266478 h 611443"/>
              <a:gd name="T38" fmla="*/ 650924 w 745812"/>
              <a:gd name="T39" fmla="*/ 253788 h 611443"/>
              <a:gd name="T40" fmla="*/ 663582 w 745812"/>
              <a:gd name="T41" fmla="*/ 215720 h 611443"/>
              <a:gd name="T42" fmla="*/ 682566 w 745812"/>
              <a:gd name="T43" fmla="*/ 158618 h 611443"/>
              <a:gd name="T44" fmla="*/ 720536 w 745812"/>
              <a:gd name="T45" fmla="*/ 133238 h 611443"/>
              <a:gd name="T46" fmla="*/ 739521 w 745812"/>
              <a:gd name="T47" fmla="*/ 95170 h 611443"/>
              <a:gd name="T48" fmla="*/ 720536 w 745812"/>
              <a:gd name="T49" fmla="*/ 88826 h 611443"/>
              <a:gd name="T50" fmla="*/ 625612 w 745812"/>
              <a:gd name="T51" fmla="*/ 82482 h 611443"/>
              <a:gd name="T52" fmla="*/ 644596 w 745812"/>
              <a:gd name="T53" fmla="*/ 50758 h 611443"/>
              <a:gd name="T54" fmla="*/ 638268 w 745812"/>
              <a:gd name="T55" fmla="*/ 12690 h 611443"/>
              <a:gd name="T56" fmla="*/ 600298 w 745812"/>
              <a:gd name="T57" fmla="*/ 0 h 611443"/>
              <a:gd name="T58" fmla="*/ 5438 w 745812"/>
              <a:gd name="T59" fmla="*/ 19034 h 61144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5812"/>
              <a:gd name="T91" fmla="*/ 0 h 611443"/>
              <a:gd name="T92" fmla="*/ 745812 w 745812"/>
              <a:gd name="T93" fmla="*/ 611443 h 61144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5812" h="611443">
                <a:moveTo>
                  <a:pt x="5456" y="19050"/>
                </a:moveTo>
                <a:cubicBezTo>
                  <a:pt x="20681" y="95175"/>
                  <a:pt x="14607" y="61258"/>
                  <a:pt x="24506" y="120650"/>
                </a:cubicBezTo>
                <a:cubicBezTo>
                  <a:pt x="38991" y="308949"/>
                  <a:pt x="24506" y="81859"/>
                  <a:pt x="24506" y="406400"/>
                </a:cubicBezTo>
                <a:cubicBezTo>
                  <a:pt x="24506" y="484313"/>
                  <a:pt x="0" y="503260"/>
                  <a:pt x="49906" y="514350"/>
                </a:cubicBezTo>
                <a:cubicBezTo>
                  <a:pt x="62475" y="517143"/>
                  <a:pt x="75306" y="518583"/>
                  <a:pt x="88006" y="520700"/>
                </a:cubicBezTo>
                <a:cubicBezTo>
                  <a:pt x="90123" y="529167"/>
                  <a:pt x="92644" y="537542"/>
                  <a:pt x="94356" y="546100"/>
                </a:cubicBezTo>
                <a:cubicBezTo>
                  <a:pt x="96881" y="558725"/>
                  <a:pt x="94948" y="572684"/>
                  <a:pt x="100706" y="584200"/>
                </a:cubicBezTo>
                <a:cubicBezTo>
                  <a:pt x="104119" y="591026"/>
                  <a:pt x="112294" y="595301"/>
                  <a:pt x="119756" y="596900"/>
                </a:cubicBezTo>
                <a:cubicBezTo>
                  <a:pt x="142616" y="601799"/>
                  <a:pt x="166278" y="601695"/>
                  <a:pt x="189606" y="603250"/>
                </a:cubicBezTo>
                <a:cubicBezTo>
                  <a:pt x="229789" y="605929"/>
                  <a:pt x="270039" y="607483"/>
                  <a:pt x="310256" y="609600"/>
                </a:cubicBezTo>
                <a:cubicBezTo>
                  <a:pt x="386456" y="607483"/>
                  <a:pt x="463068" y="611443"/>
                  <a:pt x="538856" y="603250"/>
                </a:cubicBezTo>
                <a:cubicBezTo>
                  <a:pt x="545511" y="602531"/>
                  <a:pt x="545206" y="590893"/>
                  <a:pt x="545206" y="584200"/>
                </a:cubicBezTo>
                <a:cubicBezTo>
                  <a:pt x="545206" y="558712"/>
                  <a:pt x="540973" y="533400"/>
                  <a:pt x="538856" y="508000"/>
                </a:cubicBezTo>
                <a:cubicBezTo>
                  <a:pt x="540022" y="497508"/>
                  <a:pt x="541213" y="450417"/>
                  <a:pt x="551556" y="431800"/>
                </a:cubicBezTo>
                <a:cubicBezTo>
                  <a:pt x="558969" y="418457"/>
                  <a:pt x="568489" y="406400"/>
                  <a:pt x="576956" y="393700"/>
                </a:cubicBezTo>
                <a:lnTo>
                  <a:pt x="602356" y="355600"/>
                </a:lnTo>
                <a:cubicBezTo>
                  <a:pt x="606589" y="349250"/>
                  <a:pt x="612643" y="343790"/>
                  <a:pt x="615056" y="336550"/>
                </a:cubicBezTo>
                <a:cubicBezTo>
                  <a:pt x="629571" y="293004"/>
                  <a:pt x="612431" y="347052"/>
                  <a:pt x="627756" y="285750"/>
                </a:cubicBezTo>
                <a:cubicBezTo>
                  <a:pt x="629379" y="279256"/>
                  <a:pt x="629925" y="271927"/>
                  <a:pt x="634106" y="266700"/>
                </a:cubicBezTo>
                <a:cubicBezTo>
                  <a:pt x="638874" y="260741"/>
                  <a:pt x="646806" y="258233"/>
                  <a:pt x="653156" y="254000"/>
                </a:cubicBezTo>
                <a:cubicBezTo>
                  <a:pt x="657389" y="241300"/>
                  <a:pt x="663655" y="229105"/>
                  <a:pt x="665856" y="215900"/>
                </a:cubicBezTo>
                <a:cubicBezTo>
                  <a:pt x="669378" y="194765"/>
                  <a:pt x="667484" y="173994"/>
                  <a:pt x="684906" y="158750"/>
                </a:cubicBezTo>
                <a:cubicBezTo>
                  <a:pt x="696393" y="148699"/>
                  <a:pt x="723006" y="133350"/>
                  <a:pt x="723006" y="133350"/>
                </a:cubicBezTo>
                <a:cubicBezTo>
                  <a:pt x="725145" y="130142"/>
                  <a:pt x="745812" y="102761"/>
                  <a:pt x="742056" y="95250"/>
                </a:cubicBezTo>
                <a:cubicBezTo>
                  <a:pt x="739063" y="89263"/>
                  <a:pt x="729659" y="89639"/>
                  <a:pt x="723006" y="88900"/>
                </a:cubicBezTo>
                <a:cubicBezTo>
                  <a:pt x="691380" y="85386"/>
                  <a:pt x="659506" y="84667"/>
                  <a:pt x="627756" y="82550"/>
                </a:cubicBezTo>
                <a:cubicBezTo>
                  <a:pt x="635999" y="57820"/>
                  <a:pt x="629373" y="68233"/>
                  <a:pt x="646806" y="50800"/>
                </a:cubicBezTo>
                <a:cubicBezTo>
                  <a:pt x="644689" y="38100"/>
                  <a:pt x="648934" y="22390"/>
                  <a:pt x="640456" y="12700"/>
                </a:cubicBezTo>
                <a:cubicBezTo>
                  <a:pt x="631641" y="2625"/>
                  <a:pt x="602356" y="0"/>
                  <a:pt x="602356" y="0"/>
                </a:cubicBezTo>
                <a:lnTo>
                  <a:pt x="5456" y="19050"/>
                </a:lnTo>
                <a:close/>
              </a:path>
            </a:pathLst>
          </a:custGeom>
          <a:solidFill>
            <a:srgbClr val="AC862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34" name="Freeform 27"/>
          <p:cNvSpPr>
            <a:spLocks/>
          </p:cNvSpPr>
          <p:nvPr/>
        </p:nvSpPr>
        <p:spPr bwMode="auto">
          <a:xfrm>
            <a:off x="4583113" y="1820863"/>
            <a:ext cx="949325" cy="952500"/>
          </a:xfrm>
          <a:custGeom>
            <a:avLst/>
            <a:gdLst>
              <a:gd name="T0" fmla="*/ 2147483647 w 711"/>
              <a:gd name="T1" fmla="*/ 2147483647 h 773"/>
              <a:gd name="T2" fmla="*/ 2147483647 w 711"/>
              <a:gd name="T3" fmla="*/ 2147483647 h 773"/>
              <a:gd name="T4" fmla="*/ 2147483647 w 711"/>
              <a:gd name="T5" fmla="*/ 2147483647 h 773"/>
              <a:gd name="T6" fmla="*/ 2147483647 w 711"/>
              <a:gd name="T7" fmla="*/ 2147483647 h 773"/>
              <a:gd name="T8" fmla="*/ 2147483647 w 711"/>
              <a:gd name="T9" fmla="*/ 2147483647 h 773"/>
              <a:gd name="T10" fmla="*/ 2147483647 w 711"/>
              <a:gd name="T11" fmla="*/ 2147483647 h 773"/>
              <a:gd name="T12" fmla="*/ 2147483647 w 711"/>
              <a:gd name="T13" fmla="*/ 2147483647 h 773"/>
              <a:gd name="T14" fmla="*/ 2147483647 w 711"/>
              <a:gd name="T15" fmla="*/ 2147483647 h 773"/>
              <a:gd name="T16" fmla="*/ 2147483647 w 711"/>
              <a:gd name="T17" fmla="*/ 2147483647 h 773"/>
              <a:gd name="T18" fmla="*/ 2147483647 w 711"/>
              <a:gd name="T19" fmla="*/ 2147483647 h 773"/>
              <a:gd name="T20" fmla="*/ 2147483647 w 711"/>
              <a:gd name="T21" fmla="*/ 2147483647 h 773"/>
              <a:gd name="T22" fmla="*/ 2147483647 w 711"/>
              <a:gd name="T23" fmla="*/ 2147483647 h 773"/>
              <a:gd name="T24" fmla="*/ 2147483647 w 711"/>
              <a:gd name="T25" fmla="*/ 2147483647 h 773"/>
              <a:gd name="T26" fmla="*/ 2147483647 w 711"/>
              <a:gd name="T27" fmla="*/ 2147483647 h 773"/>
              <a:gd name="T28" fmla="*/ 2147483647 w 711"/>
              <a:gd name="T29" fmla="*/ 2147483647 h 773"/>
              <a:gd name="T30" fmla="*/ 2147483647 w 711"/>
              <a:gd name="T31" fmla="*/ 2147483647 h 773"/>
              <a:gd name="T32" fmla="*/ 2147483647 w 711"/>
              <a:gd name="T33" fmla="*/ 2147483647 h 773"/>
              <a:gd name="T34" fmla="*/ 2147483647 w 711"/>
              <a:gd name="T35" fmla="*/ 2147483647 h 773"/>
              <a:gd name="T36" fmla="*/ 2147483647 w 711"/>
              <a:gd name="T37" fmla="*/ 2147483647 h 773"/>
              <a:gd name="T38" fmla="*/ 2147483647 w 711"/>
              <a:gd name="T39" fmla="*/ 2147483647 h 773"/>
              <a:gd name="T40" fmla="*/ 2147483647 w 711"/>
              <a:gd name="T41" fmla="*/ 2147483647 h 773"/>
              <a:gd name="T42" fmla="*/ 2147483647 w 711"/>
              <a:gd name="T43" fmla="*/ 2147483647 h 773"/>
              <a:gd name="T44" fmla="*/ 2147483647 w 711"/>
              <a:gd name="T45" fmla="*/ 2147483647 h 773"/>
              <a:gd name="T46" fmla="*/ 2147483647 w 711"/>
              <a:gd name="T47" fmla="*/ 2147483647 h 773"/>
              <a:gd name="T48" fmla="*/ 2147483647 w 711"/>
              <a:gd name="T49" fmla="*/ 2147483647 h 773"/>
              <a:gd name="T50" fmla="*/ 2147483647 w 711"/>
              <a:gd name="T51" fmla="*/ 2147483647 h 773"/>
              <a:gd name="T52" fmla="*/ 2147483647 w 711"/>
              <a:gd name="T53" fmla="*/ 2147483647 h 773"/>
              <a:gd name="T54" fmla="*/ 2147483647 w 711"/>
              <a:gd name="T55" fmla="*/ 0 h 773"/>
              <a:gd name="T56" fmla="*/ 2147483647 w 711"/>
              <a:gd name="T57" fmla="*/ 0 h 773"/>
              <a:gd name="T58" fmla="*/ 2147483647 w 711"/>
              <a:gd name="T59" fmla="*/ 2147483647 h 773"/>
              <a:gd name="T60" fmla="*/ 0 w 711"/>
              <a:gd name="T61" fmla="*/ 2147483647 h 773"/>
              <a:gd name="T62" fmla="*/ 2147483647 w 711"/>
              <a:gd name="T63" fmla="*/ 2147483647 h 773"/>
              <a:gd name="T64" fmla="*/ 2147483647 w 711"/>
              <a:gd name="T65" fmla="*/ 2147483647 h 7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1"/>
              <a:gd name="T100" fmla="*/ 0 h 773"/>
              <a:gd name="T101" fmla="*/ 711 w 711"/>
              <a:gd name="T102" fmla="*/ 773 h 7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1" h="773">
                <a:moveTo>
                  <a:pt x="4" y="146"/>
                </a:moveTo>
                <a:lnTo>
                  <a:pt x="32" y="235"/>
                </a:lnTo>
                <a:lnTo>
                  <a:pt x="36" y="351"/>
                </a:lnTo>
                <a:lnTo>
                  <a:pt x="55" y="444"/>
                </a:lnTo>
                <a:lnTo>
                  <a:pt x="28" y="492"/>
                </a:lnTo>
                <a:lnTo>
                  <a:pt x="66" y="526"/>
                </a:lnTo>
                <a:lnTo>
                  <a:pt x="64" y="773"/>
                </a:lnTo>
                <a:lnTo>
                  <a:pt x="583" y="762"/>
                </a:lnTo>
                <a:lnTo>
                  <a:pt x="574" y="714"/>
                </a:lnTo>
                <a:lnTo>
                  <a:pt x="519" y="672"/>
                </a:lnTo>
                <a:lnTo>
                  <a:pt x="490" y="642"/>
                </a:lnTo>
                <a:lnTo>
                  <a:pt x="420" y="598"/>
                </a:lnTo>
                <a:lnTo>
                  <a:pt x="422" y="526"/>
                </a:lnTo>
                <a:lnTo>
                  <a:pt x="407" y="481"/>
                </a:lnTo>
                <a:lnTo>
                  <a:pt x="466" y="412"/>
                </a:lnTo>
                <a:lnTo>
                  <a:pt x="462" y="344"/>
                </a:lnTo>
                <a:lnTo>
                  <a:pt x="557" y="273"/>
                </a:lnTo>
                <a:lnTo>
                  <a:pt x="580" y="233"/>
                </a:lnTo>
                <a:lnTo>
                  <a:pt x="711" y="165"/>
                </a:lnTo>
                <a:lnTo>
                  <a:pt x="652" y="140"/>
                </a:lnTo>
                <a:lnTo>
                  <a:pt x="601" y="144"/>
                </a:lnTo>
                <a:lnTo>
                  <a:pt x="589" y="125"/>
                </a:lnTo>
                <a:lnTo>
                  <a:pt x="494" y="123"/>
                </a:lnTo>
                <a:lnTo>
                  <a:pt x="431" y="106"/>
                </a:lnTo>
                <a:lnTo>
                  <a:pt x="300" y="93"/>
                </a:lnTo>
                <a:lnTo>
                  <a:pt x="281" y="70"/>
                </a:lnTo>
                <a:lnTo>
                  <a:pt x="228" y="47"/>
                </a:lnTo>
                <a:lnTo>
                  <a:pt x="218" y="0"/>
                </a:lnTo>
                <a:lnTo>
                  <a:pt x="184" y="0"/>
                </a:lnTo>
                <a:lnTo>
                  <a:pt x="184" y="36"/>
                </a:lnTo>
                <a:lnTo>
                  <a:pt x="0" y="36"/>
                </a:lnTo>
                <a:lnTo>
                  <a:pt x="4" y="146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35" name="Freeform 2"/>
          <p:cNvSpPr>
            <a:spLocks noChangeAspect="1"/>
          </p:cNvSpPr>
          <p:nvPr/>
        </p:nvSpPr>
        <p:spPr bwMode="auto">
          <a:xfrm>
            <a:off x="228600" y="4267200"/>
            <a:ext cx="1617663" cy="1577975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239000" y="6324600"/>
            <a:ext cx="152400" cy="152400"/>
          </a:xfrm>
          <a:prstGeom prst="rect">
            <a:avLst/>
          </a:prstGeom>
          <a:solidFill>
            <a:srgbClr val="1E31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1219200" y="1447800"/>
            <a:ext cx="973138" cy="636588"/>
            <a:chOff x="768" y="624"/>
            <a:chExt cx="613" cy="401"/>
          </a:xfrm>
          <a:solidFill>
            <a:srgbClr val="AC862E"/>
          </a:solidFill>
        </p:grpSpPr>
        <p:sp>
          <p:nvSpPr>
            <p:cNvPr id="18577" name="Freeform 9"/>
            <p:cNvSpPr>
              <a:spLocks/>
            </p:cNvSpPr>
            <p:nvPr/>
          </p:nvSpPr>
          <p:spPr bwMode="auto">
            <a:xfrm>
              <a:off x="768" y="624"/>
              <a:ext cx="613" cy="401"/>
            </a:xfrm>
            <a:custGeom>
              <a:avLst/>
              <a:gdLst>
                <a:gd name="T0" fmla="*/ 8 w 730"/>
                <a:gd name="T1" fmla="*/ 19 h 517"/>
                <a:gd name="T2" fmla="*/ 5 w 730"/>
                <a:gd name="T3" fmla="*/ 43 h 517"/>
                <a:gd name="T4" fmla="*/ 10 w 730"/>
                <a:gd name="T5" fmla="*/ 43 h 517"/>
                <a:gd name="T6" fmla="*/ 8 w 730"/>
                <a:gd name="T7" fmla="*/ 48 h 517"/>
                <a:gd name="T8" fmla="*/ 3 w 730"/>
                <a:gd name="T9" fmla="*/ 44 h 517"/>
                <a:gd name="T10" fmla="*/ 0 w 730"/>
                <a:gd name="T11" fmla="*/ 51 h 517"/>
                <a:gd name="T12" fmla="*/ 15 w 730"/>
                <a:gd name="T13" fmla="*/ 56 h 517"/>
                <a:gd name="T14" fmla="*/ 16 w 730"/>
                <a:gd name="T15" fmla="*/ 58 h 517"/>
                <a:gd name="T16" fmla="*/ 20 w 730"/>
                <a:gd name="T17" fmla="*/ 59 h 517"/>
                <a:gd name="T18" fmla="*/ 39 w 730"/>
                <a:gd name="T19" fmla="*/ 77 h 517"/>
                <a:gd name="T20" fmla="*/ 60 w 730"/>
                <a:gd name="T21" fmla="*/ 76 h 517"/>
                <a:gd name="T22" fmla="*/ 77 w 730"/>
                <a:gd name="T23" fmla="*/ 80 h 517"/>
                <a:gd name="T24" fmla="*/ 86 w 730"/>
                <a:gd name="T25" fmla="*/ 79 h 517"/>
                <a:gd name="T26" fmla="*/ 134 w 730"/>
                <a:gd name="T27" fmla="*/ 80 h 517"/>
                <a:gd name="T28" fmla="*/ 191 w 730"/>
                <a:gd name="T29" fmla="*/ 87 h 517"/>
                <a:gd name="T30" fmla="*/ 191 w 730"/>
                <a:gd name="T31" fmla="*/ 78 h 517"/>
                <a:gd name="T32" fmla="*/ 215 w 730"/>
                <a:gd name="T33" fmla="*/ 22 h 517"/>
                <a:gd name="T34" fmla="*/ 67 w 730"/>
                <a:gd name="T35" fmla="*/ 0 h 517"/>
                <a:gd name="T36" fmla="*/ 67 w 730"/>
                <a:gd name="T37" fmla="*/ 16 h 517"/>
                <a:gd name="T38" fmla="*/ 60 w 730"/>
                <a:gd name="T39" fmla="*/ 30 h 517"/>
                <a:gd name="T40" fmla="*/ 59 w 730"/>
                <a:gd name="T41" fmla="*/ 36 h 517"/>
                <a:gd name="T42" fmla="*/ 42 w 730"/>
                <a:gd name="T43" fmla="*/ 39 h 517"/>
                <a:gd name="T44" fmla="*/ 42 w 730"/>
                <a:gd name="T45" fmla="*/ 36 h 517"/>
                <a:gd name="T46" fmla="*/ 55 w 730"/>
                <a:gd name="T47" fmla="*/ 31 h 517"/>
                <a:gd name="T48" fmla="*/ 54 w 730"/>
                <a:gd name="T49" fmla="*/ 28 h 517"/>
                <a:gd name="T50" fmla="*/ 42 w 730"/>
                <a:gd name="T51" fmla="*/ 28 h 517"/>
                <a:gd name="T52" fmla="*/ 50 w 730"/>
                <a:gd name="T53" fmla="*/ 24 h 517"/>
                <a:gd name="T54" fmla="*/ 57 w 730"/>
                <a:gd name="T55" fmla="*/ 22 h 517"/>
                <a:gd name="T56" fmla="*/ 9 w 730"/>
                <a:gd name="T57" fmla="*/ 4 h 517"/>
                <a:gd name="T58" fmla="*/ 5 w 730"/>
                <a:gd name="T59" fmla="*/ 9 h 517"/>
                <a:gd name="T60" fmla="*/ 8 w 730"/>
                <a:gd name="T61" fmla="*/ 19 h 517"/>
                <a:gd name="T62" fmla="*/ 8 w 730"/>
                <a:gd name="T63" fmla="*/ 19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517"/>
                <a:gd name="T98" fmla="*/ 730 w 730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517">
                  <a:moveTo>
                    <a:pt x="27" y="112"/>
                  </a:moveTo>
                  <a:lnTo>
                    <a:pt x="17" y="254"/>
                  </a:lnTo>
                  <a:lnTo>
                    <a:pt x="35" y="254"/>
                  </a:lnTo>
                  <a:lnTo>
                    <a:pt x="25" y="285"/>
                  </a:lnTo>
                  <a:lnTo>
                    <a:pt x="12" y="266"/>
                  </a:lnTo>
                  <a:lnTo>
                    <a:pt x="0" y="304"/>
                  </a:lnTo>
                  <a:lnTo>
                    <a:pt x="52" y="332"/>
                  </a:lnTo>
                  <a:lnTo>
                    <a:pt x="54" y="345"/>
                  </a:lnTo>
                  <a:lnTo>
                    <a:pt x="67" y="347"/>
                  </a:lnTo>
                  <a:lnTo>
                    <a:pt x="133" y="452"/>
                  </a:lnTo>
                  <a:lnTo>
                    <a:pt x="208" y="448"/>
                  </a:lnTo>
                  <a:lnTo>
                    <a:pt x="263" y="473"/>
                  </a:lnTo>
                  <a:lnTo>
                    <a:pt x="289" y="469"/>
                  </a:lnTo>
                  <a:lnTo>
                    <a:pt x="457" y="473"/>
                  </a:lnTo>
                  <a:lnTo>
                    <a:pt x="647" y="517"/>
                  </a:lnTo>
                  <a:lnTo>
                    <a:pt x="651" y="459"/>
                  </a:lnTo>
                  <a:lnTo>
                    <a:pt x="730" y="127"/>
                  </a:lnTo>
                  <a:lnTo>
                    <a:pt x="225" y="0"/>
                  </a:lnTo>
                  <a:lnTo>
                    <a:pt x="228" y="96"/>
                  </a:lnTo>
                  <a:lnTo>
                    <a:pt x="204" y="176"/>
                  </a:lnTo>
                  <a:lnTo>
                    <a:pt x="200" y="218"/>
                  </a:lnTo>
                  <a:lnTo>
                    <a:pt x="147" y="231"/>
                  </a:lnTo>
                  <a:lnTo>
                    <a:pt x="143" y="212"/>
                  </a:lnTo>
                  <a:lnTo>
                    <a:pt x="187" y="186"/>
                  </a:lnTo>
                  <a:lnTo>
                    <a:pt x="183" y="163"/>
                  </a:lnTo>
                  <a:lnTo>
                    <a:pt x="143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1" y="24"/>
                  </a:lnTo>
                  <a:lnTo>
                    <a:pt x="17" y="53"/>
                  </a:lnTo>
                  <a:lnTo>
                    <a:pt x="27" y="112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000000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8578" name="Freeform 10"/>
            <p:cNvSpPr>
              <a:spLocks/>
            </p:cNvSpPr>
            <p:nvPr/>
          </p:nvSpPr>
          <p:spPr bwMode="auto">
            <a:xfrm>
              <a:off x="913" y="647"/>
              <a:ext cx="28" cy="30"/>
            </a:xfrm>
            <a:custGeom>
              <a:avLst/>
              <a:gdLst>
                <a:gd name="T0" fmla="*/ 0 w 35"/>
                <a:gd name="T1" fmla="*/ 3 h 38"/>
                <a:gd name="T2" fmla="*/ 6 w 35"/>
                <a:gd name="T3" fmla="*/ 0 h 38"/>
                <a:gd name="T4" fmla="*/ 7 w 35"/>
                <a:gd name="T5" fmla="*/ 3 h 38"/>
                <a:gd name="T6" fmla="*/ 6 w 35"/>
                <a:gd name="T7" fmla="*/ 7 h 38"/>
                <a:gd name="T8" fmla="*/ 0 w 35"/>
                <a:gd name="T9" fmla="*/ 3 h 38"/>
                <a:gd name="T10" fmla="*/ 0 w 35"/>
                <a:gd name="T11" fmla="*/ 3 h 38"/>
                <a:gd name="T12" fmla="*/ 0 w 35"/>
                <a:gd name="T13" fmla="*/ 3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8"/>
                <a:gd name="T23" fmla="*/ 35 w 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8">
                  <a:moveTo>
                    <a:pt x="0" y="17"/>
                  </a:moveTo>
                  <a:lnTo>
                    <a:pt x="27" y="0"/>
                  </a:lnTo>
                  <a:lnTo>
                    <a:pt x="35" y="17"/>
                  </a:lnTo>
                  <a:lnTo>
                    <a:pt x="29" y="3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000000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18440" name="Freeform 11"/>
          <p:cNvSpPr>
            <a:spLocks/>
          </p:cNvSpPr>
          <p:nvPr/>
        </p:nvSpPr>
        <p:spPr bwMode="auto">
          <a:xfrm>
            <a:off x="2109788" y="2800350"/>
            <a:ext cx="823912" cy="925513"/>
          </a:xfrm>
          <a:custGeom>
            <a:avLst/>
            <a:gdLst>
              <a:gd name="T0" fmla="*/ 2147483647 w 618"/>
              <a:gd name="T1" fmla="*/ 0 h 753"/>
              <a:gd name="T2" fmla="*/ 2147483647 w 618"/>
              <a:gd name="T3" fmla="*/ 2147483647 h 753"/>
              <a:gd name="T4" fmla="*/ 2147483647 w 618"/>
              <a:gd name="T5" fmla="*/ 2147483647 h 753"/>
              <a:gd name="T6" fmla="*/ 2147483647 w 618"/>
              <a:gd name="T7" fmla="*/ 2147483647 h 753"/>
              <a:gd name="T8" fmla="*/ 2147483647 w 618"/>
              <a:gd name="T9" fmla="*/ 2147483647 h 753"/>
              <a:gd name="T10" fmla="*/ 0 w 618"/>
              <a:gd name="T11" fmla="*/ 2147483647 h 753"/>
              <a:gd name="T12" fmla="*/ 2147483647 w 618"/>
              <a:gd name="T13" fmla="*/ 0 h 753"/>
              <a:gd name="T14" fmla="*/ 2147483647 w 618"/>
              <a:gd name="T15" fmla="*/ 0 h 7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8"/>
              <a:gd name="T25" fmla="*/ 0 h 753"/>
              <a:gd name="T26" fmla="*/ 618 w 618"/>
              <a:gd name="T27" fmla="*/ 753 h 7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8" h="753">
                <a:moveTo>
                  <a:pt x="133" y="0"/>
                </a:moveTo>
                <a:lnTo>
                  <a:pt x="434" y="55"/>
                </a:lnTo>
                <a:lnTo>
                  <a:pt x="411" y="186"/>
                </a:lnTo>
                <a:lnTo>
                  <a:pt x="618" y="219"/>
                </a:lnTo>
                <a:lnTo>
                  <a:pt x="538" y="753"/>
                </a:lnTo>
                <a:lnTo>
                  <a:pt x="0" y="663"/>
                </a:lnTo>
                <a:lnTo>
                  <a:pt x="133" y="0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1" name="Freeform 12"/>
          <p:cNvSpPr>
            <a:spLocks/>
          </p:cNvSpPr>
          <p:nvPr/>
        </p:nvSpPr>
        <p:spPr bwMode="auto">
          <a:xfrm>
            <a:off x="950913" y="1836738"/>
            <a:ext cx="1163637" cy="885825"/>
          </a:xfrm>
          <a:custGeom>
            <a:avLst/>
            <a:gdLst>
              <a:gd name="T0" fmla="*/ 0 w 871"/>
              <a:gd name="T1" fmla="*/ 2147483647 h 720"/>
              <a:gd name="T2" fmla="*/ 2147483647 w 871"/>
              <a:gd name="T3" fmla="*/ 2147483647 h 720"/>
              <a:gd name="T4" fmla="*/ 2147483647 w 871"/>
              <a:gd name="T5" fmla="*/ 2147483647 h 720"/>
              <a:gd name="T6" fmla="*/ 2147483647 w 871"/>
              <a:gd name="T7" fmla="*/ 0 h 720"/>
              <a:gd name="T8" fmla="*/ 2147483647 w 871"/>
              <a:gd name="T9" fmla="*/ 2147483647 h 720"/>
              <a:gd name="T10" fmla="*/ 2147483647 w 871"/>
              <a:gd name="T11" fmla="*/ 2147483647 h 720"/>
              <a:gd name="T12" fmla="*/ 2147483647 w 871"/>
              <a:gd name="T13" fmla="*/ 2147483647 h 720"/>
              <a:gd name="T14" fmla="*/ 2147483647 w 871"/>
              <a:gd name="T15" fmla="*/ 2147483647 h 720"/>
              <a:gd name="T16" fmla="*/ 2147483647 w 871"/>
              <a:gd name="T17" fmla="*/ 2147483647 h 720"/>
              <a:gd name="T18" fmla="*/ 2147483647 w 871"/>
              <a:gd name="T19" fmla="*/ 2147483647 h 720"/>
              <a:gd name="T20" fmla="*/ 2147483647 w 871"/>
              <a:gd name="T21" fmla="*/ 2147483647 h 720"/>
              <a:gd name="T22" fmla="*/ 2147483647 w 871"/>
              <a:gd name="T23" fmla="*/ 2147483647 h 720"/>
              <a:gd name="T24" fmla="*/ 2147483647 w 871"/>
              <a:gd name="T25" fmla="*/ 2147483647 h 720"/>
              <a:gd name="T26" fmla="*/ 2147483647 w 871"/>
              <a:gd name="T27" fmla="*/ 2147483647 h 720"/>
              <a:gd name="T28" fmla="*/ 2147483647 w 871"/>
              <a:gd name="T29" fmla="*/ 2147483647 h 720"/>
              <a:gd name="T30" fmla="*/ 2147483647 w 871"/>
              <a:gd name="T31" fmla="*/ 2147483647 h 720"/>
              <a:gd name="T32" fmla="*/ 2147483647 w 871"/>
              <a:gd name="T33" fmla="*/ 2147483647 h 720"/>
              <a:gd name="T34" fmla="*/ 2147483647 w 871"/>
              <a:gd name="T35" fmla="*/ 2147483647 h 720"/>
              <a:gd name="T36" fmla="*/ 2147483647 w 871"/>
              <a:gd name="T37" fmla="*/ 2147483647 h 720"/>
              <a:gd name="T38" fmla="*/ 2147483647 w 871"/>
              <a:gd name="T39" fmla="*/ 2147483647 h 720"/>
              <a:gd name="T40" fmla="*/ 2147483647 w 871"/>
              <a:gd name="T41" fmla="*/ 2147483647 h 720"/>
              <a:gd name="T42" fmla="*/ 2147483647 w 871"/>
              <a:gd name="T43" fmla="*/ 2147483647 h 720"/>
              <a:gd name="T44" fmla="*/ 0 w 871"/>
              <a:gd name="T45" fmla="*/ 2147483647 h 720"/>
              <a:gd name="T46" fmla="*/ 0 w 871"/>
              <a:gd name="T47" fmla="*/ 2147483647 h 7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71"/>
              <a:gd name="T73" fmla="*/ 0 h 720"/>
              <a:gd name="T74" fmla="*/ 871 w 871"/>
              <a:gd name="T75" fmla="*/ 720 h 7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71" h="720">
                <a:moveTo>
                  <a:pt x="0" y="538"/>
                </a:moveTo>
                <a:lnTo>
                  <a:pt x="38" y="355"/>
                </a:lnTo>
                <a:lnTo>
                  <a:pt x="82" y="302"/>
                </a:lnTo>
                <a:lnTo>
                  <a:pt x="188" y="0"/>
                </a:lnTo>
                <a:lnTo>
                  <a:pt x="244" y="15"/>
                </a:lnTo>
                <a:lnTo>
                  <a:pt x="246" y="29"/>
                </a:lnTo>
                <a:lnTo>
                  <a:pt x="259" y="30"/>
                </a:lnTo>
                <a:lnTo>
                  <a:pt x="325" y="135"/>
                </a:lnTo>
                <a:lnTo>
                  <a:pt x="400" y="131"/>
                </a:lnTo>
                <a:lnTo>
                  <a:pt x="455" y="156"/>
                </a:lnTo>
                <a:lnTo>
                  <a:pt x="481" y="152"/>
                </a:lnTo>
                <a:lnTo>
                  <a:pt x="649" y="156"/>
                </a:lnTo>
                <a:lnTo>
                  <a:pt x="839" y="200"/>
                </a:lnTo>
                <a:lnTo>
                  <a:pt x="848" y="222"/>
                </a:lnTo>
                <a:lnTo>
                  <a:pt x="871" y="255"/>
                </a:lnTo>
                <a:lnTo>
                  <a:pt x="806" y="354"/>
                </a:lnTo>
                <a:lnTo>
                  <a:pt x="765" y="390"/>
                </a:lnTo>
                <a:lnTo>
                  <a:pt x="759" y="416"/>
                </a:lnTo>
                <a:lnTo>
                  <a:pt x="784" y="443"/>
                </a:lnTo>
                <a:lnTo>
                  <a:pt x="757" y="504"/>
                </a:lnTo>
                <a:lnTo>
                  <a:pt x="704" y="720"/>
                </a:lnTo>
                <a:lnTo>
                  <a:pt x="409" y="650"/>
                </a:lnTo>
                <a:lnTo>
                  <a:pt x="0" y="53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2" name="Freeform 13" descr="Wide downward diagonal"/>
          <p:cNvSpPr>
            <a:spLocks/>
          </p:cNvSpPr>
          <p:nvPr/>
        </p:nvSpPr>
        <p:spPr bwMode="auto">
          <a:xfrm>
            <a:off x="838200" y="2498725"/>
            <a:ext cx="1158875" cy="1773238"/>
          </a:xfrm>
          <a:custGeom>
            <a:avLst/>
            <a:gdLst>
              <a:gd name="T0" fmla="*/ 2147483647 w 867"/>
              <a:gd name="T1" fmla="*/ 2147483647 h 1443"/>
              <a:gd name="T2" fmla="*/ 2147483647 w 867"/>
              <a:gd name="T3" fmla="*/ 2147483647 h 1443"/>
              <a:gd name="T4" fmla="*/ 2147483647 w 867"/>
              <a:gd name="T5" fmla="*/ 2147483647 h 1443"/>
              <a:gd name="T6" fmla="*/ 2147483647 w 867"/>
              <a:gd name="T7" fmla="*/ 2147483647 h 1443"/>
              <a:gd name="T8" fmla="*/ 2147483647 w 867"/>
              <a:gd name="T9" fmla="*/ 2147483647 h 1443"/>
              <a:gd name="T10" fmla="*/ 2147483647 w 867"/>
              <a:gd name="T11" fmla="*/ 2147483647 h 1443"/>
              <a:gd name="T12" fmla="*/ 2147483647 w 867"/>
              <a:gd name="T13" fmla="*/ 2147483647 h 1443"/>
              <a:gd name="T14" fmla="*/ 2147483647 w 867"/>
              <a:gd name="T15" fmla="*/ 2147483647 h 1443"/>
              <a:gd name="T16" fmla="*/ 2147483647 w 867"/>
              <a:gd name="T17" fmla="*/ 2147483647 h 1443"/>
              <a:gd name="T18" fmla="*/ 2147483647 w 867"/>
              <a:gd name="T19" fmla="*/ 2147483647 h 1443"/>
              <a:gd name="T20" fmla="*/ 2147483647 w 867"/>
              <a:gd name="T21" fmla="*/ 2147483647 h 1443"/>
              <a:gd name="T22" fmla="*/ 2147483647 w 867"/>
              <a:gd name="T23" fmla="*/ 2147483647 h 1443"/>
              <a:gd name="T24" fmla="*/ 2147483647 w 867"/>
              <a:gd name="T25" fmla="*/ 2147483647 h 1443"/>
              <a:gd name="T26" fmla="*/ 2147483647 w 867"/>
              <a:gd name="T27" fmla="*/ 2147483647 h 1443"/>
              <a:gd name="T28" fmla="*/ 2147483647 w 867"/>
              <a:gd name="T29" fmla="*/ 2147483647 h 1443"/>
              <a:gd name="T30" fmla="*/ 2147483647 w 867"/>
              <a:gd name="T31" fmla="*/ 2147483647 h 1443"/>
              <a:gd name="T32" fmla="*/ 2147483647 w 867"/>
              <a:gd name="T33" fmla="*/ 2147483647 h 1443"/>
              <a:gd name="T34" fmla="*/ 2147483647 w 867"/>
              <a:gd name="T35" fmla="*/ 2147483647 h 1443"/>
              <a:gd name="T36" fmla="*/ 2147483647 w 867"/>
              <a:gd name="T37" fmla="*/ 2147483647 h 1443"/>
              <a:gd name="T38" fmla="*/ 2147483647 w 867"/>
              <a:gd name="T39" fmla="*/ 2147483647 h 1443"/>
              <a:gd name="T40" fmla="*/ 2147483647 w 867"/>
              <a:gd name="T41" fmla="*/ 2147483647 h 1443"/>
              <a:gd name="T42" fmla="*/ 2147483647 w 867"/>
              <a:gd name="T43" fmla="*/ 2147483647 h 1443"/>
              <a:gd name="T44" fmla="*/ 2147483647 w 867"/>
              <a:gd name="T45" fmla="*/ 2147483647 h 1443"/>
              <a:gd name="T46" fmla="*/ 2147483647 w 867"/>
              <a:gd name="T47" fmla="*/ 2147483647 h 1443"/>
              <a:gd name="T48" fmla="*/ 2147483647 w 867"/>
              <a:gd name="T49" fmla="*/ 2147483647 h 1443"/>
              <a:gd name="T50" fmla="*/ 2147483647 w 867"/>
              <a:gd name="T51" fmla="*/ 2147483647 h 1443"/>
              <a:gd name="T52" fmla="*/ 2147483647 w 867"/>
              <a:gd name="T53" fmla="*/ 2147483647 h 1443"/>
              <a:gd name="T54" fmla="*/ 2147483647 w 867"/>
              <a:gd name="T55" fmla="*/ 0 h 1443"/>
              <a:gd name="T56" fmla="*/ 2147483647 w 867"/>
              <a:gd name="T57" fmla="*/ 2147483647 h 1443"/>
              <a:gd name="T58" fmla="*/ 0 w 867"/>
              <a:gd name="T59" fmla="*/ 2147483647 h 1443"/>
              <a:gd name="T60" fmla="*/ 2147483647 w 867"/>
              <a:gd name="T61" fmla="*/ 2147483647 h 1443"/>
              <a:gd name="T62" fmla="*/ 2147483647 w 867"/>
              <a:gd name="T63" fmla="*/ 2147483647 h 14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7"/>
              <a:gd name="T97" fmla="*/ 0 h 1443"/>
              <a:gd name="T98" fmla="*/ 867 w 867"/>
              <a:gd name="T99" fmla="*/ 1443 h 14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7" h="1443">
                <a:moveTo>
                  <a:pt x="30" y="293"/>
                </a:moveTo>
                <a:lnTo>
                  <a:pt x="5" y="405"/>
                </a:lnTo>
                <a:lnTo>
                  <a:pt x="89" y="585"/>
                </a:lnTo>
                <a:lnTo>
                  <a:pt x="104" y="574"/>
                </a:lnTo>
                <a:lnTo>
                  <a:pt x="129" y="650"/>
                </a:lnTo>
                <a:lnTo>
                  <a:pt x="89" y="597"/>
                </a:lnTo>
                <a:lnTo>
                  <a:pt x="79" y="680"/>
                </a:lnTo>
                <a:lnTo>
                  <a:pt x="125" y="732"/>
                </a:lnTo>
                <a:lnTo>
                  <a:pt x="95" y="802"/>
                </a:lnTo>
                <a:lnTo>
                  <a:pt x="186" y="994"/>
                </a:lnTo>
                <a:lnTo>
                  <a:pt x="165" y="1064"/>
                </a:lnTo>
                <a:lnTo>
                  <a:pt x="285" y="1119"/>
                </a:lnTo>
                <a:lnTo>
                  <a:pt x="329" y="1176"/>
                </a:lnTo>
                <a:lnTo>
                  <a:pt x="378" y="1195"/>
                </a:lnTo>
                <a:lnTo>
                  <a:pt x="380" y="1230"/>
                </a:lnTo>
                <a:lnTo>
                  <a:pt x="412" y="1237"/>
                </a:lnTo>
                <a:lnTo>
                  <a:pt x="483" y="1348"/>
                </a:lnTo>
                <a:lnTo>
                  <a:pt x="483" y="1425"/>
                </a:lnTo>
                <a:lnTo>
                  <a:pt x="791" y="1443"/>
                </a:lnTo>
                <a:lnTo>
                  <a:pt x="772" y="1410"/>
                </a:lnTo>
                <a:lnTo>
                  <a:pt x="781" y="1365"/>
                </a:lnTo>
                <a:lnTo>
                  <a:pt x="830" y="1285"/>
                </a:lnTo>
                <a:lnTo>
                  <a:pt x="867" y="1264"/>
                </a:lnTo>
                <a:lnTo>
                  <a:pt x="846" y="1235"/>
                </a:lnTo>
                <a:lnTo>
                  <a:pt x="830" y="1157"/>
                </a:lnTo>
                <a:lnTo>
                  <a:pt x="389" y="496"/>
                </a:lnTo>
                <a:lnTo>
                  <a:pt x="492" y="112"/>
                </a:lnTo>
                <a:lnTo>
                  <a:pt x="83" y="0"/>
                </a:lnTo>
                <a:lnTo>
                  <a:pt x="72" y="23"/>
                </a:lnTo>
                <a:lnTo>
                  <a:pt x="0" y="192"/>
                </a:lnTo>
                <a:lnTo>
                  <a:pt x="30" y="293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3" name="Freeform 14"/>
          <p:cNvSpPr>
            <a:spLocks/>
          </p:cNvSpPr>
          <p:nvPr/>
        </p:nvSpPr>
        <p:spPr bwMode="auto">
          <a:xfrm>
            <a:off x="1358900" y="2635250"/>
            <a:ext cx="925513" cy="1285875"/>
          </a:xfrm>
          <a:custGeom>
            <a:avLst/>
            <a:gdLst>
              <a:gd name="T0" fmla="*/ 0 w 694"/>
              <a:gd name="T1" fmla="*/ 2147483647 h 1045"/>
              <a:gd name="T2" fmla="*/ 2147483647 w 694"/>
              <a:gd name="T3" fmla="*/ 2147483647 h 1045"/>
              <a:gd name="T4" fmla="*/ 2147483647 w 694"/>
              <a:gd name="T5" fmla="*/ 2147483647 h 1045"/>
              <a:gd name="T6" fmla="*/ 2147483647 w 694"/>
              <a:gd name="T7" fmla="*/ 2147483647 h 1045"/>
              <a:gd name="T8" fmla="*/ 2147483647 w 694"/>
              <a:gd name="T9" fmla="*/ 2147483647 h 1045"/>
              <a:gd name="T10" fmla="*/ 2147483647 w 694"/>
              <a:gd name="T11" fmla="*/ 2147483647 h 1045"/>
              <a:gd name="T12" fmla="*/ 2147483647 w 694"/>
              <a:gd name="T13" fmla="*/ 2147483647 h 1045"/>
              <a:gd name="T14" fmla="*/ 2147483647 w 694"/>
              <a:gd name="T15" fmla="*/ 2147483647 h 1045"/>
              <a:gd name="T16" fmla="*/ 2147483647 w 694"/>
              <a:gd name="T17" fmla="*/ 0 h 1045"/>
              <a:gd name="T18" fmla="*/ 0 w 694"/>
              <a:gd name="T19" fmla="*/ 2147483647 h 1045"/>
              <a:gd name="T20" fmla="*/ 0 w 694"/>
              <a:gd name="T21" fmla="*/ 2147483647 h 10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4"/>
              <a:gd name="T34" fmla="*/ 0 h 1045"/>
              <a:gd name="T35" fmla="*/ 694 w 694"/>
              <a:gd name="T36" fmla="*/ 1045 h 10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4" h="1045">
                <a:moveTo>
                  <a:pt x="0" y="384"/>
                </a:moveTo>
                <a:lnTo>
                  <a:pt x="441" y="1045"/>
                </a:lnTo>
                <a:lnTo>
                  <a:pt x="459" y="905"/>
                </a:lnTo>
                <a:lnTo>
                  <a:pt x="483" y="897"/>
                </a:lnTo>
                <a:lnTo>
                  <a:pt x="525" y="922"/>
                </a:lnTo>
                <a:lnTo>
                  <a:pt x="561" y="796"/>
                </a:lnTo>
                <a:lnTo>
                  <a:pt x="694" y="133"/>
                </a:lnTo>
                <a:lnTo>
                  <a:pt x="398" y="70"/>
                </a:lnTo>
                <a:lnTo>
                  <a:pt x="103" y="0"/>
                </a:lnTo>
                <a:lnTo>
                  <a:pt x="0" y="384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4" name="Freeform 15"/>
          <p:cNvSpPr>
            <a:spLocks/>
          </p:cNvSpPr>
          <p:nvPr/>
        </p:nvSpPr>
        <p:spPr bwMode="auto">
          <a:xfrm>
            <a:off x="1889125" y="1604963"/>
            <a:ext cx="873125" cy="1258887"/>
          </a:xfrm>
          <a:custGeom>
            <a:avLst/>
            <a:gdLst>
              <a:gd name="T0" fmla="*/ 0 w 654"/>
              <a:gd name="T1" fmla="*/ 2147483647 h 1024"/>
              <a:gd name="T2" fmla="*/ 2147483647 w 654"/>
              <a:gd name="T3" fmla="*/ 2147483647 h 1024"/>
              <a:gd name="T4" fmla="*/ 2147483647 w 654"/>
              <a:gd name="T5" fmla="*/ 2147483647 h 1024"/>
              <a:gd name="T6" fmla="*/ 2147483647 w 654"/>
              <a:gd name="T7" fmla="*/ 2147483647 h 1024"/>
              <a:gd name="T8" fmla="*/ 2147483647 w 654"/>
              <a:gd name="T9" fmla="*/ 2147483647 h 1024"/>
              <a:gd name="T10" fmla="*/ 2147483647 w 654"/>
              <a:gd name="T11" fmla="*/ 2147483647 h 1024"/>
              <a:gd name="T12" fmla="*/ 2147483647 w 654"/>
              <a:gd name="T13" fmla="*/ 2147483647 h 1024"/>
              <a:gd name="T14" fmla="*/ 2147483647 w 654"/>
              <a:gd name="T15" fmla="*/ 2147483647 h 1024"/>
              <a:gd name="T16" fmla="*/ 2147483647 w 654"/>
              <a:gd name="T17" fmla="*/ 2147483647 h 1024"/>
              <a:gd name="T18" fmla="*/ 2147483647 w 654"/>
              <a:gd name="T19" fmla="*/ 2147483647 h 1024"/>
              <a:gd name="T20" fmla="*/ 2147483647 w 654"/>
              <a:gd name="T21" fmla="*/ 0 h 1024"/>
              <a:gd name="T22" fmla="*/ 2147483647 w 654"/>
              <a:gd name="T23" fmla="*/ 2147483647 h 1024"/>
              <a:gd name="T24" fmla="*/ 2147483647 w 654"/>
              <a:gd name="T25" fmla="*/ 2147483647 h 1024"/>
              <a:gd name="T26" fmla="*/ 2147483647 w 654"/>
              <a:gd name="T27" fmla="*/ 2147483647 h 1024"/>
              <a:gd name="T28" fmla="*/ 2147483647 w 654"/>
              <a:gd name="T29" fmla="*/ 2147483647 h 1024"/>
              <a:gd name="T30" fmla="*/ 2147483647 w 654"/>
              <a:gd name="T31" fmla="*/ 2147483647 h 1024"/>
              <a:gd name="T32" fmla="*/ 2147483647 w 654"/>
              <a:gd name="T33" fmla="*/ 2147483647 h 1024"/>
              <a:gd name="T34" fmla="*/ 2147483647 w 654"/>
              <a:gd name="T35" fmla="*/ 2147483647 h 1024"/>
              <a:gd name="T36" fmla="*/ 2147483647 w 654"/>
              <a:gd name="T37" fmla="*/ 2147483647 h 1024"/>
              <a:gd name="T38" fmla="*/ 2147483647 w 654"/>
              <a:gd name="T39" fmla="*/ 2147483647 h 1024"/>
              <a:gd name="T40" fmla="*/ 2147483647 w 654"/>
              <a:gd name="T41" fmla="*/ 2147483647 h 1024"/>
              <a:gd name="T42" fmla="*/ 2147483647 w 654"/>
              <a:gd name="T43" fmla="*/ 2147483647 h 1024"/>
              <a:gd name="T44" fmla="*/ 2147483647 w 654"/>
              <a:gd name="T45" fmla="*/ 2147483647 h 1024"/>
              <a:gd name="T46" fmla="*/ 2147483647 w 654"/>
              <a:gd name="T47" fmla="*/ 2147483647 h 1024"/>
              <a:gd name="T48" fmla="*/ 2147483647 w 654"/>
              <a:gd name="T49" fmla="*/ 2147483647 h 1024"/>
              <a:gd name="T50" fmla="*/ 2147483647 w 654"/>
              <a:gd name="T51" fmla="*/ 2147483647 h 1024"/>
              <a:gd name="T52" fmla="*/ 2147483647 w 654"/>
              <a:gd name="T53" fmla="*/ 2147483647 h 1024"/>
              <a:gd name="T54" fmla="*/ 2147483647 w 654"/>
              <a:gd name="T55" fmla="*/ 2147483647 h 1024"/>
              <a:gd name="T56" fmla="*/ 2147483647 w 654"/>
              <a:gd name="T57" fmla="*/ 2147483647 h 1024"/>
              <a:gd name="T58" fmla="*/ 2147483647 w 654"/>
              <a:gd name="T59" fmla="*/ 2147483647 h 1024"/>
              <a:gd name="T60" fmla="*/ 2147483647 w 654"/>
              <a:gd name="T61" fmla="*/ 2147483647 h 1024"/>
              <a:gd name="T62" fmla="*/ 0 w 654"/>
              <a:gd name="T63" fmla="*/ 2147483647 h 1024"/>
              <a:gd name="T64" fmla="*/ 0 w 654"/>
              <a:gd name="T65" fmla="*/ 2147483647 h 10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54"/>
              <a:gd name="T100" fmla="*/ 0 h 1024"/>
              <a:gd name="T101" fmla="*/ 654 w 654"/>
              <a:gd name="T102" fmla="*/ 1024 h 102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54" h="1024">
                <a:moveTo>
                  <a:pt x="0" y="908"/>
                </a:moveTo>
                <a:lnTo>
                  <a:pt x="53" y="692"/>
                </a:lnTo>
                <a:lnTo>
                  <a:pt x="80" y="631"/>
                </a:lnTo>
                <a:lnTo>
                  <a:pt x="55" y="604"/>
                </a:lnTo>
                <a:lnTo>
                  <a:pt x="61" y="578"/>
                </a:lnTo>
                <a:lnTo>
                  <a:pt x="102" y="542"/>
                </a:lnTo>
                <a:lnTo>
                  <a:pt x="167" y="443"/>
                </a:lnTo>
                <a:lnTo>
                  <a:pt x="144" y="410"/>
                </a:lnTo>
                <a:lnTo>
                  <a:pt x="135" y="388"/>
                </a:lnTo>
                <a:lnTo>
                  <a:pt x="139" y="332"/>
                </a:lnTo>
                <a:lnTo>
                  <a:pt x="218" y="0"/>
                </a:lnTo>
                <a:lnTo>
                  <a:pt x="304" y="17"/>
                </a:lnTo>
                <a:lnTo>
                  <a:pt x="275" y="148"/>
                </a:lnTo>
                <a:lnTo>
                  <a:pt x="294" y="194"/>
                </a:lnTo>
                <a:lnTo>
                  <a:pt x="296" y="222"/>
                </a:lnTo>
                <a:lnTo>
                  <a:pt x="287" y="228"/>
                </a:lnTo>
                <a:lnTo>
                  <a:pt x="319" y="258"/>
                </a:lnTo>
                <a:lnTo>
                  <a:pt x="353" y="342"/>
                </a:lnTo>
                <a:lnTo>
                  <a:pt x="365" y="416"/>
                </a:lnTo>
                <a:lnTo>
                  <a:pt x="370" y="456"/>
                </a:lnTo>
                <a:lnTo>
                  <a:pt x="346" y="494"/>
                </a:lnTo>
                <a:lnTo>
                  <a:pt x="363" y="511"/>
                </a:lnTo>
                <a:lnTo>
                  <a:pt x="408" y="486"/>
                </a:lnTo>
                <a:lnTo>
                  <a:pt x="439" y="618"/>
                </a:lnTo>
                <a:lnTo>
                  <a:pt x="460" y="623"/>
                </a:lnTo>
                <a:lnTo>
                  <a:pt x="464" y="661"/>
                </a:lnTo>
                <a:lnTo>
                  <a:pt x="523" y="677"/>
                </a:lnTo>
                <a:lnTo>
                  <a:pt x="614" y="678"/>
                </a:lnTo>
                <a:lnTo>
                  <a:pt x="654" y="696"/>
                </a:lnTo>
                <a:lnTo>
                  <a:pt x="597" y="1024"/>
                </a:lnTo>
                <a:lnTo>
                  <a:pt x="296" y="971"/>
                </a:lnTo>
                <a:lnTo>
                  <a:pt x="0" y="908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5" name="Freeform 16"/>
          <p:cNvSpPr>
            <a:spLocks/>
          </p:cNvSpPr>
          <p:nvPr/>
        </p:nvSpPr>
        <p:spPr bwMode="auto">
          <a:xfrm>
            <a:off x="2257425" y="1625600"/>
            <a:ext cx="1493838" cy="852488"/>
          </a:xfrm>
          <a:custGeom>
            <a:avLst/>
            <a:gdLst>
              <a:gd name="T0" fmla="*/ 2147483647 w 1118"/>
              <a:gd name="T1" fmla="*/ 2147483647 h 694"/>
              <a:gd name="T2" fmla="*/ 2147483647 w 1118"/>
              <a:gd name="T3" fmla="*/ 2147483647 h 694"/>
              <a:gd name="T4" fmla="*/ 2147483647 w 1118"/>
              <a:gd name="T5" fmla="*/ 2147483647 h 694"/>
              <a:gd name="T6" fmla="*/ 2147483647 w 1118"/>
              <a:gd name="T7" fmla="*/ 2147483647 h 694"/>
              <a:gd name="T8" fmla="*/ 2147483647 w 1118"/>
              <a:gd name="T9" fmla="*/ 2147483647 h 694"/>
              <a:gd name="T10" fmla="*/ 2147483647 w 1118"/>
              <a:gd name="T11" fmla="*/ 2147483647 h 694"/>
              <a:gd name="T12" fmla="*/ 2147483647 w 1118"/>
              <a:gd name="T13" fmla="*/ 2147483647 h 694"/>
              <a:gd name="T14" fmla="*/ 2147483647 w 1118"/>
              <a:gd name="T15" fmla="*/ 2147483647 h 694"/>
              <a:gd name="T16" fmla="*/ 2147483647 w 1118"/>
              <a:gd name="T17" fmla="*/ 2147483647 h 694"/>
              <a:gd name="T18" fmla="*/ 2147483647 w 1118"/>
              <a:gd name="T19" fmla="*/ 2147483647 h 694"/>
              <a:gd name="T20" fmla="*/ 2147483647 w 1118"/>
              <a:gd name="T21" fmla="*/ 2147483647 h 694"/>
              <a:gd name="T22" fmla="*/ 2147483647 w 1118"/>
              <a:gd name="T23" fmla="*/ 2147483647 h 694"/>
              <a:gd name="T24" fmla="*/ 2147483647 w 1118"/>
              <a:gd name="T25" fmla="*/ 2147483647 h 694"/>
              <a:gd name="T26" fmla="*/ 2147483647 w 1118"/>
              <a:gd name="T27" fmla="*/ 2147483647 h 694"/>
              <a:gd name="T28" fmla="*/ 2147483647 w 1118"/>
              <a:gd name="T29" fmla="*/ 2147483647 h 694"/>
              <a:gd name="T30" fmla="*/ 2147483647 w 1118"/>
              <a:gd name="T31" fmla="*/ 2147483647 h 694"/>
              <a:gd name="T32" fmla="*/ 2147483647 w 1118"/>
              <a:gd name="T33" fmla="*/ 2147483647 h 694"/>
              <a:gd name="T34" fmla="*/ 2147483647 w 1118"/>
              <a:gd name="T35" fmla="*/ 2147483647 h 694"/>
              <a:gd name="T36" fmla="*/ 2147483647 w 1118"/>
              <a:gd name="T37" fmla="*/ 2147483647 h 694"/>
              <a:gd name="T38" fmla="*/ 2147483647 w 1118"/>
              <a:gd name="T39" fmla="*/ 2147483647 h 694"/>
              <a:gd name="T40" fmla="*/ 2147483647 w 1118"/>
              <a:gd name="T41" fmla="*/ 2147483647 h 694"/>
              <a:gd name="T42" fmla="*/ 2147483647 w 1118"/>
              <a:gd name="T43" fmla="*/ 2147483647 h 694"/>
              <a:gd name="T44" fmla="*/ 2147483647 w 1118"/>
              <a:gd name="T45" fmla="*/ 2147483647 h 694"/>
              <a:gd name="T46" fmla="*/ 2147483647 w 1118"/>
              <a:gd name="T47" fmla="*/ 2147483647 h 694"/>
              <a:gd name="T48" fmla="*/ 2147483647 w 1118"/>
              <a:gd name="T49" fmla="*/ 0 h 694"/>
              <a:gd name="T50" fmla="*/ 0 w 1118"/>
              <a:gd name="T51" fmla="*/ 2147483647 h 694"/>
              <a:gd name="T52" fmla="*/ 2147483647 w 1118"/>
              <a:gd name="T53" fmla="*/ 2147483647 h 694"/>
              <a:gd name="T54" fmla="*/ 2147483647 w 1118"/>
              <a:gd name="T55" fmla="*/ 2147483647 h 6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18"/>
              <a:gd name="T85" fmla="*/ 0 h 694"/>
              <a:gd name="T86" fmla="*/ 1118 w 1118"/>
              <a:gd name="T87" fmla="*/ 694 h 6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18" h="694">
                <a:moveTo>
                  <a:pt x="19" y="177"/>
                </a:moveTo>
                <a:lnTo>
                  <a:pt x="21" y="205"/>
                </a:lnTo>
                <a:lnTo>
                  <a:pt x="12" y="211"/>
                </a:lnTo>
                <a:lnTo>
                  <a:pt x="44" y="241"/>
                </a:lnTo>
                <a:lnTo>
                  <a:pt x="78" y="325"/>
                </a:lnTo>
                <a:lnTo>
                  <a:pt x="90" y="399"/>
                </a:lnTo>
                <a:lnTo>
                  <a:pt x="95" y="439"/>
                </a:lnTo>
                <a:lnTo>
                  <a:pt x="71" y="477"/>
                </a:lnTo>
                <a:lnTo>
                  <a:pt x="88" y="494"/>
                </a:lnTo>
                <a:lnTo>
                  <a:pt x="133" y="469"/>
                </a:lnTo>
                <a:lnTo>
                  <a:pt x="164" y="601"/>
                </a:lnTo>
                <a:lnTo>
                  <a:pt x="185" y="606"/>
                </a:lnTo>
                <a:lnTo>
                  <a:pt x="189" y="644"/>
                </a:lnTo>
                <a:lnTo>
                  <a:pt x="204" y="663"/>
                </a:lnTo>
                <a:lnTo>
                  <a:pt x="248" y="660"/>
                </a:lnTo>
                <a:lnTo>
                  <a:pt x="339" y="661"/>
                </a:lnTo>
                <a:lnTo>
                  <a:pt x="379" y="679"/>
                </a:lnTo>
                <a:lnTo>
                  <a:pt x="390" y="610"/>
                </a:lnTo>
                <a:lnTo>
                  <a:pt x="694" y="656"/>
                </a:lnTo>
                <a:lnTo>
                  <a:pt x="1067" y="694"/>
                </a:lnTo>
                <a:lnTo>
                  <a:pt x="1080" y="568"/>
                </a:lnTo>
                <a:lnTo>
                  <a:pt x="1118" y="163"/>
                </a:lnTo>
                <a:lnTo>
                  <a:pt x="622" y="106"/>
                </a:lnTo>
                <a:lnTo>
                  <a:pt x="377" y="67"/>
                </a:lnTo>
                <a:lnTo>
                  <a:pt x="29" y="0"/>
                </a:lnTo>
                <a:lnTo>
                  <a:pt x="0" y="131"/>
                </a:lnTo>
                <a:lnTo>
                  <a:pt x="19" y="177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1830388" y="3614738"/>
            <a:ext cx="995362" cy="1033462"/>
          </a:xfrm>
          <a:custGeom>
            <a:avLst/>
            <a:gdLst>
              <a:gd name="T0" fmla="*/ 2147483647 w 745"/>
              <a:gd name="T1" fmla="*/ 2147483647 h 841"/>
              <a:gd name="T2" fmla="*/ 2147483647 w 745"/>
              <a:gd name="T3" fmla="*/ 2147483647 h 841"/>
              <a:gd name="T4" fmla="*/ 2147483647 w 745"/>
              <a:gd name="T5" fmla="*/ 2147483647 h 841"/>
              <a:gd name="T6" fmla="*/ 2147483647 w 745"/>
              <a:gd name="T7" fmla="*/ 2147483647 h 841"/>
              <a:gd name="T8" fmla="*/ 2147483647 w 745"/>
              <a:gd name="T9" fmla="*/ 2147483647 h 841"/>
              <a:gd name="T10" fmla="*/ 2147483647 w 745"/>
              <a:gd name="T11" fmla="*/ 2147483647 h 841"/>
              <a:gd name="T12" fmla="*/ 2147483647 w 745"/>
              <a:gd name="T13" fmla="*/ 2147483647 h 841"/>
              <a:gd name="T14" fmla="*/ 2147483647 w 745"/>
              <a:gd name="T15" fmla="*/ 2147483647 h 841"/>
              <a:gd name="T16" fmla="*/ 2147483647 w 745"/>
              <a:gd name="T17" fmla="*/ 2147483647 h 841"/>
              <a:gd name="T18" fmla="*/ 2147483647 w 745"/>
              <a:gd name="T19" fmla="*/ 2147483647 h 841"/>
              <a:gd name="T20" fmla="*/ 2147483647 w 745"/>
              <a:gd name="T21" fmla="*/ 0 h 841"/>
              <a:gd name="T22" fmla="*/ 2147483647 w 745"/>
              <a:gd name="T23" fmla="*/ 2147483647 h 841"/>
              <a:gd name="T24" fmla="*/ 2147483647 w 745"/>
              <a:gd name="T25" fmla="*/ 2147483647 h 841"/>
              <a:gd name="T26" fmla="*/ 2147483647 w 745"/>
              <a:gd name="T27" fmla="*/ 2147483647 h 841"/>
              <a:gd name="T28" fmla="*/ 2147483647 w 745"/>
              <a:gd name="T29" fmla="*/ 2147483647 h 841"/>
              <a:gd name="T30" fmla="*/ 2147483647 w 745"/>
              <a:gd name="T31" fmla="*/ 2147483647 h 841"/>
              <a:gd name="T32" fmla="*/ 0 w 745"/>
              <a:gd name="T33" fmla="*/ 2147483647 h 841"/>
              <a:gd name="T34" fmla="*/ 2147483647 w 745"/>
              <a:gd name="T35" fmla="*/ 2147483647 h 841"/>
              <a:gd name="T36" fmla="*/ 2147483647 w 745"/>
              <a:gd name="T37" fmla="*/ 2147483647 h 8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45"/>
              <a:gd name="T58" fmla="*/ 0 h 841"/>
              <a:gd name="T59" fmla="*/ 745 w 745"/>
              <a:gd name="T60" fmla="*/ 841 h 8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45" h="841">
                <a:moveTo>
                  <a:pt x="48" y="535"/>
                </a:moveTo>
                <a:lnTo>
                  <a:pt x="29" y="502"/>
                </a:lnTo>
                <a:lnTo>
                  <a:pt x="38" y="457"/>
                </a:lnTo>
                <a:lnTo>
                  <a:pt x="87" y="377"/>
                </a:lnTo>
                <a:lnTo>
                  <a:pt x="124" y="356"/>
                </a:lnTo>
                <a:lnTo>
                  <a:pt x="103" y="327"/>
                </a:lnTo>
                <a:lnTo>
                  <a:pt x="87" y="249"/>
                </a:lnTo>
                <a:lnTo>
                  <a:pt x="105" y="109"/>
                </a:lnTo>
                <a:lnTo>
                  <a:pt x="129" y="101"/>
                </a:lnTo>
                <a:lnTo>
                  <a:pt x="171" y="126"/>
                </a:lnTo>
                <a:lnTo>
                  <a:pt x="207" y="0"/>
                </a:lnTo>
                <a:lnTo>
                  <a:pt x="745" y="90"/>
                </a:lnTo>
                <a:lnTo>
                  <a:pt x="633" y="841"/>
                </a:lnTo>
                <a:lnTo>
                  <a:pt x="468" y="818"/>
                </a:lnTo>
                <a:lnTo>
                  <a:pt x="365" y="789"/>
                </a:lnTo>
                <a:lnTo>
                  <a:pt x="154" y="706"/>
                </a:lnTo>
                <a:lnTo>
                  <a:pt x="0" y="576"/>
                </a:lnTo>
                <a:lnTo>
                  <a:pt x="48" y="535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2655888" y="2376488"/>
            <a:ext cx="1025525" cy="758825"/>
          </a:xfrm>
          <a:custGeom>
            <a:avLst/>
            <a:gdLst>
              <a:gd name="T0" fmla="*/ 0 w 768"/>
              <a:gd name="T1" fmla="*/ 2147483647 h 618"/>
              <a:gd name="T2" fmla="*/ 2147483647 w 768"/>
              <a:gd name="T3" fmla="*/ 0 h 618"/>
              <a:gd name="T4" fmla="*/ 2147483647 w 768"/>
              <a:gd name="T5" fmla="*/ 2147483647 h 618"/>
              <a:gd name="T6" fmla="*/ 2147483647 w 768"/>
              <a:gd name="T7" fmla="*/ 2147483647 h 618"/>
              <a:gd name="T8" fmla="*/ 2147483647 w 768"/>
              <a:gd name="T9" fmla="*/ 2147483647 h 618"/>
              <a:gd name="T10" fmla="*/ 2147483647 w 768"/>
              <a:gd name="T11" fmla="*/ 2147483647 h 618"/>
              <a:gd name="T12" fmla="*/ 2147483647 w 768"/>
              <a:gd name="T13" fmla="*/ 2147483647 h 618"/>
              <a:gd name="T14" fmla="*/ 0 w 768"/>
              <a:gd name="T15" fmla="*/ 2147483647 h 618"/>
              <a:gd name="T16" fmla="*/ 0 w 768"/>
              <a:gd name="T17" fmla="*/ 2147483647 h 6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618"/>
              <a:gd name="T29" fmla="*/ 768 w 768"/>
              <a:gd name="T30" fmla="*/ 618 h 6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618">
                <a:moveTo>
                  <a:pt x="0" y="530"/>
                </a:moveTo>
                <a:lnTo>
                  <a:pt x="91" y="0"/>
                </a:lnTo>
                <a:lnTo>
                  <a:pt x="395" y="46"/>
                </a:lnTo>
                <a:lnTo>
                  <a:pt x="768" y="84"/>
                </a:lnTo>
                <a:lnTo>
                  <a:pt x="743" y="352"/>
                </a:lnTo>
                <a:lnTo>
                  <a:pt x="719" y="618"/>
                </a:lnTo>
                <a:lnTo>
                  <a:pt x="207" y="563"/>
                </a:lnTo>
                <a:lnTo>
                  <a:pt x="0" y="53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8" name="Freeform 19"/>
          <p:cNvSpPr>
            <a:spLocks/>
          </p:cNvSpPr>
          <p:nvPr/>
        </p:nvSpPr>
        <p:spPr bwMode="auto">
          <a:xfrm>
            <a:off x="2825750" y="3068638"/>
            <a:ext cx="1062038" cy="752475"/>
          </a:xfrm>
          <a:custGeom>
            <a:avLst/>
            <a:gdLst>
              <a:gd name="T0" fmla="*/ 2147483647 w 797"/>
              <a:gd name="T1" fmla="*/ 0 h 612"/>
              <a:gd name="T2" fmla="*/ 2147483647 w 797"/>
              <a:gd name="T3" fmla="*/ 2147483647 h 612"/>
              <a:gd name="T4" fmla="*/ 2147483647 w 797"/>
              <a:gd name="T5" fmla="*/ 2147483647 h 612"/>
              <a:gd name="T6" fmla="*/ 2147483647 w 797"/>
              <a:gd name="T7" fmla="*/ 2147483647 h 612"/>
              <a:gd name="T8" fmla="*/ 2147483647 w 797"/>
              <a:gd name="T9" fmla="*/ 2147483647 h 612"/>
              <a:gd name="T10" fmla="*/ 2147483647 w 797"/>
              <a:gd name="T11" fmla="*/ 2147483647 h 612"/>
              <a:gd name="T12" fmla="*/ 2147483647 w 797"/>
              <a:gd name="T13" fmla="*/ 2147483647 h 612"/>
              <a:gd name="T14" fmla="*/ 0 w 797"/>
              <a:gd name="T15" fmla="*/ 2147483647 h 612"/>
              <a:gd name="T16" fmla="*/ 2147483647 w 797"/>
              <a:gd name="T17" fmla="*/ 0 h 612"/>
              <a:gd name="T18" fmla="*/ 2147483647 w 797"/>
              <a:gd name="T19" fmla="*/ 0 h 6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7"/>
              <a:gd name="T31" fmla="*/ 0 h 612"/>
              <a:gd name="T32" fmla="*/ 797 w 797"/>
              <a:gd name="T33" fmla="*/ 612 h 6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7" h="612">
                <a:moveTo>
                  <a:pt x="80" y="0"/>
                </a:moveTo>
                <a:lnTo>
                  <a:pt x="592" y="55"/>
                </a:lnTo>
                <a:lnTo>
                  <a:pt x="797" y="74"/>
                </a:lnTo>
                <a:lnTo>
                  <a:pt x="787" y="205"/>
                </a:lnTo>
                <a:lnTo>
                  <a:pt x="761" y="612"/>
                </a:lnTo>
                <a:lnTo>
                  <a:pt x="656" y="604"/>
                </a:lnTo>
                <a:lnTo>
                  <a:pt x="329" y="576"/>
                </a:lnTo>
                <a:lnTo>
                  <a:pt x="0" y="534"/>
                </a:lnTo>
                <a:lnTo>
                  <a:pt x="80" y="0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49" name="Freeform 20"/>
          <p:cNvSpPr>
            <a:spLocks/>
          </p:cNvSpPr>
          <p:nvPr/>
        </p:nvSpPr>
        <p:spPr bwMode="auto">
          <a:xfrm>
            <a:off x="2678113" y="3725863"/>
            <a:ext cx="1023937" cy="938212"/>
          </a:xfrm>
          <a:custGeom>
            <a:avLst/>
            <a:gdLst>
              <a:gd name="T0" fmla="*/ 2147483647 w 768"/>
              <a:gd name="T1" fmla="*/ 2147483647 h 764"/>
              <a:gd name="T2" fmla="*/ 2147483647 w 768"/>
              <a:gd name="T3" fmla="*/ 2147483647 h 764"/>
              <a:gd name="T4" fmla="*/ 2147483647 w 768"/>
              <a:gd name="T5" fmla="*/ 2147483647 h 764"/>
              <a:gd name="T6" fmla="*/ 2147483647 w 768"/>
              <a:gd name="T7" fmla="*/ 2147483647 h 764"/>
              <a:gd name="T8" fmla="*/ 2147483647 w 768"/>
              <a:gd name="T9" fmla="*/ 2147483647 h 764"/>
              <a:gd name="T10" fmla="*/ 2147483647 w 768"/>
              <a:gd name="T11" fmla="*/ 2147483647 h 764"/>
              <a:gd name="T12" fmla="*/ 2147483647 w 768"/>
              <a:gd name="T13" fmla="*/ 2147483647 h 764"/>
              <a:gd name="T14" fmla="*/ 2147483647 w 768"/>
              <a:gd name="T15" fmla="*/ 0 h 764"/>
              <a:gd name="T16" fmla="*/ 0 w 768"/>
              <a:gd name="T17" fmla="*/ 2147483647 h 764"/>
              <a:gd name="T18" fmla="*/ 2147483647 w 768"/>
              <a:gd name="T19" fmla="*/ 2147483647 h 764"/>
              <a:gd name="T20" fmla="*/ 2147483647 w 768"/>
              <a:gd name="T21" fmla="*/ 2147483647 h 7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8"/>
              <a:gd name="T34" fmla="*/ 0 h 764"/>
              <a:gd name="T35" fmla="*/ 768 w 768"/>
              <a:gd name="T36" fmla="*/ 764 h 7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8" h="764">
                <a:moveTo>
                  <a:pt x="97" y="764"/>
                </a:moveTo>
                <a:lnTo>
                  <a:pt x="107" y="707"/>
                </a:lnTo>
                <a:lnTo>
                  <a:pt x="299" y="732"/>
                </a:lnTo>
                <a:lnTo>
                  <a:pt x="289" y="703"/>
                </a:lnTo>
                <a:lnTo>
                  <a:pt x="705" y="741"/>
                </a:lnTo>
                <a:lnTo>
                  <a:pt x="768" y="70"/>
                </a:lnTo>
                <a:lnTo>
                  <a:pt x="441" y="42"/>
                </a:lnTo>
                <a:lnTo>
                  <a:pt x="112" y="0"/>
                </a:lnTo>
                <a:lnTo>
                  <a:pt x="0" y="751"/>
                </a:lnTo>
                <a:lnTo>
                  <a:pt x="97" y="764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0" name="Freeform 21"/>
          <p:cNvSpPr>
            <a:spLocks/>
          </p:cNvSpPr>
          <p:nvPr/>
        </p:nvSpPr>
        <p:spPr bwMode="auto">
          <a:xfrm>
            <a:off x="3062288" y="3897313"/>
            <a:ext cx="2038350" cy="1770062"/>
          </a:xfrm>
          <a:custGeom>
            <a:avLst/>
            <a:gdLst>
              <a:gd name="T0" fmla="*/ 0 w 1529"/>
              <a:gd name="T1" fmla="*/ 2147483647 h 1439"/>
              <a:gd name="T2" fmla="*/ 2147483647 w 1529"/>
              <a:gd name="T3" fmla="*/ 2147483647 h 1439"/>
              <a:gd name="T4" fmla="*/ 2147483647 w 1529"/>
              <a:gd name="T5" fmla="*/ 0 h 1439"/>
              <a:gd name="T6" fmla="*/ 2147483647 w 1529"/>
              <a:gd name="T7" fmla="*/ 2147483647 h 1439"/>
              <a:gd name="T8" fmla="*/ 2147483647 w 1529"/>
              <a:gd name="T9" fmla="*/ 2147483647 h 1439"/>
              <a:gd name="T10" fmla="*/ 2147483647 w 1529"/>
              <a:gd name="T11" fmla="*/ 2147483647 h 1439"/>
              <a:gd name="T12" fmla="*/ 2147483647 w 1529"/>
              <a:gd name="T13" fmla="*/ 2147483647 h 1439"/>
              <a:gd name="T14" fmla="*/ 2147483647 w 1529"/>
              <a:gd name="T15" fmla="*/ 2147483647 h 1439"/>
              <a:gd name="T16" fmla="*/ 2147483647 w 1529"/>
              <a:gd name="T17" fmla="*/ 2147483647 h 1439"/>
              <a:gd name="T18" fmla="*/ 2147483647 w 1529"/>
              <a:gd name="T19" fmla="*/ 2147483647 h 1439"/>
              <a:gd name="T20" fmla="*/ 2147483647 w 1529"/>
              <a:gd name="T21" fmla="*/ 2147483647 h 1439"/>
              <a:gd name="T22" fmla="*/ 2147483647 w 1529"/>
              <a:gd name="T23" fmla="*/ 2147483647 h 1439"/>
              <a:gd name="T24" fmla="*/ 2147483647 w 1529"/>
              <a:gd name="T25" fmla="*/ 2147483647 h 1439"/>
              <a:gd name="T26" fmla="*/ 2147483647 w 1529"/>
              <a:gd name="T27" fmla="*/ 2147483647 h 1439"/>
              <a:gd name="T28" fmla="*/ 2147483647 w 1529"/>
              <a:gd name="T29" fmla="*/ 2147483647 h 1439"/>
              <a:gd name="T30" fmla="*/ 2147483647 w 1529"/>
              <a:gd name="T31" fmla="*/ 2147483647 h 1439"/>
              <a:gd name="T32" fmla="*/ 2147483647 w 1529"/>
              <a:gd name="T33" fmla="*/ 2147483647 h 1439"/>
              <a:gd name="T34" fmla="*/ 2147483647 w 1529"/>
              <a:gd name="T35" fmla="*/ 2147483647 h 1439"/>
              <a:gd name="T36" fmla="*/ 2147483647 w 1529"/>
              <a:gd name="T37" fmla="*/ 2147483647 h 1439"/>
              <a:gd name="T38" fmla="*/ 2147483647 w 1529"/>
              <a:gd name="T39" fmla="*/ 2147483647 h 1439"/>
              <a:gd name="T40" fmla="*/ 2147483647 w 1529"/>
              <a:gd name="T41" fmla="*/ 2147483647 h 1439"/>
              <a:gd name="T42" fmla="*/ 2147483647 w 1529"/>
              <a:gd name="T43" fmla="*/ 2147483647 h 1439"/>
              <a:gd name="T44" fmla="*/ 2147483647 w 1529"/>
              <a:gd name="T45" fmla="*/ 2147483647 h 1439"/>
              <a:gd name="T46" fmla="*/ 2147483647 w 1529"/>
              <a:gd name="T47" fmla="*/ 2147483647 h 1439"/>
              <a:gd name="T48" fmla="*/ 2147483647 w 1529"/>
              <a:gd name="T49" fmla="*/ 2147483647 h 1439"/>
              <a:gd name="T50" fmla="*/ 2147483647 w 1529"/>
              <a:gd name="T51" fmla="*/ 2147483647 h 1439"/>
              <a:gd name="T52" fmla="*/ 2147483647 w 1529"/>
              <a:gd name="T53" fmla="*/ 2147483647 h 1439"/>
              <a:gd name="T54" fmla="*/ 2147483647 w 1529"/>
              <a:gd name="T55" fmla="*/ 2147483647 h 1439"/>
              <a:gd name="T56" fmla="*/ 2147483647 w 1529"/>
              <a:gd name="T57" fmla="*/ 2147483647 h 1439"/>
              <a:gd name="T58" fmla="*/ 2147483647 w 1529"/>
              <a:gd name="T59" fmla="*/ 2147483647 h 1439"/>
              <a:gd name="T60" fmla="*/ 2147483647 w 1529"/>
              <a:gd name="T61" fmla="*/ 2147483647 h 1439"/>
              <a:gd name="T62" fmla="*/ 2147483647 w 1529"/>
              <a:gd name="T63" fmla="*/ 2147483647 h 1439"/>
              <a:gd name="T64" fmla="*/ 2147483647 w 1529"/>
              <a:gd name="T65" fmla="*/ 2147483647 h 1439"/>
              <a:gd name="T66" fmla="*/ 2147483647 w 1529"/>
              <a:gd name="T67" fmla="*/ 2147483647 h 1439"/>
              <a:gd name="T68" fmla="*/ 2147483647 w 1529"/>
              <a:gd name="T69" fmla="*/ 2147483647 h 1439"/>
              <a:gd name="T70" fmla="*/ 2147483647 w 1529"/>
              <a:gd name="T71" fmla="*/ 2147483647 h 1439"/>
              <a:gd name="T72" fmla="*/ 2147483647 w 1529"/>
              <a:gd name="T73" fmla="*/ 2147483647 h 1439"/>
              <a:gd name="T74" fmla="*/ 2147483647 w 1529"/>
              <a:gd name="T75" fmla="*/ 2147483647 h 1439"/>
              <a:gd name="T76" fmla="*/ 2147483647 w 1529"/>
              <a:gd name="T77" fmla="*/ 2147483647 h 1439"/>
              <a:gd name="T78" fmla="*/ 2147483647 w 1529"/>
              <a:gd name="T79" fmla="*/ 2147483647 h 1439"/>
              <a:gd name="T80" fmla="*/ 2147483647 w 1529"/>
              <a:gd name="T81" fmla="*/ 2147483647 h 1439"/>
              <a:gd name="T82" fmla="*/ 2147483647 w 1529"/>
              <a:gd name="T83" fmla="*/ 2147483647 h 1439"/>
              <a:gd name="T84" fmla="*/ 2147483647 w 1529"/>
              <a:gd name="T85" fmla="*/ 2147483647 h 1439"/>
              <a:gd name="T86" fmla="*/ 2147483647 w 1529"/>
              <a:gd name="T87" fmla="*/ 2147483647 h 1439"/>
              <a:gd name="T88" fmla="*/ 2147483647 w 1529"/>
              <a:gd name="T89" fmla="*/ 2147483647 h 1439"/>
              <a:gd name="T90" fmla="*/ 2147483647 w 1529"/>
              <a:gd name="T91" fmla="*/ 2147483647 h 1439"/>
              <a:gd name="T92" fmla="*/ 2147483647 w 1529"/>
              <a:gd name="T93" fmla="*/ 2147483647 h 1439"/>
              <a:gd name="T94" fmla="*/ 2147483647 w 1529"/>
              <a:gd name="T95" fmla="*/ 2147483647 h 1439"/>
              <a:gd name="T96" fmla="*/ 2147483647 w 1529"/>
              <a:gd name="T97" fmla="*/ 2147483647 h 1439"/>
              <a:gd name="T98" fmla="*/ 2147483647 w 1529"/>
              <a:gd name="T99" fmla="*/ 2147483647 h 1439"/>
              <a:gd name="T100" fmla="*/ 0 w 1529"/>
              <a:gd name="T101" fmla="*/ 2147483647 h 1439"/>
              <a:gd name="T102" fmla="*/ 0 w 1529"/>
              <a:gd name="T103" fmla="*/ 2147483647 h 143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29"/>
              <a:gd name="T157" fmla="*/ 0 h 1439"/>
              <a:gd name="T158" fmla="*/ 1529 w 1529"/>
              <a:gd name="T159" fmla="*/ 1439 h 143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29" h="1439">
                <a:moveTo>
                  <a:pt x="0" y="563"/>
                </a:moveTo>
                <a:lnTo>
                  <a:pt x="416" y="601"/>
                </a:lnTo>
                <a:lnTo>
                  <a:pt x="473" y="0"/>
                </a:lnTo>
                <a:lnTo>
                  <a:pt x="804" y="19"/>
                </a:lnTo>
                <a:lnTo>
                  <a:pt x="793" y="278"/>
                </a:lnTo>
                <a:lnTo>
                  <a:pt x="825" y="305"/>
                </a:lnTo>
                <a:lnTo>
                  <a:pt x="856" y="305"/>
                </a:lnTo>
                <a:lnTo>
                  <a:pt x="880" y="329"/>
                </a:lnTo>
                <a:lnTo>
                  <a:pt x="930" y="341"/>
                </a:lnTo>
                <a:lnTo>
                  <a:pt x="1029" y="384"/>
                </a:lnTo>
                <a:lnTo>
                  <a:pt x="1048" y="365"/>
                </a:lnTo>
                <a:lnTo>
                  <a:pt x="1112" y="401"/>
                </a:lnTo>
                <a:lnTo>
                  <a:pt x="1198" y="401"/>
                </a:lnTo>
                <a:lnTo>
                  <a:pt x="1257" y="384"/>
                </a:lnTo>
                <a:lnTo>
                  <a:pt x="1337" y="369"/>
                </a:lnTo>
                <a:lnTo>
                  <a:pt x="1413" y="409"/>
                </a:lnTo>
                <a:lnTo>
                  <a:pt x="1424" y="422"/>
                </a:lnTo>
                <a:lnTo>
                  <a:pt x="1462" y="422"/>
                </a:lnTo>
                <a:lnTo>
                  <a:pt x="1472" y="635"/>
                </a:lnTo>
                <a:lnTo>
                  <a:pt x="1529" y="740"/>
                </a:lnTo>
                <a:lnTo>
                  <a:pt x="1508" y="822"/>
                </a:lnTo>
                <a:lnTo>
                  <a:pt x="1512" y="890"/>
                </a:lnTo>
                <a:lnTo>
                  <a:pt x="1485" y="924"/>
                </a:lnTo>
                <a:lnTo>
                  <a:pt x="1496" y="936"/>
                </a:lnTo>
                <a:lnTo>
                  <a:pt x="1434" y="955"/>
                </a:lnTo>
                <a:lnTo>
                  <a:pt x="1384" y="960"/>
                </a:lnTo>
                <a:lnTo>
                  <a:pt x="1394" y="922"/>
                </a:lnTo>
                <a:lnTo>
                  <a:pt x="1365" y="943"/>
                </a:lnTo>
                <a:lnTo>
                  <a:pt x="1367" y="987"/>
                </a:lnTo>
                <a:lnTo>
                  <a:pt x="1335" y="1031"/>
                </a:lnTo>
                <a:lnTo>
                  <a:pt x="1154" y="1122"/>
                </a:lnTo>
                <a:lnTo>
                  <a:pt x="1095" y="1181"/>
                </a:lnTo>
                <a:lnTo>
                  <a:pt x="1044" y="1306"/>
                </a:lnTo>
                <a:lnTo>
                  <a:pt x="1088" y="1439"/>
                </a:lnTo>
                <a:lnTo>
                  <a:pt x="1044" y="1439"/>
                </a:lnTo>
                <a:lnTo>
                  <a:pt x="850" y="1371"/>
                </a:lnTo>
                <a:lnTo>
                  <a:pt x="829" y="1314"/>
                </a:lnTo>
                <a:lnTo>
                  <a:pt x="808" y="1287"/>
                </a:lnTo>
                <a:lnTo>
                  <a:pt x="800" y="1213"/>
                </a:lnTo>
                <a:lnTo>
                  <a:pt x="764" y="1185"/>
                </a:lnTo>
                <a:lnTo>
                  <a:pt x="658" y="985"/>
                </a:lnTo>
                <a:lnTo>
                  <a:pt x="608" y="947"/>
                </a:lnTo>
                <a:lnTo>
                  <a:pt x="593" y="915"/>
                </a:lnTo>
                <a:lnTo>
                  <a:pt x="439" y="907"/>
                </a:lnTo>
                <a:lnTo>
                  <a:pt x="358" y="1002"/>
                </a:lnTo>
                <a:lnTo>
                  <a:pt x="217" y="903"/>
                </a:lnTo>
                <a:lnTo>
                  <a:pt x="177" y="766"/>
                </a:lnTo>
                <a:lnTo>
                  <a:pt x="44" y="637"/>
                </a:lnTo>
                <a:lnTo>
                  <a:pt x="27" y="597"/>
                </a:lnTo>
                <a:lnTo>
                  <a:pt x="10" y="592"/>
                </a:lnTo>
                <a:lnTo>
                  <a:pt x="0" y="563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1" name="Freeform 22"/>
          <p:cNvSpPr>
            <a:spLocks/>
          </p:cNvSpPr>
          <p:nvPr/>
        </p:nvSpPr>
        <p:spPr bwMode="auto">
          <a:xfrm>
            <a:off x="3700463" y="1825625"/>
            <a:ext cx="957262" cy="544513"/>
          </a:xfrm>
          <a:custGeom>
            <a:avLst/>
            <a:gdLst>
              <a:gd name="T0" fmla="*/ 2147483647 w 719"/>
              <a:gd name="T1" fmla="*/ 0 h 441"/>
              <a:gd name="T2" fmla="*/ 2147483647 w 719"/>
              <a:gd name="T3" fmla="*/ 2147483647 h 441"/>
              <a:gd name="T4" fmla="*/ 2147483647 w 719"/>
              <a:gd name="T5" fmla="*/ 2147483647 h 441"/>
              <a:gd name="T6" fmla="*/ 2147483647 w 719"/>
              <a:gd name="T7" fmla="*/ 2147483647 h 441"/>
              <a:gd name="T8" fmla="*/ 2147483647 w 719"/>
              <a:gd name="T9" fmla="*/ 2147483647 h 441"/>
              <a:gd name="T10" fmla="*/ 2147483647 w 719"/>
              <a:gd name="T11" fmla="*/ 2147483647 h 441"/>
              <a:gd name="T12" fmla="*/ 2147483647 w 719"/>
              <a:gd name="T13" fmla="*/ 2147483647 h 441"/>
              <a:gd name="T14" fmla="*/ 0 w 719"/>
              <a:gd name="T15" fmla="*/ 2147483647 h 441"/>
              <a:gd name="T16" fmla="*/ 2147483647 w 719"/>
              <a:gd name="T17" fmla="*/ 0 h 441"/>
              <a:gd name="T18" fmla="*/ 2147483647 w 719"/>
              <a:gd name="T19" fmla="*/ 0 h 4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9"/>
              <a:gd name="T31" fmla="*/ 0 h 441"/>
              <a:gd name="T32" fmla="*/ 719 w 719"/>
              <a:gd name="T33" fmla="*/ 441 h 4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9" h="441">
                <a:moveTo>
                  <a:pt x="38" y="0"/>
                </a:moveTo>
                <a:lnTo>
                  <a:pt x="664" y="33"/>
                </a:lnTo>
                <a:lnTo>
                  <a:pt x="668" y="143"/>
                </a:lnTo>
                <a:lnTo>
                  <a:pt x="696" y="232"/>
                </a:lnTo>
                <a:lnTo>
                  <a:pt x="700" y="348"/>
                </a:lnTo>
                <a:lnTo>
                  <a:pt x="719" y="441"/>
                </a:lnTo>
                <a:lnTo>
                  <a:pt x="341" y="430"/>
                </a:lnTo>
                <a:lnTo>
                  <a:pt x="0" y="405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2" name="Freeform 23"/>
          <p:cNvSpPr>
            <a:spLocks/>
          </p:cNvSpPr>
          <p:nvPr/>
        </p:nvSpPr>
        <p:spPr bwMode="auto">
          <a:xfrm>
            <a:off x="3649663" y="2325688"/>
            <a:ext cx="1023937" cy="617537"/>
          </a:xfrm>
          <a:custGeom>
            <a:avLst/>
            <a:gdLst>
              <a:gd name="T0" fmla="*/ 2147483647 w 768"/>
              <a:gd name="T1" fmla="*/ 0 h 502"/>
              <a:gd name="T2" fmla="*/ 2147483647 w 768"/>
              <a:gd name="T3" fmla="*/ 2147483647 h 502"/>
              <a:gd name="T4" fmla="*/ 2147483647 w 768"/>
              <a:gd name="T5" fmla="*/ 2147483647 h 502"/>
              <a:gd name="T6" fmla="*/ 2147483647 w 768"/>
              <a:gd name="T7" fmla="*/ 2147483647 h 502"/>
              <a:gd name="T8" fmla="*/ 2147483647 w 768"/>
              <a:gd name="T9" fmla="*/ 2147483647 h 502"/>
              <a:gd name="T10" fmla="*/ 2147483647 w 768"/>
              <a:gd name="T11" fmla="*/ 2147483647 h 502"/>
              <a:gd name="T12" fmla="*/ 2147483647 w 768"/>
              <a:gd name="T13" fmla="*/ 2147483647 h 502"/>
              <a:gd name="T14" fmla="*/ 2147483647 w 768"/>
              <a:gd name="T15" fmla="*/ 2147483647 h 502"/>
              <a:gd name="T16" fmla="*/ 2147483647 w 768"/>
              <a:gd name="T17" fmla="*/ 2147483647 h 502"/>
              <a:gd name="T18" fmla="*/ 2147483647 w 768"/>
              <a:gd name="T19" fmla="*/ 2147483647 h 502"/>
              <a:gd name="T20" fmla="*/ 2147483647 w 768"/>
              <a:gd name="T21" fmla="*/ 2147483647 h 502"/>
              <a:gd name="T22" fmla="*/ 2147483647 w 768"/>
              <a:gd name="T23" fmla="*/ 2147483647 h 502"/>
              <a:gd name="T24" fmla="*/ 2147483647 w 768"/>
              <a:gd name="T25" fmla="*/ 2147483647 h 502"/>
              <a:gd name="T26" fmla="*/ 2147483647 w 768"/>
              <a:gd name="T27" fmla="*/ 2147483647 h 502"/>
              <a:gd name="T28" fmla="*/ 2147483647 w 768"/>
              <a:gd name="T29" fmla="*/ 2147483647 h 502"/>
              <a:gd name="T30" fmla="*/ 2147483647 w 768"/>
              <a:gd name="T31" fmla="*/ 2147483647 h 502"/>
              <a:gd name="T32" fmla="*/ 0 w 768"/>
              <a:gd name="T33" fmla="*/ 2147483647 h 502"/>
              <a:gd name="T34" fmla="*/ 2147483647 w 768"/>
              <a:gd name="T35" fmla="*/ 0 h 502"/>
              <a:gd name="T36" fmla="*/ 2147483647 w 768"/>
              <a:gd name="T37" fmla="*/ 0 h 5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8"/>
              <a:gd name="T58" fmla="*/ 0 h 502"/>
              <a:gd name="T59" fmla="*/ 768 w 768"/>
              <a:gd name="T60" fmla="*/ 502 h 50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8" h="502">
                <a:moveTo>
                  <a:pt x="38" y="0"/>
                </a:moveTo>
                <a:lnTo>
                  <a:pt x="379" y="25"/>
                </a:lnTo>
                <a:lnTo>
                  <a:pt x="757" y="36"/>
                </a:lnTo>
                <a:lnTo>
                  <a:pt x="730" y="84"/>
                </a:lnTo>
                <a:lnTo>
                  <a:pt x="768" y="118"/>
                </a:lnTo>
                <a:lnTo>
                  <a:pt x="766" y="365"/>
                </a:lnTo>
                <a:lnTo>
                  <a:pt x="751" y="363"/>
                </a:lnTo>
                <a:lnTo>
                  <a:pt x="751" y="396"/>
                </a:lnTo>
                <a:lnTo>
                  <a:pt x="765" y="418"/>
                </a:lnTo>
                <a:lnTo>
                  <a:pt x="757" y="443"/>
                </a:lnTo>
                <a:lnTo>
                  <a:pt x="765" y="502"/>
                </a:lnTo>
                <a:lnTo>
                  <a:pt x="747" y="494"/>
                </a:lnTo>
                <a:lnTo>
                  <a:pt x="727" y="474"/>
                </a:lnTo>
                <a:lnTo>
                  <a:pt x="660" y="451"/>
                </a:lnTo>
                <a:lnTo>
                  <a:pt x="593" y="455"/>
                </a:lnTo>
                <a:lnTo>
                  <a:pt x="555" y="426"/>
                </a:lnTo>
                <a:lnTo>
                  <a:pt x="0" y="394"/>
                </a:lnTo>
                <a:lnTo>
                  <a:pt x="38" y="0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614738" y="2806700"/>
            <a:ext cx="1203325" cy="541338"/>
          </a:xfrm>
          <a:custGeom>
            <a:avLst/>
            <a:gdLst>
              <a:gd name="T0" fmla="*/ 2147483647 w 901"/>
              <a:gd name="T1" fmla="*/ 0 h 439"/>
              <a:gd name="T2" fmla="*/ 2147483647 w 901"/>
              <a:gd name="T3" fmla="*/ 2147483647 h 439"/>
              <a:gd name="T4" fmla="*/ 2147483647 w 901"/>
              <a:gd name="T5" fmla="*/ 2147483647 h 439"/>
              <a:gd name="T6" fmla="*/ 2147483647 w 901"/>
              <a:gd name="T7" fmla="*/ 2147483647 h 439"/>
              <a:gd name="T8" fmla="*/ 2147483647 w 901"/>
              <a:gd name="T9" fmla="*/ 2147483647 h 439"/>
              <a:gd name="T10" fmla="*/ 2147483647 w 901"/>
              <a:gd name="T11" fmla="*/ 2147483647 h 439"/>
              <a:gd name="T12" fmla="*/ 2147483647 w 901"/>
              <a:gd name="T13" fmla="*/ 2147483647 h 439"/>
              <a:gd name="T14" fmla="*/ 2147483647 w 901"/>
              <a:gd name="T15" fmla="*/ 2147483647 h 439"/>
              <a:gd name="T16" fmla="*/ 2147483647 w 901"/>
              <a:gd name="T17" fmla="*/ 2147483647 h 439"/>
              <a:gd name="T18" fmla="*/ 2147483647 w 901"/>
              <a:gd name="T19" fmla="*/ 2147483647 h 439"/>
              <a:gd name="T20" fmla="*/ 2147483647 w 901"/>
              <a:gd name="T21" fmla="*/ 2147483647 h 439"/>
              <a:gd name="T22" fmla="*/ 2147483647 w 901"/>
              <a:gd name="T23" fmla="*/ 2147483647 h 439"/>
              <a:gd name="T24" fmla="*/ 2147483647 w 901"/>
              <a:gd name="T25" fmla="*/ 2147483647 h 439"/>
              <a:gd name="T26" fmla="*/ 2147483647 w 901"/>
              <a:gd name="T27" fmla="*/ 2147483647 h 439"/>
              <a:gd name="T28" fmla="*/ 2147483647 w 901"/>
              <a:gd name="T29" fmla="*/ 2147483647 h 439"/>
              <a:gd name="T30" fmla="*/ 2147483647 w 901"/>
              <a:gd name="T31" fmla="*/ 2147483647 h 439"/>
              <a:gd name="T32" fmla="*/ 2147483647 w 901"/>
              <a:gd name="T33" fmla="*/ 2147483647 h 439"/>
              <a:gd name="T34" fmla="*/ 0 w 901"/>
              <a:gd name="T35" fmla="*/ 2147483647 h 439"/>
              <a:gd name="T36" fmla="*/ 2147483647 w 901"/>
              <a:gd name="T37" fmla="*/ 0 h 439"/>
              <a:gd name="T38" fmla="*/ 2147483647 w 901"/>
              <a:gd name="T39" fmla="*/ 0 h 4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01"/>
              <a:gd name="T61" fmla="*/ 0 h 439"/>
              <a:gd name="T62" fmla="*/ 901 w 901"/>
              <a:gd name="T63" fmla="*/ 439 h 4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01" h="439">
                <a:moveTo>
                  <a:pt x="24" y="0"/>
                </a:moveTo>
                <a:lnTo>
                  <a:pt x="579" y="32"/>
                </a:lnTo>
                <a:lnTo>
                  <a:pt x="617" y="61"/>
                </a:lnTo>
                <a:lnTo>
                  <a:pt x="684" y="57"/>
                </a:lnTo>
                <a:lnTo>
                  <a:pt x="751" y="80"/>
                </a:lnTo>
                <a:lnTo>
                  <a:pt x="771" y="100"/>
                </a:lnTo>
                <a:lnTo>
                  <a:pt x="789" y="108"/>
                </a:lnTo>
                <a:lnTo>
                  <a:pt x="819" y="192"/>
                </a:lnTo>
                <a:lnTo>
                  <a:pt x="819" y="216"/>
                </a:lnTo>
                <a:lnTo>
                  <a:pt x="840" y="256"/>
                </a:lnTo>
                <a:lnTo>
                  <a:pt x="849" y="319"/>
                </a:lnTo>
                <a:lnTo>
                  <a:pt x="844" y="338"/>
                </a:lnTo>
                <a:lnTo>
                  <a:pt x="857" y="359"/>
                </a:lnTo>
                <a:lnTo>
                  <a:pt x="901" y="439"/>
                </a:lnTo>
                <a:lnTo>
                  <a:pt x="500" y="435"/>
                </a:lnTo>
                <a:lnTo>
                  <a:pt x="195" y="416"/>
                </a:lnTo>
                <a:lnTo>
                  <a:pt x="205" y="285"/>
                </a:lnTo>
                <a:lnTo>
                  <a:pt x="0" y="266"/>
                </a:lnTo>
                <a:lnTo>
                  <a:pt x="24" y="0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3840163" y="3319463"/>
            <a:ext cx="1084262" cy="527050"/>
          </a:xfrm>
          <a:custGeom>
            <a:avLst/>
            <a:gdLst>
              <a:gd name="T0" fmla="*/ 2147483647 w 812"/>
              <a:gd name="T1" fmla="*/ 0 h 428"/>
              <a:gd name="T2" fmla="*/ 2147483647 w 812"/>
              <a:gd name="T3" fmla="*/ 2147483647 h 428"/>
              <a:gd name="T4" fmla="*/ 2147483647 w 812"/>
              <a:gd name="T5" fmla="*/ 2147483647 h 428"/>
              <a:gd name="T6" fmla="*/ 2147483647 w 812"/>
              <a:gd name="T7" fmla="*/ 2147483647 h 428"/>
              <a:gd name="T8" fmla="*/ 2147483647 w 812"/>
              <a:gd name="T9" fmla="*/ 2147483647 h 428"/>
              <a:gd name="T10" fmla="*/ 2147483647 w 812"/>
              <a:gd name="T11" fmla="*/ 2147483647 h 428"/>
              <a:gd name="T12" fmla="*/ 2147483647 w 812"/>
              <a:gd name="T13" fmla="*/ 2147483647 h 428"/>
              <a:gd name="T14" fmla="*/ 2147483647 w 812"/>
              <a:gd name="T15" fmla="*/ 2147483647 h 428"/>
              <a:gd name="T16" fmla="*/ 2147483647 w 812"/>
              <a:gd name="T17" fmla="*/ 2147483647 h 428"/>
              <a:gd name="T18" fmla="*/ 2147483647 w 812"/>
              <a:gd name="T19" fmla="*/ 2147483647 h 428"/>
              <a:gd name="T20" fmla="*/ 2147483647 w 812"/>
              <a:gd name="T21" fmla="*/ 2147483647 h 428"/>
              <a:gd name="T22" fmla="*/ 2147483647 w 812"/>
              <a:gd name="T23" fmla="*/ 2147483647 h 428"/>
              <a:gd name="T24" fmla="*/ 0 w 812"/>
              <a:gd name="T25" fmla="*/ 2147483647 h 428"/>
              <a:gd name="T26" fmla="*/ 2147483647 w 812"/>
              <a:gd name="T27" fmla="*/ 0 h 428"/>
              <a:gd name="T28" fmla="*/ 2147483647 w 812"/>
              <a:gd name="T29" fmla="*/ 0 h 4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12"/>
              <a:gd name="T46" fmla="*/ 0 h 428"/>
              <a:gd name="T47" fmla="*/ 812 w 812"/>
              <a:gd name="T48" fmla="*/ 428 h 4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12" h="428">
                <a:moveTo>
                  <a:pt x="26" y="0"/>
                </a:moveTo>
                <a:lnTo>
                  <a:pt x="331" y="19"/>
                </a:lnTo>
                <a:lnTo>
                  <a:pt x="732" y="23"/>
                </a:lnTo>
                <a:lnTo>
                  <a:pt x="753" y="42"/>
                </a:lnTo>
                <a:lnTo>
                  <a:pt x="766" y="38"/>
                </a:lnTo>
                <a:lnTo>
                  <a:pt x="781" y="59"/>
                </a:lnTo>
                <a:lnTo>
                  <a:pt x="768" y="59"/>
                </a:lnTo>
                <a:lnTo>
                  <a:pt x="755" y="86"/>
                </a:lnTo>
                <a:lnTo>
                  <a:pt x="787" y="131"/>
                </a:lnTo>
                <a:lnTo>
                  <a:pt x="812" y="139"/>
                </a:lnTo>
                <a:lnTo>
                  <a:pt x="808" y="426"/>
                </a:lnTo>
                <a:lnTo>
                  <a:pt x="464" y="428"/>
                </a:lnTo>
                <a:lnTo>
                  <a:pt x="0" y="407"/>
                </a:lnTo>
                <a:lnTo>
                  <a:pt x="26" y="0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694113" y="3811588"/>
            <a:ext cx="1255712" cy="590550"/>
          </a:xfrm>
          <a:custGeom>
            <a:avLst/>
            <a:gdLst>
              <a:gd name="T0" fmla="*/ 2147483647 w 943"/>
              <a:gd name="T1" fmla="*/ 0 h 479"/>
              <a:gd name="T2" fmla="*/ 2147483647 w 943"/>
              <a:gd name="T3" fmla="*/ 2147483647 h 479"/>
              <a:gd name="T4" fmla="*/ 2147483647 w 943"/>
              <a:gd name="T5" fmla="*/ 2147483647 h 479"/>
              <a:gd name="T6" fmla="*/ 2147483647 w 943"/>
              <a:gd name="T7" fmla="*/ 2147483647 h 479"/>
              <a:gd name="T8" fmla="*/ 2147483647 w 943"/>
              <a:gd name="T9" fmla="*/ 2147483647 h 479"/>
              <a:gd name="T10" fmla="*/ 2147483647 w 943"/>
              <a:gd name="T11" fmla="*/ 2147483647 h 479"/>
              <a:gd name="T12" fmla="*/ 2147483647 w 943"/>
              <a:gd name="T13" fmla="*/ 2147483647 h 479"/>
              <a:gd name="T14" fmla="*/ 2147483647 w 943"/>
              <a:gd name="T15" fmla="*/ 2147483647 h 479"/>
              <a:gd name="T16" fmla="*/ 2147483647 w 943"/>
              <a:gd name="T17" fmla="*/ 2147483647 h 479"/>
              <a:gd name="T18" fmla="*/ 2147483647 w 943"/>
              <a:gd name="T19" fmla="*/ 2147483647 h 479"/>
              <a:gd name="T20" fmla="*/ 2147483647 w 943"/>
              <a:gd name="T21" fmla="*/ 2147483647 h 479"/>
              <a:gd name="T22" fmla="*/ 2147483647 w 943"/>
              <a:gd name="T23" fmla="*/ 2147483647 h 479"/>
              <a:gd name="T24" fmla="*/ 2147483647 w 943"/>
              <a:gd name="T25" fmla="*/ 2147483647 h 479"/>
              <a:gd name="T26" fmla="*/ 2147483647 w 943"/>
              <a:gd name="T27" fmla="*/ 2147483647 h 479"/>
              <a:gd name="T28" fmla="*/ 2147483647 w 943"/>
              <a:gd name="T29" fmla="*/ 2147483647 h 479"/>
              <a:gd name="T30" fmla="*/ 2147483647 w 943"/>
              <a:gd name="T31" fmla="*/ 2147483647 h 479"/>
              <a:gd name="T32" fmla="*/ 2147483647 w 943"/>
              <a:gd name="T33" fmla="*/ 2147483647 h 479"/>
              <a:gd name="T34" fmla="*/ 2147483647 w 943"/>
              <a:gd name="T35" fmla="*/ 2147483647 h 479"/>
              <a:gd name="T36" fmla="*/ 2147483647 w 943"/>
              <a:gd name="T37" fmla="*/ 2147483647 h 479"/>
              <a:gd name="T38" fmla="*/ 0 w 943"/>
              <a:gd name="T39" fmla="*/ 2147483647 h 479"/>
              <a:gd name="T40" fmla="*/ 2147483647 w 943"/>
              <a:gd name="T41" fmla="*/ 0 h 479"/>
              <a:gd name="T42" fmla="*/ 2147483647 w 943"/>
              <a:gd name="T43" fmla="*/ 0 h 4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3"/>
              <a:gd name="T67" fmla="*/ 0 h 479"/>
              <a:gd name="T68" fmla="*/ 943 w 943"/>
              <a:gd name="T69" fmla="*/ 479 h 4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3" h="479">
                <a:moveTo>
                  <a:pt x="6" y="0"/>
                </a:moveTo>
                <a:lnTo>
                  <a:pt x="111" y="8"/>
                </a:lnTo>
                <a:lnTo>
                  <a:pt x="575" y="29"/>
                </a:lnTo>
                <a:lnTo>
                  <a:pt x="919" y="27"/>
                </a:lnTo>
                <a:lnTo>
                  <a:pt x="923" y="97"/>
                </a:lnTo>
                <a:lnTo>
                  <a:pt x="943" y="245"/>
                </a:lnTo>
                <a:lnTo>
                  <a:pt x="940" y="479"/>
                </a:lnTo>
                <a:lnTo>
                  <a:pt x="864" y="439"/>
                </a:lnTo>
                <a:lnTo>
                  <a:pt x="784" y="454"/>
                </a:lnTo>
                <a:lnTo>
                  <a:pt x="725" y="471"/>
                </a:lnTo>
                <a:lnTo>
                  <a:pt x="639" y="471"/>
                </a:lnTo>
                <a:lnTo>
                  <a:pt x="575" y="435"/>
                </a:lnTo>
                <a:lnTo>
                  <a:pt x="556" y="454"/>
                </a:lnTo>
                <a:lnTo>
                  <a:pt x="457" y="411"/>
                </a:lnTo>
                <a:lnTo>
                  <a:pt x="407" y="399"/>
                </a:lnTo>
                <a:lnTo>
                  <a:pt x="383" y="375"/>
                </a:lnTo>
                <a:lnTo>
                  <a:pt x="352" y="375"/>
                </a:lnTo>
                <a:lnTo>
                  <a:pt x="320" y="348"/>
                </a:lnTo>
                <a:lnTo>
                  <a:pt x="331" y="89"/>
                </a:lnTo>
                <a:lnTo>
                  <a:pt x="0" y="70"/>
                </a:lnTo>
                <a:lnTo>
                  <a:pt x="6" y="0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6" name="Freeform 28"/>
          <p:cNvSpPr>
            <a:spLocks/>
          </p:cNvSpPr>
          <p:nvPr/>
        </p:nvSpPr>
        <p:spPr bwMode="auto">
          <a:xfrm>
            <a:off x="4649788" y="2757488"/>
            <a:ext cx="869950" cy="520700"/>
          </a:xfrm>
          <a:custGeom>
            <a:avLst/>
            <a:gdLst>
              <a:gd name="T0" fmla="*/ 0 w 652"/>
              <a:gd name="T1" fmla="*/ 2147483647 h 422"/>
              <a:gd name="T2" fmla="*/ 2147483647 w 652"/>
              <a:gd name="T3" fmla="*/ 2147483647 h 422"/>
              <a:gd name="T4" fmla="*/ 2147483647 w 652"/>
              <a:gd name="T5" fmla="*/ 2147483647 h 422"/>
              <a:gd name="T6" fmla="*/ 2147483647 w 652"/>
              <a:gd name="T7" fmla="*/ 2147483647 h 422"/>
              <a:gd name="T8" fmla="*/ 2147483647 w 652"/>
              <a:gd name="T9" fmla="*/ 2147483647 h 422"/>
              <a:gd name="T10" fmla="*/ 2147483647 w 652"/>
              <a:gd name="T11" fmla="*/ 2147483647 h 422"/>
              <a:gd name="T12" fmla="*/ 2147483647 w 652"/>
              <a:gd name="T13" fmla="*/ 2147483647 h 422"/>
              <a:gd name="T14" fmla="*/ 2147483647 w 652"/>
              <a:gd name="T15" fmla="*/ 2147483647 h 422"/>
              <a:gd name="T16" fmla="*/ 2147483647 w 652"/>
              <a:gd name="T17" fmla="*/ 2147483647 h 422"/>
              <a:gd name="T18" fmla="*/ 2147483647 w 652"/>
              <a:gd name="T19" fmla="*/ 2147483647 h 422"/>
              <a:gd name="T20" fmla="*/ 2147483647 w 652"/>
              <a:gd name="T21" fmla="*/ 2147483647 h 422"/>
              <a:gd name="T22" fmla="*/ 2147483647 w 652"/>
              <a:gd name="T23" fmla="*/ 2147483647 h 422"/>
              <a:gd name="T24" fmla="*/ 2147483647 w 652"/>
              <a:gd name="T25" fmla="*/ 2147483647 h 422"/>
              <a:gd name="T26" fmla="*/ 2147483647 w 652"/>
              <a:gd name="T27" fmla="*/ 2147483647 h 422"/>
              <a:gd name="T28" fmla="*/ 2147483647 w 652"/>
              <a:gd name="T29" fmla="*/ 2147483647 h 422"/>
              <a:gd name="T30" fmla="*/ 2147483647 w 652"/>
              <a:gd name="T31" fmla="*/ 2147483647 h 422"/>
              <a:gd name="T32" fmla="*/ 2147483647 w 652"/>
              <a:gd name="T33" fmla="*/ 2147483647 h 422"/>
              <a:gd name="T34" fmla="*/ 2147483647 w 652"/>
              <a:gd name="T35" fmla="*/ 2147483647 h 422"/>
              <a:gd name="T36" fmla="*/ 2147483647 w 652"/>
              <a:gd name="T37" fmla="*/ 0 h 422"/>
              <a:gd name="T38" fmla="*/ 2147483647 w 652"/>
              <a:gd name="T39" fmla="*/ 2147483647 h 422"/>
              <a:gd name="T40" fmla="*/ 0 w 652"/>
              <a:gd name="T41" fmla="*/ 2147483647 h 422"/>
              <a:gd name="T42" fmla="*/ 0 w 652"/>
              <a:gd name="T43" fmla="*/ 2147483647 h 422"/>
              <a:gd name="T44" fmla="*/ 0 w 652"/>
              <a:gd name="T45" fmla="*/ 2147483647 h 42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52"/>
              <a:gd name="T70" fmla="*/ 0 h 422"/>
              <a:gd name="T71" fmla="*/ 652 w 652"/>
              <a:gd name="T72" fmla="*/ 422 h 42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52" h="422">
                <a:moveTo>
                  <a:pt x="0" y="42"/>
                </a:moveTo>
                <a:lnTo>
                  <a:pt x="14" y="64"/>
                </a:lnTo>
                <a:lnTo>
                  <a:pt x="6" y="89"/>
                </a:lnTo>
                <a:lnTo>
                  <a:pt x="14" y="148"/>
                </a:lnTo>
                <a:lnTo>
                  <a:pt x="44" y="232"/>
                </a:lnTo>
                <a:lnTo>
                  <a:pt x="44" y="256"/>
                </a:lnTo>
                <a:lnTo>
                  <a:pt x="65" y="296"/>
                </a:lnTo>
                <a:lnTo>
                  <a:pt x="74" y="359"/>
                </a:lnTo>
                <a:lnTo>
                  <a:pt x="69" y="378"/>
                </a:lnTo>
                <a:lnTo>
                  <a:pt x="82" y="399"/>
                </a:lnTo>
                <a:lnTo>
                  <a:pt x="504" y="389"/>
                </a:lnTo>
                <a:lnTo>
                  <a:pt x="534" y="422"/>
                </a:lnTo>
                <a:lnTo>
                  <a:pt x="578" y="327"/>
                </a:lnTo>
                <a:lnTo>
                  <a:pt x="565" y="291"/>
                </a:lnTo>
                <a:lnTo>
                  <a:pt x="637" y="234"/>
                </a:lnTo>
                <a:lnTo>
                  <a:pt x="652" y="192"/>
                </a:lnTo>
                <a:lnTo>
                  <a:pt x="599" y="131"/>
                </a:lnTo>
                <a:lnTo>
                  <a:pt x="544" y="68"/>
                </a:lnTo>
                <a:lnTo>
                  <a:pt x="534" y="0"/>
                </a:lnTo>
                <a:lnTo>
                  <a:pt x="15" y="11"/>
                </a:lnTo>
                <a:lnTo>
                  <a:pt x="0" y="9"/>
                </a:lnTo>
                <a:lnTo>
                  <a:pt x="0" y="42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7" name="Freeform 29"/>
          <p:cNvSpPr>
            <a:spLocks/>
          </p:cNvSpPr>
          <p:nvPr/>
        </p:nvSpPr>
        <p:spPr bwMode="auto">
          <a:xfrm>
            <a:off x="4759325" y="3238500"/>
            <a:ext cx="968375" cy="757238"/>
          </a:xfrm>
          <a:custGeom>
            <a:avLst/>
            <a:gdLst>
              <a:gd name="T0" fmla="*/ 2147483647 w 726"/>
              <a:gd name="T1" fmla="*/ 2147483647 h 616"/>
              <a:gd name="T2" fmla="*/ 2147483647 w 726"/>
              <a:gd name="T3" fmla="*/ 2147483647 h 616"/>
              <a:gd name="T4" fmla="*/ 2147483647 w 726"/>
              <a:gd name="T5" fmla="*/ 2147483647 h 616"/>
              <a:gd name="T6" fmla="*/ 2147483647 w 726"/>
              <a:gd name="T7" fmla="*/ 2147483647 h 616"/>
              <a:gd name="T8" fmla="*/ 2147483647 w 726"/>
              <a:gd name="T9" fmla="*/ 2147483647 h 616"/>
              <a:gd name="T10" fmla="*/ 2147483647 w 726"/>
              <a:gd name="T11" fmla="*/ 2147483647 h 616"/>
              <a:gd name="T12" fmla="*/ 2147483647 w 726"/>
              <a:gd name="T13" fmla="*/ 2147483647 h 616"/>
              <a:gd name="T14" fmla="*/ 2147483647 w 726"/>
              <a:gd name="T15" fmla="*/ 2147483647 h 616"/>
              <a:gd name="T16" fmla="*/ 2147483647 w 726"/>
              <a:gd name="T17" fmla="*/ 2147483647 h 616"/>
              <a:gd name="T18" fmla="*/ 2147483647 w 726"/>
              <a:gd name="T19" fmla="*/ 2147483647 h 616"/>
              <a:gd name="T20" fmla="*/ 2147483647 w 726"/>
              <a:gd name="T21" fmla="*/ 2147483647 h 616"/>
              <a:gd name="T22" fmla="*/ 2147483647 w 726"/>
              <a:gd name="T23" fmla="*/ 2147483647 h 616"/>
              <a:gd name="T24" fmla="*/ 2147483647 w 726"/>
              <a:gd name="T25" fmla="*/ 2147483647 h 616"/>
              <a:gd name="T26" fmla="*/ 2147483647 w 726"/>
              <a:gd name="T27" fmla="*/ 2147483647 h 616"/>
              <a:gd name="T28" fmla="*/ 2147483647 w 726"/>
              <a:gd name="T29" fmla="*/ 2147483647 h 616"/>
              <a:gd name="T30" fmla="*/ 2147483647 w 726"/>
              <a:gd name="T31" fmla="*/ 2147483647 h 616"/>
              <a:gd name="T32" fmla="*/ 2147483647 w 726"/>
              <a:gd name="T33" fmla="*/ 2147483647 h 616"/>
              <a:gd name="T34" fmla="*/ 2147483647 w 726"/>
              <a:gd name="T35" fmla="*/ 2147483647 h 616"/>
              <a:gd name="T36" fmla="*/ 2147483647 w 726"/>
              <a:gd name="T37" fmla="*/ 2147483647 h 616"/>
              <a:gd name="T38" fmla="*/ 2147483647 w 726"/>
              <a:gd name="T39" fmla="*/ 2147483647 h 616"/>
              <a:gd name="T40" fmla="*/ 2147483647 w 726"/>
              <a:gd name="T41" fmla="*/ 2147483647 h 616"/>
              <a:gd name="T42" fmla="*/ 2147483647 w 726"/>
              <a:gd name="T43" fmla="*/ 2147483647 h 616"/>
              <a:gd name="T44" fmla="*/ 2147483647 w 726"/>
              <a:gd name="T45" fmla="*/ 2147483647 h 616"/>
              <a:gd name="T46" fmla="*/ 2147483647 w 726"/>
              <a:gd name="T47" fmla="*/ 2147483647 h 616"/>
              <a:gd name="T48" fmla="*/ 2147483647 w 726"/>
              <a:gd name="T49" fmla="*/ 2147483647 h 616"/>
              <a:gd name="T50" fmla="*/ 2147483647 w 726"/>
              <a:gd name="T51" fmla="*/ 2147483647 h 616"/>
              <a:gd name="T52" fmla="*/ 2147483647 w 726"/>
              <a:gd name="T53" fmla="*/ 2147483647 h 616"/>
              <a:gd name="T54" fmla="*/ 2147483647 w 726"/>
              <a:gd name="T55" fmla="*/ 2147483647 h 616"/>
              <a:gd name="T56" fmla="*/ 2147483647 w 726"/>
              <a:gd name="T57" fmla="*/ 2147483647 h 616"/>
              <a:gd name="T58" fmla="*/ 2147483647 w 726"/>
              <a:gd name="T59" fmla="*/ 2147483647 h 616"/>
              <a:gd name="T60" fmla="*/ 2147483647 w 726"/>
              <a:gd name="T61" fmla="*/ 2147483647 h 616"/>
              <a:gd name="T62" fmla="*/ 2147483647 w 726"/>
              <a:gd name="T63" fmla="*/ 2147483647 h 616"/>
              <a:gd name="T64" fmla="*/ 2147483647 w 726"/>
              <a:gd name="T65" fmla="*/ 2147483647 h 616"/>
              <a:gd name="T66" fmla="*/ 2147483647 w 726"/>
              <a:gd name="T67" fmla="*/ 0 h 616"/>
              <a:gd name="T68" fmla="*/ 0 w 726"/>
              <a:gd name="T69" fmla="*/ 2147483647 h 616"/>
              <a:gd name="T70" fmla="*/ 2147483647 w 726"/>
              <a:gd name="T71" fmla="*/ 2147483647 h 616"/>
              <a:gd name="T72" fmla="*/ 2147483647 w 726"/>
              <a:gd name="T73" fmla="*/ 2147483647 h 6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6"/>
              <a:gd name="T112" fmla="*/ 0 h 616"/>
              <a:gd name="T113" fmla="*/ 726 w 726"/>
              <a:gd name="T114" fmla="*/ 616 h 61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6" h="616">
                <a:moveTo>
                  <a:pt x="44" y="90"/>
                </a:moveTo>
                <a:lnTo>
                  <a:pt x="65" y="109"/>
                </a:lnTo>
                <a:lnTo>
                  <a:pt x="78" y="105"/>
                </a:lnTo>
                <a:lnTo>
                  <a:pt x="93" y="126"/>
                </a:lnTo>
                <a:lnTo>
                  <a:pt x="80" y="126"/>
                </a:lnTo>
                <a:lnTo>
                  <a:pt x="67" y="153"/>
                </a:lnTo>
                <a:lnTo>
                  <a:pt x="99" y="198"/>
                </a:lnTo>
                <a:lnTo>
                  <a:pt x="124" y="206"/>
                </a:lnTo>
                <a:lnTo>
                  <a:pt x="120" y="493"/>
                </a:lnTo>
                <a:lnTo>
                  <a:pt x="124" y="563"/>
                </a:lnTo>
                <a:lnTo>
                  <a:pt x="606" y="548"/>
                </a:lnTo>
                <a:lnTo>
                  <a:pt x="610" y="590"/>
                </a:lnTo>
                <a:lnTo>
                  <a:pt x="591" y="616"/>
                </a:lnTo>
                <a:lnTo>
                  <a:pt x="665" y="612"/>
                </a:lnTo>
                <a:lnTo>
                  <a:pt x="679" y="590"/>
                </a:lnTo>
                <a:lnTo>
                  <a:pt x="679" y="563"/>
                </a:lnTo>
                <a:lnTo>
                  <a:pt x="696" y="544"/>
                </a:lnTo>
                <a:lnTo>
                  <a:pt x="702" y="523"/>
                </a:lnTo>
                <a:lnTo>
                  <a:pt x="721" y="521"/>
                </a:lnTo>
                <a:lnTo>
                  <a:pt x="726" y="479"/>
                </a:lnTo>
                <a:lnTo>
                  <a:pt x="700" y="474"/>
                </a:lnTo>
                <a:lnTo>
                  <a:pt x="683" y="443"/>
                </a:lnTo>
                <a:lnTo>
                  <a:pt x="656" y="369"/>
                </a:lnTo>
                <a:lnTo>
                  <a:pt x="626" y="358"/>
                </a:lnTo>
                <a:lnTo>
                  <a:pt x="591" y="331"/>
                </a:lnTo>
                <a:lnTo>
                  <a:pt x="578" y="293"/>
                </a:lnTo>
                <a:lnTo>
                  <a:pt x="599" y="234"/>
                </a:lnTo>
                <a:lnTo>
                  <a:pt x="582" y="223"/>
                </a:lnTo>
                <a:lnTo>
                  <a:pt x="540" y="223"/>
                </a:lnTo>
                <a:lnTo>
                  <a:pt x="530" y="187"/>
                </a:lnTo>
                <a:lnTo>
                  <a:pt x="460" y="114"/>
                </a:lnTo>
                <a:lnTo>
                  <a:pt x="445" y="56"/>
                </a:lnTo>
                <a:lnTo>
                  <a:pt x="452" y="33"/>
                </a:lnTo>
                <a:lnTo>
                  <a:pt x="422" y="0"/>
                </a:lnTo>
                <a:lnTo>
                  <a:pt x="0" y="10"/>
                </a:lnTo>
                <a:lnTo>
                  <a:pt x="44" y="90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58" name="Freeform 30"/>
          <p:cNvSpPr>
            <a:spLocks/>
          </p:cNvSpPr>
          <p:nvPr/>
        </p:nvSpPr>
        <p:spPr bwMode="auto">
          <a:xfrm>
            <a:off x="5029200" y="4495800"/>
            <a:ext cx="836613" cy="652463"/>
          </a:xfrm>
          <a:custGeom>
            <a:avLst/>
            <a:gdLst>
              <a:gd name="T0" fmla="*/ 0 w 626"/>
              <a:gd name="T1" fmla="*/ 2147483647 h 528"/>
              <a:gd name="T2" fmla="*/ 2147483647 w 626"/>
              <a:gd name="T3" fmla="*/ 2147483647 h 528"/>
              <a:gd name="T4" fmla="*/ 2147483647 w 626"/>
              <a:gd name="T5" fmla="*/ 2147483647 h 528"/>
              <a:gd name="T6" fmla="*/ 2147483647 w 626"/>
              <a:gd name="T7" fmla="*/ 2147483647 h 528"/>
              <a:gd name="T8" fmla="*/ 2147483647 w 626"/>
              <a:gd name="T9" fmla="*/ 2147483647 h 528"/>
              <a:gd name="T10" fmla="*/ 2147483647 w 626"/>
              <a:gd name="T11" fmla="*/ 2147483647 h 528"/>
              <a:gd name="T12" fmla="*/ 2147483647 w 626"/>
              <a:gd name="T13" fmla="*/ 2147483647 h 528"/>
              <a:gd name="T14" fmla="*/ 2147483647 w 626"/>
              <a:gd name="T15" fmla="*/ 2147483647 h 528"/>
              <a:gd name="T16" fmla="*/ 2147483647 w 626"/>
              <a:gd name="T17" fmla="*/ 2147483647 h 528"/>
              <a:gd name="T18" fmla="*/ 2147483647 w 626"/>
              <a:gd name="T19" fmla="*/ 2147483647 h 528"/>
              <a:gd name="T20" fmla="*/ 2147483647 w 626"/>
              <a:gd name="T21" fmla="*/ 2147483647 h 528"/>
              <a:gd name="T22" fmla="*/ 2147483647 w 626"/>
              <a:gd name="T23" fmla="*/ 2147483647 h 528"/>
              <a:gd name="T24" fmla="*/ 2147483647 w 626"/>
              <a:gd name="T25" fmla="*/ 2147483647 h 528"/>
              <a:gd name="T26" fmla="*/ 2147483647 w 626"/>
              <a:gd name="T27" fmla="*/ 2147483647 h 528"/>
              <a:gd name="T28" fmla="*/ 2147483647 w 626"/>
              <a:gd name="T29" fmla="*/ 2147483647 h 528"/>
              <a:gd name="T30" fmla="*/ 2147483647 w 626"/>
              <a:gd name="T31" fmla="*/ 2147483647 h 528"/>
              <a:gd name="T32" fmla="*/ 2147483647 w 626"/>
              <a:gd name="T33" fmla="*/ 2147483647 h 528"/>
              <a:gd name="T34" fmla="*/ 2147483647 w 626"/>
              <a:gd name="T35" fmla="*/ 2147483647 h 528"/>
              <a:gd name="T36" fmla="*/ 2147483647 w 626"/>
              <a:gd name="T37" fmla="*/ 2147483647 h 528"/>
              <a:gd name="T38" fmla="*/ 2147483647 w 626"/>
              <a:gd name="T39" fmla="*/ 2147483647 h 528"/>
              <a:gd name="T40" fmla="*/ 2147483647 w 626"/>
              <a:gd name="T41" fmla="*/ 2147483647 h 528"/>
              <a:gd name="T42" fmla="*/ 2147483647 w 626"/>
              <a:gd name="T43" fmla="*/ 2147483647 h 528"/>
              <a:gd name="T44" fmla="*/ 2147483647 w 626"/>
              <a:gd name="T45" fmla="*/ 2147483647 h 528"/>
              <a:gd name="T46" fmla="*/ 2147483647 w 626"/>
              <a:gd name="T47" fmla="*/ 2147483647 h 528"/>
              <a:gd name="T48" fmla="*/ 2147483647 w 626"/>
              <a:gd name="T49" fmla="*/ 2147483647 h 528"/>
              <a:gd name="T50" fmla="*/ 2147483647 w 626"/>
              <a:gd name="T51" fmla="*/ 2147483647 h 528"/>
              <a:gd name="T52" fmla="*/ 2147483647 w 626"/>
              <a:gd name="T53" fmla="*/ 2147483647 h 528"/>
              <a:gd name="T54" fmla="*/ 2147483647 w 626"/>
              <a:gd name="T55" fmla="*/ 2147483647 h 528"/>
              <a:gd name="T56" fmla="*/ 2147483647 w 626"/>
              <a:gd name="T57" fmla="*/ 2147483647 h 528"/>
              <a:gd name="T58" fmla="*/ 2147483647 w 626"/>
              <a:gd name="T59" fmla="*/ 2147483647 h 528"/>
              <a:gd name="T60" fmla="*/ 2147483647 w 626"/>
              <a:gd name="T61" fmla="*/ 2147483647 h 528"/>
              <a:gd name="T62" fmla="*/ 2147483647 w 626"/>
              <a:gd name="T63" fmla="*/ 2147483647 h 528"/>
              <a:gd name="T64" fmla="*/ 2147483647 w 626"/>
              <a:gd name="T65" fmla="*/ 2147483647 h 528"/>
              <a:gd name="T66" fmla="*/ 2147483647 w 626"/>
              <a:gd name="T67" fmla="*/ 2147483647 h 528"/>
              <a:gd name="T68" fmla="*/ 2147483647 w 626"/>
              <a:gd name="T69" fmla="*/ 2147483647 h 528"/>
              <a:gd name="T70" fmla="*/ 2147483647 w 626"/>
              <a:gd name="T71" fmla="*/ 2147483647 h 528"/>
              <a:gd name="T72" fmla="*/ 2147483647 w 626"/>
              <a:gd name="T73" fmla="*/ 2147483647 h 528"/>
              <a:gd name="T74" fmla="*/ 2147483647 w 626"/>
              <a:gd name="T75" fmla="*/ 0 h 528"/>
              <a:gd name="T76" fmla="*/ 0 w 626"/>
              <a:gd name="T77" fmla="*/ 2147483647 h 528"/>
              <a:gd name="T78" fmla="*/ 0 w 626"/>
              <a:gd name="T79" fmla="*/ 2147483647 h 528"/>
              <a:gd name="T80" fmla="*/ 0 w 626"/>
              <a:gd name="T81" fmla="*/ 2147483647 h 5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26"/>
              <a:gd name="T124" fmla="*/ 0 h 528"/>
              <a:gd name="T125" fmla="*/ 626 w 626"/>
              <a:gd name="T126" fmla="*/ 528 h 52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26" h="528">
                <a:moveTo>
                  <a:pt x="0" y="4"/>
                </a:moveTo>
                <a:lnTo>
                  <a:pt x="8" y="146"/>
                </a:lnTo>
                <a:lnTo>
                  <a:pt x="65" y="251"/>
                </a:lnTo>
                <a:lnTo>
                  <a:pt x="44" y="333"/>
                </a:lnTo>
                <a:lnTo>
                  <a:pt x="48" y="401"/>
                </a:lnTo>
                <a:lnTo>
                  <a:pt x="21" y="435"/>
                </a:lnTo>
                <a:lnTo>
                  <a:pt x="32" y="447"/>
                </a:lnTo>
                <a:lnTo>
                  <a:pt x="114" y="435"/>
                </a:lnTo>
                <a:lnTo>
                  <a:pt x="219" y="464"/>
                </a:lnTo>
                <a:lnTo>
                  <a:pt x="251" y="437"/>
                </a:lnTo>
                <a:lnTo>
                  <a:pt x="352" y="479"/>
                </a:lnTo>
                <a:lnTo>
                  <a:pt x="361" y="502"/>
                </a:lnTo>
                <a:lnTo>
                  <a:pt x="399" y="519"/>
                </a:lnTo>
                <a:lnTo>
                  <a:pt x="418" y="498"/>
                </a:lnTo>
                <a:lnTo>
                  <a:pt x="468" y="517"/>
                </a:lnTo>
                <a:lnTo>
                  <a:pt x="498" y="502"/>
                </a:lnTo>
                <a:lnTo>
                  <a:pt x="492" y="471"/>
                </a:lnTo>
                <a:lnTo>
                  <a:pt x="574" y="498"/>
                </a:lnTo>
                <a:lnTo>
                  <a:pt x="570" y="528"/>
                </a:lnTo>
                <a:lnTo>
                  <a:pt x="626" y="488"/>
                </a:lnTo>
                <a:lnTo>
                  <a:pt x="576" y="483"/>
                </a:lnTo>
                <a:lnTo>
                  <a:pt x="538" y="445"/>
                </a:lnTo>
                <a:lnTo>
                  <a:pt x="586" y="395"/>
                </a:lnTo>
                <a:lnTo>
                  <a:pt x="586" y="367"/>
                </a:lnTo>
                <a:lnTo>
                  <a:pt x="534" y="409"/>
                </a:lnTo>
                <a:lnTo>
                  <a:pt x="510" y="395"/>
                </a:lnTo>
                <a:lnTo>
                  <a:pt x="530" y="371"/>
                </a:lnTo>
                <a:lnTo>
                  <a:pt x="473" y="388"/>
                </a:lnTo>
                <a:lnTo>
                  <a:pt x="437" y="372"/>
                </a:lnTo>
                <a:lnTo>
                  <a:pt x="447" y="348"/>
                </a:lnTo>
                <a:lnTo>
                  <a:pt x="544" y="367"/>
                </a:lnTo>
                <a:lnTo>
                  <a:pt x="506" y="304"/>
                </a:lnTo>
                <a:lnTo>
                  <a:pt x="511" y="258"/>
                </a:lnTo>
                <a:lnTo>
                  <a:pt x="291" y="268"/>
                </a:lnTo>
                <a:lnTo>
                  <a:pt x="318" y="169"/>
                </a:lnTo>
                <a:lnTo>
                  <a:pt x="356" y="118"/>
                </a:lnTo>
                <a:lnTo>
                  <a:pt x="342" y="104"/>
                </a:lnTo>
                <a:lnTo>
                  <a:pt x="329" y="0"/>
                </a:lnTo>
                <a:lnTo>
                  <a:pt x="0" y="4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5440363" y="2090738"/>
            <a:ext cx="1096962" cy="920750"/>
            <a:chOff x="3427" y="1029"/>
            <a:chExt cx="691" cy="580"/>
          </a:xfrm>
          <a:solidFill>
            <a:srgbClr val="AC862E"/>
          </a:solidFill>
        </p:grpSpPr>
        <p:sp>
          <p:nvSpPr>
            <p:cNvPr id="18575" name="Freeform 32"/>
            <p:cNvSpPr>
              <a:spLocks/>
            </p:cNvSpPr>
            <p:nvPr/>
          </p:nvSpPr>
          <p:spPr bwMode="auto">
            <a:xfrm>
              <a:off x="3427" y="1029"/>
              <a:ext cx="522" cy="239"/>
            </a:xfrm>
            <a:custGeom>
              <a:avLst/>
              <a:gdLst>
                <a:gd name="T0" fmla="*/ 66 w 621"/>
                <a:gd name="T1" fmla="*/ 33 h 310"/>
                <a:gd name="T2" fmla="*/ 69 w 621"/>
                <a:gd name="T3" fmla="*/ 36 h 310"/>
                <a:gd name="T4" fmla="*/ 76 w 621"/>
                <a:gd name="T5" fmla="*/ 37 h 310"/>
                <a:gd name="T6" fmla="*/ 85 w 621"/>
                <a:gd name="T7" fmla="*/ 50 h 310"/>
                <a:gd name="T8" fmla="*/ 101 w 621"/>
                <a:gd name="T9" fmla="*/ 32 h 310"/>
                <a:gd name="T10" fmla="*/ 109 w 621"/>
                <a:gd name="T11" fmla="*/ 33 h 310"/>
                <a:gd name="T12" fmla="*/ 120 w 621"/>
                <a:gd name="T13" fmla="*/ 30 h 310"/>
                <a:gd name="T14" fmla="*/ 137 w 621"/>
                <a:gd name="T15" fmla="*/ 30 h 310"/>
                <a:gd name="T16" fmla="*/ 144 w 621"/>
                <a:gd name="T17" fmla="*/ 25 h 310"/>
                <a:gd name="T18" fmla="*/ 177 w 621"/>
                <a:gd name="T19" fmla="*/ 26 h 310"/>
                <a:gd name="T20" fmla="*/ 184 w 621"/>
                <a:gd name="T21" fmla="*/ 23 h 310"/>
                <a:gd name="T22" fmla="*/ 174 w 621"/>
                <a:gd name="T23" fmla="*/ 16 h 310"/>
                <a:gd name="T24" fmla="*/ 152 w 621"/>
                <a:gd name="T25" fmla="*/ 17 h 310"/>
                <a:gd name="T26" fmla="*/ 135 w 621"/>
                <a:gd name="T27" fmla="*/ 15 h 310"/>
                <a:gd name="T28" fmla="*/ 113 w 621"/>
                <a:gd name="T29" fmla="*/ 15 h 310"/>
                <a:gd name="T30" fmla="*/ 107 w 621"/>
                <a:gd name="T31" fmla="*/ 21 h 310"/>
                <a:gd name="T32" fmla="*/ 95 w 621"/>
                <a:gd name="T33" fmla="*/ 18 h 310"/>
                <a:gd name="T34" fmla="*/ 86 w 621"/>
                <a:gd name="T35" fmla="*/ 19 h 310"/>
                <a:gd name="T36" fmla="*/ 80 w 621"/>
                <a:gd name="T37" fmla="*/ 12 h 310"/>
                <a:gd name="T38" fmla="*/ 56 w 621"/>
                <a:gd name="T39" fmla="*/ 12 h 310"/>
                <a:gd name="T40" fmla="*/ 54 w 621"/>
                <a:gd name="T41" fmla="*/ 9 h 310"/>
                <a:gd name="T42" fmla="*/ 64 w 621"/>
                <a:gd name="T43" fmla="*/ 3 h 310"/>
                <a:gd name="T44" fmla="*/ 73 w 621"/>
                <a:gd name="T45" fmla="*/ 2 h 310"/>
                <a:gd name="T46" fmla="*/ 64 w 621"/>
                <a:gd name="T47" fmla="*/ 0 h 310"/>
                <a:gd name="T48" fmla="*/ 51 w 621"/>
                <a:gd name="T49" fmla="*/ 2 h 310"/>
                <a:gd name="T50" fmla="*/ 29 w 621"/>
                <a:gd name="T51" fmla="*/ 15 h 310"/>
                <a:gd name="T52" fmla="*/ 17 w 621"/>
                <a:gd name="T53" fmla="*/ 15 h 310"/>
                <a:gd name="T54" fmla="*/ 0 w 621"/>
                <a:gd name="T55" fmla="*/ 22 h 310"/>
                <a:gd name="T56" fmla="*/ 66 w 621"/>
                <a:gd name="T57" fmla="*/ 33 h 310"/>
                <a:gd name="T58" fmla="*/ 66 w 621"/>
                <a:gd name="T59" fmla="*/ 33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1"/>
                <a:gd name="T91" fmla="*/ 0 h 310"/>
                <a:gd name="T92" fmla="*/ 621 w 621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1" h="310">
                  <a:moveTo>
                    <a:pt x="224" y="204"/>
                  </a:moveTo>
                  <a:lnTo>
                    <a:pt x="233" y="223"/>
                  </a:lnTo>
                  <a:lnTo>
                    <a:pt x="254" y="228"/>
                  </a:lnTo>
                  <a:lnTo>
                    <a:pt x="285" y="310"/>
                  </a:lnTo>
                  <a:lnTo>
                    <a:pt x="340" y="198"/>
                  </a:lnTo>
                  <a:lnTo>
                    <a:pt x="368" y="202"/>
                  </a:lnTo>
                  <a:lnTo>
                    <a:pt x="403" y="185"/>
                  </a:lnTo>
                  <a:lnTo>
                    <a:pt x="463" y="185"/>
                  </a:lnTo>
                  <a:lnTo>
                    <a:pt x="484" y="158"/>
                  </a:lnTo>
                  <a:lnTo>
                    <a:pt x="600" y="162"/>
                  </a:lnTo>
                  <a:lnTo>
                    <a:pt x="621" y="145"/>
                  </a:lnTo>
                  <a:lnTo>
                    <a:pt x="585" y="101"/>
                  </a:lnTo>
                  <a:lnTo>
                    <a:pt x="513" y="103"/>
                  </a:lnTo>
                  <a:lnTo>
                    <a:pt x="458" y="95"/>
                  </a:lnTo>
                  <a:lnTo>
                    <a:pt x="385" y="95"/>
                  </a:lnTo>
                  <a:lnTo>
                    <a:pt x="361" y="131"/>
                  </a:lnTo>
                  <a:lnTo>
                    <a:pt x="325" y="111"/>
                  </a:lnTo>
                  <a:lnTo>
                    <a:pt x="287" y="114"/>
                  </a:lnTo>
                  <a:lnTo>
                    <a:pt x="271" y="76"/>
                  </a:lnTo>
                  <a:lnTo>
                    <a:pt x="192" y="71"/>
                  </a:lnTo>
                  <a:lnTo>
                    <a:pt x="182" y="55"/>
                  </a:lnTo>
                  <a:lnTo>
                    <a:pt x="218" y="17"/>
                  </a:lnTo>
                  <a:lnTo>
                    <a:pt x="247" y="14"/>
                  </a:lnTo>
                  <a:lnTo>
                    <a:pt x="218" y="0"/>
                  </a:lnTo>
                  <a:lnTo>
                    <a:pt x="173" y="12"/>
                  </a:lnTo>
                  <a:lnTo>
                    <a:pt x="96" y="88"/>
                  </a:lnTo>
                  <a:lnTo>
                    <a:pt x="58" y="95"/>
                  </a:lnTo>
                  <a:lnTo>
                    <a:pt x="0" y="133"/>
                  </a:lnTo>
                  <a:lnTo>
                    <a:pt x="224" y="204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8576" name="Freeform 33"/>
            <p:cNvSpPr>
              <a:spLocks/>
            </p:cNvSpPr>
            <p:nvPr/>
          </p:nvSpPr>
          <p:spPr bwMode="auto">
            <a:xfrm>
              <a:off x="3765" y="1177"/>
              <a:ext cx="353" cy="432"/>
            </a:xfrm>
            <a:custGeom>
              <a:avLst/>
              <a:gdLst>
                <a:gd name="T0" fmla="*/ 14 w 420"/>
                <a:gd name="T1" fmla="*/ 77 h 559"/>
                <a:gd name="T2" fmla="*/ 12 w 420"/>
                <a:gd name="T3" fmla="*/ 62 h 559"/>
                <a:gd name="T4" fmla="*/ 3 w 420"/>
                <a:gd name="T5" fmla="*/ 49 h 559"/>
                <a:gd name="T6" fmla="*/ 6 w 420"/>
                <a:gd name="T7" fmla="*/ 26 h 559"/>
                <a:gd name="T8" fmla="*/ 24 w 420"/>
                <a:gd name="T9" fmla="*/ 14 h 559"/>
                <a:gd name="T10" fmla="*/ 24 w 420"/>
                <a:gd name="T11" fmla="*/ 23 h 559"/>
                <a:gd name="T12" fmla="*/ 29 w 420"/>
                <a:gd name="T13" fmla="*/ 22 h 559"/>
                <a:gd name="T14" fmla="*/ 29 w 420"/>
                <a:gd name="T15" fmla="*/ 14 h 559"/>
                <a:gd name="T16" fmla="*/ 35 w 420"/>
                <a:gd name="T17" fmla="*/ 9 h 559"/>
                <a:gd name="T18" fmla="*/ 38 w 420"/>
                <a:gd name="T19" fmla="*/ 2 h 559"/>
                <a:gd name="T20" fmla="*/ 43 w 420"/>
                <a:gd name="T21" fmla="*/ 0 h 559"/>
                <a:gd name="T22" fmla="*/ 82 w 420"/>
                <a:gd name="T23" fmla="*/ 7 h 559"/>
                <a:gd name="T24" fmla="*/ 86 w 420"/>
                <a:gd name="T25" fmla="*/ 13 h 559"/>
                <a:gd name="T26" fmla="*/ 91 w 420"/>
                <a:gd name="T27" fmla="*/ 19 h 559"/>
                <a:gd name="T28" fmla="*/ 91 w 420"/>
                <a:gd name="T29" fmla="*/ 29 h 559"/>
                <a:gd name="T30" fmla="*/ 78 w 420"/>
                <a:gd name="T31" fmla="*/ 37 h 559"/>
                <a:gd name="T32" fmla="*/ 77 w 420"/>
                <a:gd name="T33" fmla="*/ 44 h 559"/>
                <a:gd name="T34" fmla="*/ 86 w 420"/>
                <a:gd name="T35" fmla="*/ 46 h 559"/>
                <a:gd name="T36" fmla="*/ 95 w 420"/>
                <a:gd name="T37" fmla="*/ 37 h 559"/>
                <a:gd name="T38" fmla="*/ 105 w 420"/>
                <a:gd name="T39" fmla="*/ 34 h 559"/>
                <a:gd name="T40" fmla="*/ 112 w 420"/>
                <a:gd name="T41" fmla="*/ 36 h 559"/>
                <a:gd name="T42" fmla="*/ 125 w 420"/>
                <a:gd name="T43" fmla="*/ 56 h 559"/>
                <a:gd name="T44" fmla="*/ 117 w 420"/>
                <a:gd name="T45" fmla="*/ 65 h 559"/>
                <a:gd name="T46" fmla="*/ 113 w 420"/>
                <a:gd name="T47" fmla="*/ 71 h 559"/>
                <a:gd name="T48" fmla="*/ 108 w 420"/>
                <a:gd name="T49" fmla="*/ 73 h 559"/>
                <a:gd name="T50" fmla="*/ 108 w 420"/>
                <a:gd name="T51" fmla="*/ 79 h 559"/>
                <a:gd name="T52" fmla="*/ 102 w 420"/>
                <a:gd name="T53" fmla="*/ 86 h 559"/>
                <a:gd name="T54" fmla="*/ 61 w 420"/>
                <a:gd name="T55" fmla="*/ 90 h 559"/>
                <a:gd name="T56" fmla="*/ 60 w 420"/>
                <a:gd name="T57" fmla="*/ 88 h 559"/>
                <a:gd name="T58" fmla="*/ 0 w 420"/>
                <a:gd name="T59" fmla="*/ 92 h 559"/>
                <a:gd name="T60" fmla="*/ 14 w 420"/>
                <a:gd name="T61" fmla="*/ 77 h 559"/>
                <a:gd name="T62" fmla="*/ 14 w 420"/>
                <a:gd name="T63" fmla="*/ 77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0"/>
                <a:gd name="T97" fmla="*/ 0 h 559"/>
                <a:gd name="T98" fmla="*/ 420 w 420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0" h="559">
                  <a:moveTo>
                    <a:pt x="47" y="464"/>
                  </a:moveTo>
                  <a:lnTo>
                    <a:pt x="40" y="371"/>
                  </a:lnTo>
                  <a:lnTo>
                    <a:pt x="5" y="301"/>
                  </a:lnTo>
                  <a:lnTo>
                    <a:pt x="20" y="160"/>
                  </a:lnTo>
                  <a:lnTo>
                    <a:pt x="81" y="84"/>
                  </a:lnTo>
                  <a:lnTo>
                    <a:pt x="78" y="141"/>
                  </a:lnTo>
                  <a:lnTo>
                    <a:pt x="97" y="128"/>
                  </a:lnTo>
                  <a:lnTo>
                    <a:pt x="97" y="84"/>
                  </a:lnTo>
                  <a:lnTo>
                    <a:pt x="119" y="57"/>
                  </a:lnTo>
                  <a:lnTo>
                    <a:pt x="127" y="6"/>
                  </a:lnTo>
                  <a:lnTo>
                    <a:pt x="148" y="0"/>
                  </a:lnTo>
                  <a:lnTo>
                    <a:pt x="275" y="44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6"/>
                  </a:lnTo>
                  <a:lnTo>
                    <a:pt x="262" y="268"/>
                  </a:lnTo>
                  <a:lnTo>
                    <a:pt x="287" y="282"/>
                  </a:lnTo>
                  <a:lnTo>
                    <a:pt x="321" y="226"/>
                  </a:lnTo>
                  <a:lnTo>
                    <a:pt x="355" y="207"/>
                  </a:lnTo>
                  <a:lnTo>
                    <a:pt x="378" y="219"/>
                  </a:lnTo>
                  <a:lnTo>
                    <a:pt x="420" y="342"/>
                  </a:lnTo>
                  <a:lnTo>
                    <a:pt x="391" y="396"/>
                  </a:lnTo>
                  <a:lnTo>
                    <a:pt x="384" y="432"/>
                  </a:lnTo>
                  <a:lnTo>
                    <a:pt x="367" y="445"/>
                  </a:lnTo>
                  <a:lnTo>
                    <a:pt x="365" y="479"/>
                  </a:lnTo>
                  <a:lnTo>
                    <a:pt x="344" y="523"/>
                  </a:lnTo>
                  <a:lnTo>
                    <a:pt x="205" y="544"/>
                  </a:lnTo>
                  <a:lnTo>
                    <a:pt x="201" y="536"/>
                  </a:lnTo>
                  <a:lnTo>
                    <a:pt x="0" y="559"/>
                  </a:lnTo>
                  <a:lnTo>
                    <a:pt x="47" y="464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sp>
        <p:nvSpPr>
          <p:cNvPr id="18460" name="Freeform 34"/>
          <p:cNvSpPr>
            <a:spLocks/>
          </p:cNvSpPr>
          <p:nvPr/>
        </p:nvSpPr>
        <p:spPr bwMode="auto">
          <a:xfrm>
            <a:off x="5127625" y="2193925"/>
            <a:ext cx="774700" cy="727075"/>
          </a:xfrm>
          <a:custGeom>
            <a:avLst/>
            <a:gdLst>
              <a:gd name="T0" fmla="*/ 2147483647 w 580"/>
              <a:gd name="T1" fmla="*/ 2147483647 h 591"/>
              <a:gd name="T2" fmla="*/ 2147483647 w 580"/>
              <a:gd name="T3" fmla="*/ 2147483647 h 591"/>
              <a:gd name="T4" fmla="*/ 2147483647 w 580"/>
              <a:gd name="T5" fmla="*/ 2147483647 h 591"/>
              <a:gd name="T6" fmla="*/ 2147483647 w 580"/>
              <a:gd name="T7" fmla="*/ 2147483647 h 591"/>
              <a:gd name="T8" fmla="*/ 2147483647 w 580"/>
              <a:gd name="T9" fmla="*/ 2147483647 h 591"/>
              <a:gd name="T10" fmla="*/ 2147483647 w 580"/>
              <a:gd name="T11" fmla="*/ 2147483647 h 591"/>
              <a:gd name="T12" fmla="*/ 2147483647 w 580"/>
              <a:gd name="T13" fmla="*/ 2147483647 h 591"/>
              <a:gd name="T14" fmla="*/ 2147483647 w 580"/>
              <a:gd name="T15" fmla="*/ 2147483647 h 591"/>
              <a:gd name="T16" fmla="*/ 2147483647 w 580"/>
              <a:gd name="T17" fmla="*/ 2147483647 h 591"/>
              <a:gd name="T18" fmla="*/ 2147483647 w 580"/>
              <a:gd name="T19" fmla="*/ 2147483647 h 591"/>
              <a:gd name="T20" fmla="*/ 2147483647 w 580"/>
              <a:gd name="T21" fmla="*/ 2147483647 h 591"/>
              <a:gd name="T22" fmla="*/ 2147483647 w 580"/>
              <a:gd name="T23" fmla="*/ 2147483647 h 591"/>
              <a:gd name="T24" fmla="*/ 2147483647 w 580"/>
              <a:gd name="T25" fmla="*/ 2147483647 h 591"/>
              <a:gd name="T26" fmla="*/ 2147483647 w 580"/>
              <a:gd name="T27" fmla="*/ 2147483647 h 591"/>
              <a:gd name="T28" fmla="*/ 2147483647 w 580"/>
              <a:gd name="T29" fmla="*/ 2147483647 h 591"/>
              <a:gd name="T30" fmla="*/ 2147483647 w 580"/>
              <a:gd name="T31" fmla="*/ 2147483647 h 591"/>
              <a:gd name="T32" fmla="*/ 2147483647 w 580"/>
              <a:gd name="T33" fmla="*/ 2147483647 h 591"/>
              <a:gd name="T34" fmla="*/ 2147483647 w 580"/>
              <a:gd name="T35" fmla="*/ 2147483647 h 591"/>
              <a:gd name="T36" fmla="*/ 2147483647 w 580"/>
              <a:gd name="T37" fmla="*/ 2147483647 h 591"/>
              <a:gd name="T38" fmla="*/ 2147483647 w 580"/>
              <a:gd name="T39" fmla="*/ 2147483647 h 591"/>
              <a:gd name="T40" fmla="*/ 2147483647 w 580"/>
              <a:gd name="T41" fmla="*/ 2147483647 h 591"/>
              <a:gd name="T42" fmla="*/ 2147483647 w 580"/>
              <a:gd name="T43" fmla="*/ 2147483647 h 591"/>
              <a:gd name="T44" fmla="*/ 2147483647 w 580"/>
              <a:gd name="T45" fmla="*/ 2147483647 h 591"/>
              <a:gd name="T46" fmla="*/ 2147483647 w 580"/>
              <a:gd name="T47" fmla="*/ 2147483647 h 591"/>
              <a:gd name="T48" fmla="*/ 2147483647 w 580"/>
              <a:gd name="T49" fmla="*/ 2147483647 h 591"/>
              <a:gd name="T50" fmla="*/ 2147483647 w 580"/>
              <a:gd name="T51" fmla="*/ 2147483647 h 591"/>
              <a:gd name="T52" fmla="*/ 2147483647 w 580"/>
              <a:gd name="T53" fmla="*/ 2147483647 h 591"/>
              <a:gd name="T54" fmla="*/ 2147483647 w 580"/>
              <a:gd name="T55" fmla="*/ 2147483647 h 591"/>
              <a:gd name="T56" fmla="*/ 2147483647 w 580"/>
              <a:gd name="T57" fmla="*/ 2147483647 h 591"/>
              <a:gd name="T58" fmla="*/ 2147483647 w 580"/>
              <a:gd name="T59" fmla="*/ 0 h 591"/>
              <a:gd name="T60" fmla="*/ 2147483647 w 580"/>
              <a:gd name="T61" fmla="*/ 2147483647 h 591"/>
              <a:gd name="T62" fmla="*/ 2147483647 w 580"/>
              <a:gd name="T63" fmla="*/ 2147483647 h 591"/>
              <a:gd name="T64" fmla="*/ 2147483647 w 580"/>
              <a:gd name="T65" fmla="*/ 2147483647 h 591"/>
              <a:gd name="T66" fmla="*/ 2147483647 w 580"/>
              <a:gd name="T67" fmla="*/ 2147483647 h 591"/>
              <a:gd name="T68" fmla="*/ 2147483647 w 580"/>
              <a:gd name="T69" fmla="*/ 2147483647 h 591"/>
              <a:gd name="T70" fmla="*/ 0 w 580"/>
              <a:gd name="T71" fmla="*/ 2147483647 h 591"/>
              <a:gd name="T72" fmla="*/ 2147483647 w 580"/>
              <a:gd name="T73" fmla="*/ 2147483647 h 591"/>
              <a:gd name="T74" fmla="*/ 2147483647 w 580"/>
              <a:gd name="T75" fmla="*/ 2147483647 h 5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80"/>
              <a:gd name="T115" fmla="*/ 0 h 591"/>
              <a:gd name="T116" fmla="*/ 580 w 580"/>
              <a:gd name="T117" fmla="*/ 591 h 59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80" h="591">
                <a:moveTo>
                  <a:pt x="15" y="224"/>
                </a:moveTo>
                <a:lnTo>
                  <a:pt x="13" y="296"/>
                </a:lnTo>
                <a:lnTo>
                  <a:pt x="83" y="340"/>
                </a:lnTo>
                <a:lnTo>
                  <a:pt x="112" y="370"/>
                </a:lnTo>
                <a:lnTo>
                  <a:pt x="167" y="412"/>
                </a:lnTo>
                <a:lnTo>
                  <a:pt x="176" y="460"/>
                </a:lnTo>
                <a:lnTo>
                  <a:pt x="186" y="528"/>
                </a:lnTo>
                <a:lnTo>
                  <a:pt x="241" y="591"/>
                </a:lnTo>
                <a:lnTo>
                  <a:pt x="528" y="574"/>
                </a:lnTo>
                <a:lnTo>
                  <a:pt x="511" y="483"/>
                </a:lnTo>
                <a:lnTo>
                  <a:pt x="538" y="344"/>
                </a:lnTo>
                <a:lnTo>
                  <a:pt x="536" y="306"/>
                </a:lnTo>
                <a:lnTo>
                  <a:pt x="580" y="198"/>
                </a:lnTo>
                <a:lnTo>
                  <a:pt x="568" y="194"/>
                </a:lnTo>
                <a:lnTo>
                  <a:pt x="542" y="256"/>
                </a:lnTo>
                <a:lnTo>
                  <a:pt x="519" y="260"/>
                </a:lnTo>
                <a:lnTo>
                  <a:pt x="507" y="287"/>
                </a:lnTo>
                <a:lnTo>
                  <a:pt x="484" y="304"/>
                </a:lnTo>
                <a:lnTo>
                  <a:pt x="502" y="247"/>
                </a:lnTo>
                <a:lnTo>
                  <a:pt x="519" y="224"/>
                </a:lnTo>
                <a:lnTo>
                  <a:pt x="488" y="142"/>
                </a:lnTo>
                <a:lnTo>
                  <a:pt x="467" y="137"/>
                </a:lnTo>
                <a:lnTo>
                  <a:pt x="458" y="118"/>
                </a:lnTo>
                <a:lnTo>
                  <a:pt x="234" y="47"/>
                </a:lnTo>
                <a:lnTo>
                  <a:pt x="207" y="34"/>
                </a:lnTo>
                <a:lnTo>
                  <a:pt x="190" y="47"/>
                </a:lnTo>
                <a:lnTo>
                  <a:pt x="184" y="44"/>
                </a:lnTo>
                <a:lnTo>
                  <a:pt x="194" y="19"/>
                </a:lnTo>
                <a:lnTo>
                  <a:pt x="199" y="4"/>
                </a:lnTo>
                <a:lnTo>
                  <a:pt x="192" y="0"/>
                </a:lnTo>
                <a:lnTo>
                  <a:pt x="100" y="38"/>
                </a:lnTo>
                <a:lnTo>
                  <a:pt x="89" y="38"/>
                </a:lnTo>
                <a:lnTo>
                  <a:pt x="72" y="30"/>
                </a:lnTo>
                <a:lnTo>
                  <a:pt x="55" y="42"/>
                </a:lnTo>
                <a:lnTo>
                  <a:pt x="59" y="110"/>
                </a:lnTo>
                <a:lnTo>
                  <a:pt x="0" y="179"/>
                </a:lnTo>
                <a:lnTo>
                  <a:pt x="15" y="224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1" name="Freeform 35"/>
          <p:cNvSpPr>
            <a:spLocks/>
          </p:cNvSpPr>
          <p:nvPr/>
        </p:nvSpPr>
        <p:spPr bwMode="auto">
          <a:xfrm>
            <a:off x="5351463" y="2898775"/>
            <a:ext cx="571500" cy="928688"/>
          </a:xfrm>
          <a:custGeom>
            <a:avLst/>
            <a:gdLst>
              <a:gd name="T0" fmla="*/ 2147483647 w 428"/>
              <a:gd name="T1" fmla="*/ 2147483647 h 753"/>
              <a:gd name="T2" fmla="*/ 2147483647 w 428"/>
              <a:gd name="T3" fmla="*/ 2147483647 h 753"/>
              <a:gd name="T4" fmla="*/ 2147483647 w 428"/>
              <a:gd name="T5" fmla="*/ 2147483647 h 753"/>
              <a:gd name="T6" fmla="*/ 2147483647 w 428"/>
              <a:gd name="T7" fmla="*/ 2147483647 h 753"/>
              <a:gd name="T8" fmla="*/ 2147483647 w 428"/>
              <a:gd name="T9" fmla="*/ 2147483647 h 753"/>
              <a:gd name="T10" fmla="*/ 2147483647 w 428"/>
              <a:gd name="T11" fmla="*/ 2147483647 h 753"/>
              <a:gd name="T12" fmla="*/ 2147483647 w 428"/>
              <a:gd name="T13" fmla="*/ 0 h 753"/>
              <a:gd name="T14" fmla="*/ 2147483647 w 428"/>
              <a:gd name="T15" fmla="*/ 2147483647 h 753"/>
              <a:gd name="T16" fmla="*/ 2147483647 w 428"/>
              <a:gd name="T17" fmla="*/ 2147483647 h 753"/>
              <a:gd name="T18" fmla="*/ 2147483647 w 428"/>
              <a:gd name="T19" fmla="*/ 2147483647 h 753"/>
              <a:gd name="T20" fmla="*/ 2147483647 w 428"/>
              <a:gd name="T21" fmla="*/ 2147483647 h 753"/>
              <a:gd name="T22" fmla="*/ 2147483647 w 428"/>
              <a:gd name="T23" fmla="*/ 2147483647 h 753"/>
              <a:gd name="T24" fmla="*/ 2147483647 w 428"/>
              <a:gd name="T25" fmla="*/ 2147483647 h 753"/>
              <a:gd name="T26" fmla="*/ 2147483647 w 428"/>
              <a:gd name="T27" fmla="*/ 2147483647 h 753"/>
              <a:gd name="T28" fmla="*/ 2147483647 w 428"/>
              <a:gd name="T29" fmla="*/ 2147483647 h 753"/>
              <a:gd name="T30" fmla="*/ 2147483647 w 428"/>
              <a:gd name="T31" fmla="*/ 2147483647 h 753"/>
              <a:gd name="T32" fmla="*/ 2147483647 w 428"/>
              <a:gd name="T33" fmla="*/ 2147483647 h 753"/>
              <a:gd name="T34" fmla="*/ 2147483647 w 428"/>
              <a:gd name="T35" fmla="*/ 2147483647 h 753"/>
              <a:gd name="T36" fmla="*/ 2147483647 w 428"/>
              <a:gd name="T37" fmla="*/ 2147483647 h 753"/>
              <a:gd name="T38" fmla="*/ 2147483647 w 428"/>
              <a:gd name="T39" fmla="*/ 2147483647 h 753"/>
              <a:gd name="T40" fmla="*/ 2147483647 w 428"/>
              <a:gd name="T41" fmla="*/ 2147483647 h 753"/>
              <a:gd name="T42" fmla="*/ 2147483647 w 428"/>
              <a:gd name="T43" fmla="*/ 2147483647 h 753"/>
              <a:gd name="T44" fmla="*/ 2147483647 w 428"/>
              <a:gd name="T45" fmla="*/ 2147483647 h 753"/>
              <a:gd name="T46" fmla="*/ 2147483647 w 428"/>
              <a:gd name="T47" fmla="*/ 2147483647 h 753"/>
              <a:gd name="T48" fmla="*/ 2147483647 w 428"/>
              <a:gd name="T49" fmla="*/ 2147483647 h 753"/>
              <a:gd name="T50" fmla="*/ 2147483647 w 428"/>
              <a:gd name="T51" fmla="*/ 2147483647 h 753"/>
              <a:gd name="T52" fmla="*/ 2147483647 w 428"/>
              <a:gd name="T53" fmla="*/ 2147483647 h 753"/>
              <a:gd name="T54" fmla="*/ 2147483647 w 428"/>
              <a:gd name="T55" fmla="*/ 2147483647 h 753"/>
              <a:gd name="T56" fmla="*/ 2147483647 w 428"/>
              <a:gd name="T57" fmla="*/ 2147483647 h 753"/>
              <a:gd name="T58" fmla="*/ 2147483647 w 428"/>
              <a:gd name="T59" fmla="*/ 2147483647 h 753"/>
              <a:gd name="T60" fmla="*/ 2147483647 w 428"/>
              <a:gd name="T61" fmla="*/ 2147483647 h 753"/>
              <a:gd name="T62" fmla="*/ 2147483647 w 428"/>
              <a:gd name="T63" fmla="*/ 2147483647 h 753"/>
              <a:gd name="T64" fmla="*/ 0 w 428"/>
              <a:gd name="T65" fmla="*/ 2147483647 h 753"/>
              <a:gd name="T66" fmla="*/ 2147483647 w 428"/>
              <a:gd name="T67" fmla="*/ 2147483647 h 753"/>
              <a:gd name="T68" fmla="*/ 2147483647 w 428"/>
              <a:gd name="T69" fmla="*/ 2147483647 h 7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8"/>
              <a:gd name="T106" fmla="*/ 0 h 753"/>
              <a:gd name="T107" fmla="*/ 428 w 428"/>
              <a:gd name="T108" fmla="*/ 753 h 7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8" h="753">
                <a:moveTo>
                  <a:pt x="7" y="308"/>
                </a:moveTo>
                <a:lnTo>
                  <a:pt x="51" y="213"/>
                </a:lnTo>
                <a:lnTo>
                  <a:pt x="38" y="177"/>
                </a:lnTo>
                <a:lnTo>
                  <a:pt x="110" y="120"/>
                </a:lnTo>
                <a:lnTo>
                  <a:pt x="125" y="78"/>
                </a:lnTo>
                <a:lnTo>
                  <a:pt x="72" y="17"/>
                </a:lnTo>
                <a:lnTo>
                  <a:pt x="359" y="0"/>
                </a:lnTo>
                <a:lnTo>
                  <a:pt x="365" y="44"/>
                </a:lnTo>
                <a:lnTo>
                  <a:pt x="395" y="99"/>
                </a:lnTo>
                <a:lnTo>
                  <a:pt x="420" y="386"/>
                </a:lnTo>
                <a:lnTo>
                  <a:pt x="414" y="447"/>
                </a:lnTo>
                <a:lnTo>
                  <a:pt x="428" y="481"/>
                </a:lnTo>
                <a:lnTo>
                  <a:pt x="412" y="545"/>
                </a:lnTo>
                <a:lnTo>
                  <a:pt x="390" y="574"/>
                </a:lnTo>
                <a:lnTo>
                  <a:pt x="378" y="619"/>
                </a:lnTo>
                <a:lnTo>
                  <a:pt x="392" y="637"/>
                </a:lnTo>
                <a:lnTo>
                  <a:pt x="380" y="661"/>
                </a:lnTo>
                <a:lnTo>
                  <a:pt x="386" y="673"/>
                </a:lnTo>
                <a:lnTo>
                  <a:pt x="352" y="686"/>
                </a:lnTo>
                <a:lnTo>
                  <a:pt x="344" y="734"/>
                </a:lnTo>
                <a:lnTo>
                  <a:pt x="295" y="718"/>
                </a:lnTo>
                <a:lnTo>
                  <a:pt x="270" y="753"/>
                </a:lnTo>
                <a:lnTo>
                  <a:pt x="255" y="749"/>
                </a:lnTo>
                <a:lnTo>
                  <a:pt x="238" y="718"/>
                </a:lnTo>
                <a:lnTo>
                  <a:pt x="211" y="644"/>
                </a:lnTo>
                <a:lnTo>
                  <a:pt x="146" y="606"/>
                </a:lnTo>
                <a:lnTo>
                  <a:pt x="133" y="568"/>
                </a:lnTo>
                <a:lnTo>
                  <a:pt x="154" y="509"/>
                </a:lnTo>
                <a:lnTo>
                  <a:pt x="137" y="498"/>
                </a:lnTo>
                <a:lnTo>
                  <a:pt x="95" y="498"/>
                </a:lnTo>
                <a:lnTo>
                  <a:pt x="85" y="462"/>
                </a:lnTo>
                <a:lnTo>
                  <a:pt x="15" y="389"/>
                </a:lnTo>
                <a:lnTo>
                  <a:pt x="0" y="331"/>
                </a:lnTo>
                <a:lnTo>
                  <a:pt x="7" y="308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2" name="Freeform 36"/>
          <p:cNvSpPr>
            <a:spLocks/>
          </p:cNvSpPr>
          <p:nvPr/>
        </p:nvSpPr>
        <p:spPr bwMode="auto">
          <a:xfrm>
            <a:off x="5859463" y="2984500"/>
            <a:ext cx="450850" cy="693738"/>
          </a:xfrm>
          <a:custGeom>
            <a:avLst/>
            <a:gdLst>
              <a:gd name="T0" fmla="*/ 2147483647 w 339"/>
              <a:gd name="T1" fmla="*/ 2147483647 h 565"/>
              <a:gd name="T2" fmla="*/ 2147483647 w 339"/>
              <a:gd name="T3" fmla="*/ 2147483647 h 565"/>
              <a:gd name="T4" fmla="*/ 2147483647 w 339"/>
              <a:gd name="T5" fmla="*/ 2147483647 h 565"/>
              <a:gd name="T6" fmla="*/ 2147483647 w 339"/>
              <a:gd name="T7" fmla="*/ 2147483647 h 565"/>
              <a:gd name="T8" fmla="*/ 2147483647 w 339"/>
              <a:gd name="T9" fmla="*/ 2147483647 h 565"/>
              <a:gd name="T10" fmla="*/ 2147483647 w 339"/>
              <a:gd name="T11" fmla="*/ 2147483647 h 565"/>
              <a:gd name="T12" fmla="*/ 2147483647 w 339"/>
              <a:gd name="T13" fmla="*/ 2147483647 h 565"/>
              <a:gd name="T14" fmla="*/ 2147483647 w 339"/>
              <a:gd name="T15" fmla="*/ 2147483647 h 565"/>
              <a:gd name="T16" fmla="*/ 2147483647 w 339"/>
              <a:gd name="T17" fmla="*/ 2147483647 h 565"/>
              <a:gd name="T18" fmla="*/ 2147483647 w 339"/>
              <a:gd name="T19" fmla="*/ 2147483647 h 565"/>
              <a:gd name="T20" fmla="*/ 2147483647 w 339"/>
              <a:gd name="T21" fmla="*/ 2147483647 h 565"/>
              <a:gd name="T22" fmla="*/ 2147483647 w 339"/>
              <a:gd name="T23" fmla="*/ 2147483647 h 565"/>
              <a:gd name="T24" fmla="*/ 2147483647 w 339"/>
              <a:gd name="T25" fmla="*/ 0 h 565"/>
              <a:gd name="T26" fmla="*/ 2147483647 w 339"/>
              <a:gd name="T27" fmla="*/ 2147483647 h 565"/>
              <a:gd name="T28" fmla="*/ 2147483647 w 339"/>
              <a:gd name="T29" fmla="*/ 2147483647 h 565"/>
              <a:gd name="T30" fmla="*/ 2147483647 w 339"/>
              <a:gd name="T31" fmla="*/ 2147483647 h 565"/>
              <a:gd name="T32" fmla="*/ 2147483647 w 339"/>
              <a:gd name="T33" fmla="*/ 2147483647 h 565"/>
              <a:gd name="T34" fmla="*/ 2147483647 w 339"/>
              <a:gd name="T35" fmla="*/ 2147483647 h 565"/>
              <a:gd name="T36" fmla="*/ 2147483647 w 339"/>
              <a:gd name="T37" fmla="*/ 2147483647 h 565"/>
              <a:gd name="T38" fmla="*/ 2147483647 w 339"/>
              <a:gd name="T39" fmla="*/ 2147483647 h 565"/>
              <a:gd name="T40" fmla="*/ 2147483647 w 339"/>
              <a:gd name="T41" fmla="*/ 2147483647 h 565"/>
              <a:gd name="T42" fmla="*/ 0 w 339"/>
              <a:gd name="T43" fmla="*/ 2147483647 h 565"/>
              <a:gd name="T44" fmla="*/ 2147483647 w 339"/>
              <a:gd name="T45" fmla="*/ 2147483647 h 565"/>
              <a:gd name="T46" fmla="*/ 2147483647 w 339"/>
              <a:gd name="T47" fmla="*/ 2147483647 h 5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9"/>
              <a:gd name="T73" fmla="*/ 0 h 565"/>
              <a:gd name="T74" fmla="*/ 339 w 339"/>
              <a:gd name="T75" fmla="*/ 565 h 5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9" h="565">
                <a:moveTo>
                  <a:pt x="12" y="565"/>
                </a:moveTo>
                <a:lnTo>
                  <a:pt x="21" y="550"/>
                </a:lnTo>
                <a:lnTo>
                  <a:pt x="86" y="546"/>
                </a:lnTo>
                <a:lnTo>
                  <a:pt x="139" y="529"/>
                </a:lnTo>
                <a:lnTo>
                  <a:pt x="190" y="496"/>
                </a:lnTo>
                <a:lnTo>
                  <a:pt x="234" y="494"/>
                </a:lnTo>
                <a:lnTo>
                  <a:pt x="285" y="413"/>
                </a:lnTo>
                <a:lnTo>
                  <a:pt x="301" y="418"/>
                </a:lnTo>
                <a:lnTo>
                  <a:pt x="339" y="390"/>
                </a:lnTo>
                <a:lnTo>
                  <a:pt x="329" y="369"/>
                </a:lnTo>
                <a:lnTo>
                  <a:pt x="333" y="356"/>
                </a:lnTo>
                <a:lnTo>
                  <a:pt x="295" y="8"/>
                </a:lnTo>
                <a:lnTo>
                  <a:pt x="291" y="0"/>
                </a:lnTo>
                <a:lnTo>
                  <a:pt x="90" y="23"/>
                </a:lnTo>
                <a:lnTo>
                  <a:pt x="52" y="42"/>
                </a:lnTo>
                <a:lnTo>
                  <a:pt x="17" y="31"/>
                </a:lnTo>
                <a:lnTo>
                  <a:pt x="42" y="318"/>
                </a:lnTo>
                <a:lnTo>
                  <a:pt x="36" y="379"/>
                </a:lnTo>
                <a:lnTo>
                  <a:pt x="50" y="413"/>
                </a:lnTo>
                <a:lnTo>
                  <a:pt x="34" y="477"/>
                </a:lnTo>
                <a:lnTo>
                  <a:pt x="12" y="506"/>
                </a:lnTo>
                <a:lnTo>
                  <a:pt x="0" y="551"/>
                </a:lnTo>
                <a:lnTo>
                  <a:pt x="12" y="565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3" name="Freeform 37"/>
          <p:cNvSpPr>
            <a:spLocks/>
          </p:cNvSpPr>
          <p:nvPr/>
        </p:nvSpPr>
        <p:spPr bwMode="auto">
          <a:xfrm>
            <a:off x="5688013" y="3419475"/>
            <a:ext cx="1057275" cy="487363"/>
          </a:xfrm>
          <a:custGeom>
            <a:avLst/>
            <a:gdLst>
              <a:gd name="T0" fmla="*/ 2147483647 w 793"/>
              <a:gd name="T1" fmla="*/ 2147483647 h 395"/>
              <a:gd name="T2" fmla="*/ 2147483647 w 793"/>
              <a:gd name="T3" fmla="*/ 2147483647 h 395"/>
              <a:gd name="T4" fmla="*/ 2147483647 w 793"/>
              <a:gd name="T5" fmla="*/ 2147483647 h 395"/>
              <a:gd name="T6" fmla="*/ 2147483647 w 793"/>
              <a:gd name="T7" fmla="*/ 2147483647 h 395"/>
              <a:gd name="T8" fmla="*/ 2147483647 w 793"/>
              <a:gd name="T9" fmla="*/ 2147483647 h 395"/>
              <a:gd name="T10" fmla="*/ 2147483647 w 793"/>
              <a:gd name="T11" fmla="*/ 2147483647 h 395"/>
              <a:gd name="T12" fmla="*/ 2147483647 w 793"/>
              <a:gd name="T13" fmla="*/ 2147483647 h 395"/>
              <a:gd name="T14" fmla="*/ 2147483647 w 793"/>
              <a:gd name="T15" fmla="*/ 2147483647 h 395"/>
              <a:gd name="T16" fmla="*/ 2147483647 w 793"/>
              <a:gd name="T17" fmla="*/ 2147483647 h 395"/>
              <a:gd name="T18" fmla="*/ 2147483647 w 793"/>
              <a:gd name="T19" fmla="*/ 2147483647 h 395"/>
              <a:gd name="T20" fmla="*/ 2147483647 w 793"/>
              <a:gd name="T21" fmla="*/ 2147483647 h 395"/>
              <a:gd name="T22" fmla="*/ 2147483647 w 793"/>
              <a:gd name="T23" fmla="*/ 2147483647 h 395"/>
              <a:gd name="T24" fmla="*/ 2147483647 w 793"/>
              <a:gd name="T25" fmla="*/ 2147483647 h 395"/>
              <a:gd name="T26" fmla="*/ 2147483647 w 793"/>
              <a:gd name="T27" fmla="*/ 2147483647 h 395"/>
              <a:gd name="T28" fmla="*/ 2147483647 w 793"/>
              <a:gd name="T29" fmla="*/ 2147483647 h 395"/>
              <a:gd name="T30" fmla="*/ 2147483647 w 793"/>
              <a:gd name="T31" fmla="*/ 2147483647 h 395"/>
              <a:gd name="T32" fmla="*/ 2147483647 w 793"/>
              <a:gd name="T33" fmla="*/ 2147483647 h 395"/>
              <a:gd name="T34" fmla="*/ 2147483647 w 793"/>
              <a:gd name="T35" fmla="*/ 2147483647 h 395"/>
              <a:gd name="T36" fmla="*/ 2147483647 w 793"/>
              <a:gd name="T37" fmla="*/ 2147483647 h 395"/>
              <a:gd name="T38" fmla="*/ 2147483647 w 793"/>
              <a:gd name="T39" fmla="*/ 0 h 395"/>
              <a:gd name="T40" fmla="*/ 2147483647 w 793"/>
              <a:gd name="T41" fmla="*/ 0 h 395"/>
              <a:gd name="T42" fmla="*/ 2147483647 w 793"/>
              <a:gd name="T43" fmla="*/ 2147483647 h 395"/>
              <a:gd name="T44" fmla="*/ 2147483647 w 793"/>
              <a:gd name="T45" fmla="*/ 2147483647 h 395"/>
              <a:gd name="T46" fmla="*/ 2147483647 w 793"/>
              <a:gd name="T47" fmla="*/ 2147483647 h 395"/>
              <a:gd name="T48" fmla="*/ 2147483647 w 793"/>
              <a:gd name="T49" fmla="*/ 2147483647 h 395"/>
              <a:gd name="T50" fmla="*/ 2147483647 w 793"/>
              <a:gd name="T51" fmla="*/ 2147483647 h 395"/>
              <a:gd name="T52" fmla="*/ 2147483647 w 793"/>
              <a:gd name="T53" fmla="*/ 2147483647 h 395"/>
              <a:gd name="T54" fmla="*/ 2147483647 w 793"/>
              <a:gd name="T55" fmla="*/ 2147483647 h 395"/>
              <a:gd name="T56" fmla="*/ 2147483647 w 793"/>
              <a:gd name="T57" fmla="*/ 2147483647 h 395"/>
              <a:gd name="T58" fmla="*/ 2147483647 w 793"/>
              <a:gd name="T59" fmla="*/ 2147483647 h 395"/>
              <a:gd name="T60" fmla="*/ 2147483647 w 793"/>
              <a:gd name="T61" fmla="*/ 2147483647 h 395"/>
              <a:gd name="T62" fmla="*/ 2147483647 w 793"/>
              <a:gd name="T63" fmla="*/ 2147483647 h 395"/>
              <a:gd name="T64" fmla="*/ 2147483647 w 793"/>
              <a:gd name="T65" fmla="*/ 2147483647 h 395"/>
              <a:gd name="T66" fmla="*/ 2147483647 w 793"/>
              <a:gd name="T67" fmla="*/ 2147483647 h 395"/>
              <a:gd name="T68" fmla="*/ 2147483647 w 793"/>
              <a:gd name="T69" fmla="*/ 2147483647 h 395"/>
              <a:gd name="T70" fmla="*/ 0 w 793"/>
              <a:gd name="T71" fmla="*/ 2147483647 h 395"/>
              <a:gd name="T72" fmla="*/ 2147483647 w 793"/>
              <a:gd name="T73" fmla="*/ 2147483647 h 395"/>
              <a:gd name="T74" fmla="*/ 2147483647 w 793"/>
              <a:gd name="T75" fmla="*/ 2147483647 h 3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3"/>
              <a:gd name="T115" fmla="*/ 0 h 395"/>
              <a:gd name="T116" fmla="*/ 793 w 793"/>
              <a:gd name="T117" fmla="*/ 395 h 39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3" h="395">
                <a:moveTo>
                  <a:pt x="6" y="374"/>
                </a:moveTo>
                <a:lnTo>
                  <a:pt x="25" y="372"/>
                </a:lnTo>
                <a:lnTo>
                  <a:pt x="30" y="330"/>
                </a:lnTo>
                <a:lnTo>
                  <a:pt x="19" y="329"/>
                </a:lnTo>
                <a:lnTo>
                  <a:pt x="44" y="294"/>
                </a:lnTo>
                <a:lnTo>
                  <a:pt x="93" y="310"/>
                </a:lnTo>
                <a:lnTo>
                  <a:pt x="101" y="262"/>
                </a:lnTo>
                <a:lnTo>
                  <a:pt x="135" y="249"/>
                </a:lnTo>
                <a:lnTo>
                  <a:pt x="129" y="237"/>
                </a:lnTo>
                <a:lnTo>
                  <a:pt x="148" y="194"/>
                </a:lnTo>
                <a:lnTo>
                  <a:pt x="213" y="190"/>
                </a:lnTo>
                <a:lnTo>
                  <a:pt x="266" y="173"/>
                </a:lnTo>
                <a:lnTo>
                  <a:pt x="300" y="150"/>
                </a:lnTo>
                <a:lnTo>
                  <a:pt x="317" y="140"/>
                </a:lnTo>
                <a:lnTo>
                  <a:pt x="361" y="138"/>
                </a:lnTo>
                <a:lnTo>
                  <a:pt x="412" y="57"/>
                </a:lnTo>
                <a:lnTo>
                  <a:pt x="428" y="62"/>
                </a:lnTo>
                <a:lnTo>
                  <a:pt x="466" y="34"/>
                </a:lnTo>
                <a:lnTo>
                  <a:pt x="456" y="13"/>
                </a:lnTo>
                <a:lnTo>
                  <a:pt x="460" y="0"/>
                </a:lnTo>
                <a:lnTo>
                  <a:pt x="494" y="0"/>
                </a:lnTo>
                <a:lnTo>
                  <a:pt x="517" y="7"/>
                </a:lnTo>
                <a:lnTo>
                  <a:pt x="585" y="47"/>
                </a:lnTo>
                <a:lnTo>
                  <a:pt x="635" y="45"/>
                </a:lnTo>
                <a:lnTo>
                  <a:pt x="658" y="30"/>
                </a:lnTo>
                <a:lnTo>
                  <a:pt x="711" y="64"/>
                </a:lnTo>
                <a:lnTo>
                  <a:pt x="730" y="129"/>
                </a:lnTo>
                <a:lnTo>
                  <a:pt x="793" y="175"/>
                </a:lnTo>
                <a:lnTo>
                  <a:pt x="762" y="209"/>
                </a:lnTo>
                <a:lnTo>
                  <a:pt x="707" y="262"/>
                </a:lnTo>
                <a:lnTo>
                  <a:pt x="707" y="273"/>
                </a:lnTo>
                <a:lnTo>
                  <a:pt x="629" y="323"/>
                </a:lnTo>
                <a:lnTo>
                  <a:pt x="192" y="363"/>
                </a:lnTo>
                <a:lnTo>
                  <a:pt x="144" y="361"/>
                </a:lnTo>
                <a:lnTo>
                  <a:pt x="146" y="384"/>
                </a:lnTo>
                <a:lnTo>
                  <a:pt x="0" y="395"/>
                </a:lnTo>
                <a:lnTo>
                  <a:pt x="6" y="374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4" name="Freeform 38"/>
          <p:cNvSpPr>
            <a:spLocks/>
          </p:cNvSpPr>
          <p:nvPr/>
        </p:nvSpPr>
        <p:spPr bwMode="auto">
          <a:xfrm>
            <a:off x="5572125" y="3784600"/>
            <a:ext cx="1244600" cy="377825"/>
          </a:xfrm>
          <a:custGeom>
            <a:avLst/>
            <a:gdLst>
              <a:gd name="T0" fmla="*/ 2147483647 w 932"/>
              <a:gd name="T1" fmla="*/ 2147483647 h 308"/>
              <a:gd name="T2" fmla="*/ 2147483647 w 932"/>
              <a:gd name="T3" fmla="*/ 2147483647 h 308"/>
              <a:gd name="T4" fmla="*/ 2147483647 w 932"/>
              <a:gd name="T5" fmla="*/ 2147483647 h 308"/>
              <a:gd name="T6" fmla="*/ 2147483647 w 932"/>
              <a:gd name="T7" fmla="*/ 2147483647 h 308"/>
              <a:gd name="T8" fmla="*/ 2147483647 w 932"/>
              <a:gd name="T9" fmla="*/ 2147483647 h 308"/>
              <a:gd name="T10" fmla="*/ 2147483647 w 932"/>
              <a:gd name="T11" fmla="*/ 2147483647 h 308"/>
              <a:gd name="T12" fmla="*/ 2147483647 w 932"/>
              <a:gd name="T13" fmla="*/ 2147483647 h 308"/>
              <a:gd name="T14" fmla="*/ 2147483647 w 932"/>
              <a:gd name="T15" fmla="*/ 2147483647 h 308"/>
              <a:gd name="T16" fmla="*/ 2147483647 w 932"/>
              <a:gd name="T17" fmla="*/ 2147483647 h 308"/>
              <a:gd name="T18" fmla="*/ 2147483647 w 932"/>
              <a:gd name="T19" fmla="*/ 2147483647 h 308"/>
              <a:gd name="T20" fmla="*/ 2147483647 w 932"/>
              <a:gd name="T21" fmla="*/ 2147483647 h 308"/>
              <a:gd name="T22" fmla="*/ 2147483647 w 932"/>
              <a:gd name="T23" fmla="*/ 2147483647 h 308"/>
              <a:gd name="T24" fmla="*/ 2147483647 w 932"/>
              <a:gd name="T25" fmla="*/ 0 h 308"/>
              <a:gd name="T26" fmla="*/ 2147483647 w 932"/>
              <a:gd name="T27" fmla="*/ 2147483647 h 308"/>
              <a:gd name="T28" fmla="*/ 2147483647 w 932"/>
              <a:gd name="T29" fmla="*/ 2147483647 h 308"/>
              <a:gd name="T30" fmla="*/ 2147483647 w 932"/>
              <a:gd name="T31" fmla="*/ 2147483647 h 308"/>
              <a:gd name="T32" fmla="*/ 2147483647 w 932"/>
              <a:gd name="T33" fmla="*/ 2147483647 h 308"/>
              <a:gd name="T34" fmla="*/ 2147483647 w 932"/>
              <a:gd name="T35" fmla="*/ 2147483647 h 308"/>
              <a:gd name="T36" fmla="*/ 2147483647 w 932"/>
              <a:gd name="T37" fmla="*/ 2147483647 h 308"/>
              <a:gd name="T38" fmla="*/ 2147483647 w 932"/>
              <a:gd name="T39" fmla="*/ 2147483647 h 308"/>
              <a:gd name="T40" fmla="*/ 2147483647 w 932"/>
              <a:gd name="T41" fmla="*/ 2147483647 h 308"/>
              <a:gd name="T42" fmla="*/ 2147483647 w 932"/>
              <a:gd name="T43" fmla="*/ 2147483647 h 308"/>
              <a:gd name="T44" fmla="*/ 0 w 932"/>
              <a:gd name="T45" fmla="*/ 2147483647 h 308"/>
              <a:gd name="T46" fmla="*/ 2147483647 w 932"/>
              <a:gd name="T47" fmla="*/ 2147483647 h 308"/>
              <a:gd name="T48" fmla="*/ 2147483647 w 932"/>
              <a:gd name="T49" fmla="*/ 2147483647 h 3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2"/>
              <a:gd name="T76" fmla="*/ 0 h 308"/>
              <a:gd name="T77" fmla="*/ 932 w 932"/>
              <a:gd name="T78" fmla="*/ 308 h 3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2" h="308">
                <a:moveTo>
                  <a:pt x="17" y="253"/>
                </a:moveTo>
                <a:lnTo>
                  <a:pt x="12" y="249"/>
                </a:lnTo>
                <a:lnTo>
                  <a:pt x="38" y="228"/>
                </a:lnTo>
                <a:lnTo>
                  <a:pt x="63" y="181"/>
                </a:lnTo>
                <a:lnTo>
                  <a:pt x="55" y="169"/>
                </a:lnTo>
                <a:lnTo>
                  <a:pt x="69" y="147"/>
                </a:lnTo>
                <a:lnTo>
                  <a:pt x="69" y="120"/>
                </a:lnTo>
                <a:lnTo>
                  <a:pt x="86" y="101"/>
                </a:lnTo>
                <a:lnTo>
                  <a:pt x="232" y="90"/>
                </a:lnTo>
                <a:lnTo>
                  <a:pt x="230" y="67"/>
                </a:lnTo>
                <a:lnTo>
                  <a:pt x="278" y="69"/>
                </a:lnTo>
                <a:lnTo>
                  <a:pt x="715" y="29"/>
                </a:lnTo>
                <a:lnTo>
                  <a:pt x="932" y="0"/>
                </a:lnTo>
                <a:lnTo>
                  <a:pt x="894" y="74"/>
                </a:lnTo>
                <a:lnTo>
                  <a:pt x="833" y="88"/>
                </a:lnTo>
                <a:lnTo>
                  <a:pt x="806" y="124"/>
                </a:lnTo>
                <a:lnTo>
                  <a:pt x="700" y="187"/>
                </a:lnTo>
                <a:lnTo>
                  <a:pt x="694" y="209"/>
                </a:lnTo>
                <a:lnTo>
                  <a:pt x="668" y="223"/>
                </a:lnTo>
                <a:lnTo>
                  <a:pt x="668" y="253"/>
                </a:lnTo>
                <a:lnTo>
                  <a:pt x="523" y="268"/>
                </a:lnTo>
                <a:lnTo>
                  <a:pt x="234" y="295"/>
                </a:lnTo>
                <a:lnTo>
                  <a:pt x="0" y="308"/>
                </a:lnTo>
                <a:lnTo>
                  <a:pt x="17" y="253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5" name="Freeform 39"/>
          <p:cNvSpPr>
            <a:spLocks/>
          </p:cNvSpPr>
          <p:nvPr/>
        </p:nvSpPr>
        <p:spPr bwMode="auto">
          <a:xfrm>
            <a:off x="5402263" y="4146550"/>
            <a:ext cx="517525" cy="804863"/>
          </a:xfrm>
          <a:custGeom>
            <a:avLst/>
            <a:gdLst>
              <a:gd name="T0" fmla="*/ 2147483647 w 388"/>
              <a:gd name="T1" fmla="*/ 2147483647 h 654"/>
              <a:gd name="T2" fmla="*/ 2147483647 w 388"/>
              <a:gd name="T3" fmla="*/ 2147483647 h 654"/>
              <a:gd name="T4" fmla="*/ 2147483647 w 388"/>
              <a:gd name="T5" fmla="*/ 2147483647 h 654"/>
              <a:gd name="T6" fmla="*/ 2147483647 w 388"/>
              <a:gd name="T7" fmla="*/ 2147483647 h 654"/>
              <a:gd name="T8" fmla="*/ 2147483647 w 388"/>
              <a:gd name="T9" fmla="*/ 2147483647 h 654"/>
              <a:gd name="T10" fmla="*/ 2147483647 w 388"/>
              <a:gd name="T11" fmla="*/ 2147483647 h 654"/>
              <a:gd name="T12" fmla="*/ 2147483647 w 388"/>
              <a:gd name="T13" fmla="*/ 2147483647 h 654"/>
              <a:gd name="T14" fmla="*/ 2147483647 w 388"/>
              <a:gd name="T15" fmla="*/ 2147483647 h 654"/>
              <a:gd name="T16" fmla="*/ 2147483647 w 388"/>
              <a:gd name="T17" fmla="*/ 2147483647 h 654"/>
              <a:gd name="T18" fmla="*/ 2147483647 w 388"/>
              <a:gd name="T19" fmla="*/ 0 h 654"/>
              <a:gd name="T20" fmla="*/ 2147483647 w 388"/>
              <a:gd name="T21" fmla="*/ 2147483647 h 654"/>
              <a:gd name="T22" fmla="*/ 2147483647 w 388"/>
              <a:gd name="T23" fmla="*/ 2147483647 h 654"/>
              <a:gd name="T24" fmla="*/ 2147483647 w 388"/>
              <a:gd name="T25" fmla="*/ 2147483647 h 654"/>
              <a:gd name="T26" fmla="*/ 2147483647 w 388"/>
              <a:gd name="T27" fmla="*/ 2147483647 h 654"/>
              <a:gd name="T28" fmla="*/ 2147483647 w 388"/>
              <a:gd name="T29" fmla="*/ 2147483647 h 654"/>
              <a:gd name="T30" fmla="*/ 2147483647 w 388"/>
              <a:gd name="T31" fmla="*/ 2147483647 h 654"/>
              <a:gd name="T32" fmla="*/ 2147483647 w 388"/>
              <a:gd name="T33" fmla="*/ 2147483647 h 654"/>
              <a:gd name="T34" fmla="*/ 2147483647 w 388"/>
              <a:gd name="T35" fmla="*/ 2147483647 h 654"/>
              <a:gd name="T36" fmla="*/ 0 w 388"/>
              <a:gd name="T37" fmla="*/ 2147483647 h 654"/>
              <a:gd name="T38" fmla="*/ 2147483647 w 388"/>
              <a:gd name="T39" fmla="*/ 2147483647 h 654"/>
              <a:gd name="T40" fmla="*/ 2147483647 w 388"/>
              <a:gd name="T41" fmla="*/ 2147483647 h 6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8"/>
              <a:gd name="T64" fmla="*/ 0 h 654"/>
              <a:gd name="T65" fmla="*/ 388 w 388"/>
              <a:gd name="T66" fmla="*/ 654 h 6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8" h="654">
                <a:moveTo>
                  <a:pt x="27" y="456"/>
                </a:moveTo>
                <a:lnTo>
                  <a:pt x="65" y="405"/>
                </a:lnTo>
                <a:lnTo>
                  <a:pt x="51" y="391"/>
                </a:lnTo>
                <a:lnTo>
                  <a:pt x="38" y="287"/>
                </a:lnTo>
                <a:lnTo>
                  <a:pt x="30" y="215"/>
                </a:lnTo>
                <a:lnTo>
                  <a:pt x="59" y="135"/>
                </a:lnTo>
                <a:lnTo>
                  <a:pt x="101" y="78"/>
                </a:lnTo>
                <a:lnTo>
                  <a:pt x="97" y="63"/>
                </a:lnTo>
                <a:lnTo>
                  <a:pt x="127" y="13"/>
                </a:lnTo>
                <a:lnTo>
                  <a:pt x="361" y="0"/>
                </a:lnTo>
                <a:lnTo>
                  <a:pt x="373" y="11"/>
                </a:lnTo>
                <a:lnTo>
                  <a:pt x="361" y="418"/>
                </a:lnTo>
                <a:lnTo>
                  <a:pt x="388" y="614"/>
                </a:lnTo>
                <a:lnTo>
                  <a:pt x="378" y="623"/>
                </a:lnTo>
                <a:lnTo>
                  <a:pt x="327" y="612"/>
                </a:lnTo>
                <a:lnTo>
                  <a:pt x="253" y="654"/>
                </a:lnTo>
                <a:lnTo>
                  <a:pt x="215" y="591"/>
                </a:lnTo>
                <a:lnTo>
                  <a:pt x="220" y="545"/>
                </a:lnTo>
                <a:lnTo>
                  <a:pt x="0" y="555"/>
                </a:lnTo>
                <a:lnTo>
                  <a:pt x="27" y="456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6" name="Freeform 40"/>
          <p:cNvSpPr>
            <a:spLocks/>
          </p:cNvSpPr>
          <p:nvPr/>
        </p:nvSpPr>
        <p:spPr bwMode="auto">
          <a:xfrm>
            <a:off x="5884863" y="4113213"/>
            <a:ext cx="555625" cy="812800"/>
          </a:xfrm>
          <a:custGeom>
            <a:avLst/>
            <a:gdLst>
              <a:gd name="T0" fmla="*/ 2147483647 w 417"/>
              <a:gd name="T1" fmla="*/ 2147483647 h 662"/>
              <a:gd name="T2" fmla="*/ 0 w 417"/>
              <a:gd name="T3" fmla="*/ 2147483647 h 662"/>
              <a:gd name="T4" fmla="*/ 2147483647 w 417"/>
              <a:gd name="T5" fmla="*/ 2147483647 h 662"/>
              <a:gd name="T6" fmla="*/ 2147483647 w 417"/>
              <a:gd name="T7" fmla="*/ 2147483647 h 662"/>
              <a:gd name="T8" fmla="*/ 2147483647 w 417"/>
              <a:gd name="T9" fmla="*/ 2147483647 h 662"/>
              <a:gd name="T10" fmla="*/ 2147483647 w 417"/>
              <a:gd name="T11" fmla="*/ 2147483647 h 662"/>
              <a:gd name="T12" fmla="*/ 2147483647 w 417"/>
              <a:gd name="T13" fmla="*/ 2147483647 h 662"/>
              <a:gd name="T14" fmla="*/ 2147483647 w 417"/>
              <a:gd name="T15" fmla="*/ 2147483647 h 662"/>
              <a:gd name="T16" fmla="*/ 2147483647 w 417"/>
              <a:gd name="T17" fmla="*/ 2147483647 h 662"/>
              <a:gd name="T18" fmla="*/ 2147483647 w 417"/>
              <a:gd name="T19" fmla="*/ 2147483647 h 662"/>
              <a:gd name="T20" fmla="*/ 2147483647 w 417"/>
              <a:gd name="T21" fmla="*/ 2147483647 h 662"/>
              <a:gd name="T22" fmla="*/ 2147483647 w 417"/>
              <a:gd name="T23" fmla="*/ 2147483647 h 662"/>
              <a:gd name="T24" fmla="*/ 2147483647 w 417"/>
              <a:gd name="T25" fmla="*/ 2147483647 h 662"/>
              <a:gd name="T26" fmla="*/ 2147483647 w 417"/>
              <a:gd name="T27" fmla="*/ 2147483647 h 662"/>
              <a:gd name="T28" fmla="*/ 2147483647 w 417"/>
              <a:gd name="T29" fmla="*/ 2147483647 h 662"/>
              <a:gd name="T30" fmla="*/ 2147483647 w 417"/>
              <a:gd name="T31" fmla="*/ 2147483647 h 662"/>
              <a:gd name="T32" fmla="*/ 2147483647 w 417"/>
              <a:gd name="T33" fmla="*/ 2147483647 h 662"/>
              <a:gd name="T34" fmla="*/ 2147483647 w 417"/>
              <a:gd name="T35" fmla="*/ 0 h 662"/>
              <a:gd name="T36" fmla="*/ 0 w 417"/>
              <a:gd name="T37" fmla="*/ 2147483647 h 662"/>
              <a:gd name="T38" fmla="*/ 2147483647 w 417"/>
              <a:gd name="T39" fmla="*/ 2147483647 h 662"/>
              <a:gd name="T40" fmla="*/ 2147483647 w 417"/>
              <a:gd name="T41" fmla="*/ 2147483647 h 6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"/>
              <a:gd name="T64" fmla="*/ 0 h 662"/>
              <a:gd name="T65" fmla="*/ 417 w 417"/>
              <a:gd name="T66" fmla="*/ 662 h 6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" h="662">
                <a:moveTo>
                  <a:pt x="12" y="38"/>
                </a:moveTo>
                <a:lnTo>
                  <a:pt x="0" y="445"/>
                </a:lnTo>
                <a:lnTo>
                  <a:pt x="27" y="641"/>
                </a:lnTo>
                <a:lnTo>
                  <a:pt x="55" y="648"/>
                </a:lnTo>
                <a:lnTo>
                  <a:pt x="80" y="633"/>
                </a:lnTo>
                <a:lnTo>
                  <a:pt x="97" y="648"/>
                </a:lnTo>
                <a:lnTo>
                  <a:pt x="72" y="662"/>
                </a:lnTo>
                <a:lnTo>
                  <a:pt x="131" y="647"/>
                </a:lnTo>
                <a:lnTo>
                  <a:pt x="143" y="628"/>
                </a:lnTo>
                <a:lnTo>
                  <a:pt x="135" y="618"/>
                </a:lnTo>
                <a:lnTo>
                  <a:pt x="139" y="601"/>
                </a:lnTo>
                <a:lnTo>
                  <a:pt x="110" y="576"/>
                </a:lnTo>
                <a:lnTo>
                  <a:pt x="112" y="553"/>
                </a:lnTo>
                <a:lnTo>
                  <a:pt x="417" y="527"/>
                </a:lnTo>
                <a:lnTo>
                  <a:pt x="390" y="424"/>
                </a:lnTo>
                <a:lnTo>
                  <a:pt x="407" y="361"/>
                </a:lnTo>
                <a:lnTo>
                  <a:pt x="367" y="280"/>
                </a:lnTo>
                <a:lnTo>
                  <a:pt x="289" y="0"/>
                </a:lnTo>
                <a:lnTo>
                  <a:pt x="0" y="27"/>
                </a:lnTo>
                <a:lnTo>
                  <a:pt x="12" y="38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7" name="Freeform 41"/>
          <p:cNvSpPr>
            <a:spLocks/>
          </p:cNvSpPr>
          <p:nvPr/>
        </p:nvSpPr>
        <p:spPr bwMode="auto">
          <a:xfrm>
            <a:off x="6272213" y="4071938"/>
            <a:ext cx="782637" cy="741362"/>
          </a:xfrm>
          <a:custGeom>
            <a:avLst/>
            <a:gdLst>
              <a:gd name="T0" fmla="*/ 2147483647 w 588"/>
              <a:gd name="T1" fmla="*/ 2147483647 h 601"/>
              <a:gd name="T2" fmla="*/ 2147483647 w 588"/>
              <a:gd name="T3" fmla="*/ 2147483647 h 601"/>
              <a:gd name="T4" fmla="*/ 2147483647 w 588"/>
              <a:gd name="T5" fmla="*/ 2147483647 h 601"/>
              <a:gd name="T6" fmla="*/ 2147483647 w 588"/>
              <a:gd name="T7" fmla="*/ 2147483647 h 601"/>
              <a:gd name="T8" fmla="*/ 2147483647 w 588"/>
              <a:gd name="T9" fmla="*/ 2147483647 h 601"/>
              <a:gd name="T10" fmla="*/ 2147483647 w 588"/>
              <a:gd name="T11" fmla="*/ 2147483647 h 601"/>
              <a:gd name="T12" fmla="*/ 2147483647 w 588"/>
              <a:gd name="T13" fmla="*/ 2147483647 h 601"/>
              <a:gd name="T14" fmla="*/ 2147483647 w 588"/>
              <a:gd name="T15" fmla="*/ 2147483647 h 601"/>
              <a:gd name="T16" fmla="*/ 2147483647 w 588"/>
              <a:gd name="T17" fmla="*/ 2147483647 h 601"/>
              <a:gd name="T18" fmla="*/ 2147483647 w 588"/>
              <a:gd name="T19" fmla="*/ 2147483647 h 601"/>
              <a:gd name="T20" fmla="*/ 2147483647 w 588"/>
              <a:gd name="T21" fmla="*/ 2147483647 h 601"/>
              <a:gd name="T22" fmla="*/ 2147483647 w 588"/>
              <a:gd name="T23" fmla="*/ 2147483647 h 601"/>
              <a:gd name="T24" fmla="*/ 2147483647 w 588"/>
              <a:gd name="T25" fmla="*/ 2147483647 h 601"/>
              <a:gd name="T26" fmla="*/ 2147483647 w 588"/>
              <a:gd name="T27" fmla="*/ 2147483647 h 601"/>
              <a:gd name="T28" fmla="*/ 2147483647 w 588"/>
              <a:gd name="T29" fmla="*/ 2147483647 h 601"/>
              <a:gd name="T30" fmla="*/ 2147483647 w 588"/>
              <a:gd name="T31" fmla="*/ 2147483647 h 601"/>
              <a:gd name="T32" fmla="*/ 2147483647 w 588"/>
              <a:gd name="T33" fmla="*/ 2147483647 h 601"/>
              <a:gd name="T34" fmla="*/ 2147483647 w 588"/>
              <a:gd name="T35" fmla="*/ 2147483647 h 601"/>
              <a:gd name="T36" fmla="*/ 2147483647 w 588"/>
              <a:gd name="T37" fmla="*/ 2147483647 h 601"/>
              <a:gd name="T38" fmla="*/ 2147483647 w 588"/>
              <a:gd name="T39" fmla="*/ 0 h 601"/>
              <a:gd name="T40" fmla="*/ 2147483647 w 588"/>
              <a:gd name="T41" fmla="*/ 2147483647 h 601"/>
              <a:gd name="T42" fmla="*/ 0 w 588"/>
              <a:gd name="T43" fmla="*/ 2147483647 h 601"/>
              <a:gd name="T44" fmla="*/ 2147483647 w 588"/>
              <a:gd name="T45" fmla="*/ 2147483647 h 601"/>
              <a:gd name="T46" fmla="*/ 2147483647 w 588"/>
              <a:gd name="T47" fmla="*/ 2147483647 h 6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8"/>
              <a:gd name="T73" fmla="*/ 0 h 601"/>
              <a:gd name="T74" fmla="*/ 588 w 588"/>
              <a:gd name="T75" fmla="*/ 601 h 6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8" h="601">
                <a:moveTo>
                  <a:pt x="78" y="312"/>
                </a:moveTo>
                <a:lnTo>
                  <a:pt x="118" y="393"/>
                </a:lnTo>
                <a:lnTo>
                  <a:pt x="101" y="456"/>
                </a:lnTo>
                <a:lnTo>
                  <a:pt x="128" y="559"/>
                </a:lnTo>
                <a:lnTo>
                  <a:pt x="148" y="595"/>
                </a:lnTo>
                <a:lnTo>
                  <a:pt x="464" y="576"/>
                </a:lnTo>
                <a:lnTo>
                  <a:pt x="468" y="599"/>
                </a:lnTo>
                <a:lnTo>
                  <a:pt x="487" y="601"/>
                </a:lnTo>
                <a:lnTo>
                  <a:pt x="479" y="551"/>
                </a:lnTo>
                <a:lnTo>
                  <a:pt x="493" y="538"/>
                </a:lnTo>
                <a:lnTo>
                  <a:pt x="538" y="545"/>
                </a:lnTo>
                <a:lnTo>
                  <a:pt x="546" y="511"/>
                </a:lnTo>
                <a:lnTo>
                  <a:pt x="540" y="464"/>
                </a:lnTo>
                <a:lnTo>
                  <a:pt x="559" y="450"/>
                </a:lnTo>
                <a:lnTo>
                  <a:pt x="588" y="359"/>
                </a:lnTo>
                <a:lnTo>
                  <a:pt x="567" y="355"/>
                </a:lnTo>
                <a:lnTo>
                  <a:pt x="491" y="238"/>
                </a:lnTo>
                <a:lnTo>
                  <a:pt x="327" y="89"/>
                </a:lnTo>
                <a:lnTo>
                  <a:pt x="255" y="44"/>
                </a:lnTo>
                <a:lnTo>
                  <a:pt x="278" y="0"/>
                </a:lnTo>
                <a:lnTo>
                  <a:pt x="145" y="17"/>
                </a:lnTo>
                <a:lnTo>
                  <a:pt x="0" y="32"/>
                </a:lnTo>
                <a:lnTo>
                  <a:pt x="78" y="312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8" name="Freeform 42"/>
          <p:cNvSpPr>
            <a:spLocks/>
          </p:cNvSpPr>
          <p:nvPr/>
        </p:nvSpPr>
        <p:spPr bwMode="auto">
          <a:xfrm>
            <a:off x="6251575" y="2881313"/>
            <a:ext cx="611188" cy="620712"/>
          </a:xfrm>
          <a:custGeom>
            <a:avLst/>
            <a:gdLst>
              <a:gd name="T0" fmla="*/ 0 w 458"/>
              <a:gd name="T1" fmla="*/ 2147483647 h 503"/>
              <a:gd name="T2" fmla="*/ 2147483647 w 458"/>
              <a:gd name="T3" fmla="*/ 2147483647 h 503"/>
              <a:gd name="T4" fmla="*/ 2147483647 w 458"/>
              <a:gd name="T5" fmla="*/ 2147483647 h 503"/>
              <a:gd name="T6" fmla="*/ 2147483647 w 458"/>
              <a:gd name="T7" fmla="*/ 2147483647 h 503"/>
              <a:gd name="T8" fmla="*/ 2147483647 w 458"/>
              <a:gd name="T9" fmla="*/ 2147483647 h 503"/>
              <a:gd name="T10" fmla="*/ 2147483647 w 458"/>
              <a:gd name="T11" fmla="*/ 2147483647 h 503"/>
              <a:gd name="T12" fmla="*/ 2147483647 w 458"/>
              <a:gd name="T13" fmla="*/ 2147483647 h 503"/>
              <a:gd name="T14" fmla="*/ 2147483647 w 458"/>
              <a:gd name="T15" fmla="*/ 2147483647 h 503"/>
              <a:gd name="T16" fmla="*/ 2147483647 w 458"/>
              <a:gd name="T17" fmla="*/ 2147483647 h 503"/>
              <a:gd name="T18" fmla="*/ 2147483647 w 458"/>
              <a:gd name="T19" fmla="*/ 2147483647 h 503"/>
              <a:gd name="T20" fmla="*/ 2147483647 w 458"/>
              <a:gd name="T21" fmla="*/ 2147483647 h 503"/>
              <a:gd name="T22" fmla="*/ 2147483647 w 458"/>
              <a:gd name="T23" fmla="*/ 2147483647 h 503"/>
              <a:gd name="T24" fmla="*/ 2147483647 w 458"/>
              <a:gd name="T25" fmla="*/ 2147483647 h 503"/>
              <a:gd name="T26" fmla="*/ 2147483647 w 458"/>
              <a:gd name="T27" fmla="*/ 2147483647 h 503"/>
              <a:gd name="T28" fmla="*/ 2147483647 w 458"/>
              <a:gd name="T29" fmla="*/ 2147483647 h 503"/>
              <a:gd name="T30" fmla="*/ 2147483647 w 458"/>
              <a:gd name="T31" fmla="*/ 0 h 503"/>
              <a:gd name="T32" fmla="*/ 2147483647 w 458"/>
              <a:gd name="T33" fmla="*/ 2147483647 h 503"/>
              <a:gd name="T34" fmla="*/ 2147483647 w 458"/>
              <a:gd name="T35" fmla="*/ 2147483647 h 503"/>
              <a:gd name="T36" fmla="*/ 2147483647 w 458"/>
              <a:gd name="T37" fmla="*/ 2147483647 h 503"/>
              <a:gd name="T38" fmla="*/ 2147483647 w 458"/>
              <a:gd name="T39" fmla="*/ 2147483647 h 503"/>
              <a:gd name="T40" fmla="*/ 2147483647 w 458"/>
              <a:gd name="T41" fmla="*/ 2147483647 h 503"/>
              <a:gd name="T42" fmla="*/ 0 w 458"/>
              <a:gd name="T43" fmla="*/ 2147483647 h 503"/>
              <a:gd name="T44" fmla="*/ 0 w 458"/>
              <a:gd name="T45" fmla="*/ 2147483647 h 5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58"/>
              <a:gd name="T70" fmla="*/ 0 h 503"/>
              <a:gd name="T71" fmla="*/ 458 w 458"/>
              <a:gd name="T72" fmla="*/ 503 h 5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58" h="503">
                <a:moveTo>
                  <a:pt x="0" y="91"/>
                </a:moveTo>
                <a:lnTo>
                  <a:pt x="38" y="439"/>
                </a:lnTo>
                <a:lnTo>
                  <a:pt x="95" y="446"/>
                </a:lnTo>
                <a:lnTo>
                  <a:pt x="163" y="486"/>
                </a:lnTo>
                <a:lnTo>
                  <a:pt x="213" y="484"/>
                </a:lnTo>
                <a:lnTo>
                  <a:pt x="236" y="469"/>
                </a:lnTo>
                <a:lnTo>
                  <a:pt x="289" y="503"/>
                </a:lnTo>
                <a:lnTo>
                  <a:pt x="323" y="473"/>
                </a:lnTo>
                <a:lnTo>
                  <a:pt x="329" y="420"/>
                </a:lnTo>
                <a:lnTo>
                  <a:pt x="352" y="429"/>
                </a:lnTo>
                <a:lnTo>
                  <a:pt x="361" y="385"/>
                </a:lnTo>
                <a:lnTo>
                  <a:pt x="439" y="319"/>
                </a:lnTo>
                <a:lnTo>
                  <a:pt x="452" y="209"/>
                </a:lnTo>
                <a:lnTo>
                  <a:pt x="443" y="186"/>
                </a:lnTo>
                <a:lnTo>
                  <a:pt x="458" y="175"/>
                </a:lnTo>
                <a:lnTo>
                  <a:pt x="430" y="0"/>
                </a:lnTo>
                <a:lnTo>
                  <a:pt x="352" y="40"/>
                </a:lnTo>
                <a:lnTo>
                  <a:pt x="312" y="81"/>
                </a:lnTo>
                <a:lnTo>
                  <a:pt x="283" y="83"/>
                </a:lnTo>
                <a:lnTo>
                  <a:pt x="239" y="106"/>
                </a:lnTo>
                <a:lnTo>
                  <a:pt x="139" y="70"/>
                </a:lnTo>
                <a:lnTo>
                  <a:pt x="0" y="91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69" name="Freeform 43"/>
          <p:cNvSpPr>
            <a:spLocks/>
          </p:cNvSpPr>
          <p:nvPr/>
        </p:nvSpPr>
        <p:spPr bwMode="auto">
          <a:xfrm>
            <a:off x="6634163" y="3095625"/>
            <a:ext cx="657225" cy="582613"/>
          </a:xfrm>
          <a:custGeom>
            <a:avLst/>
            <a:gdLst>
              <a:gd name="T0" fmla="*/ 0 w 490"/>
              <a:gd name="T1" fmla="*/ 2147483647 h 473"/>
              <a:gd name="T2" fmla="*/ 2147483647 w 490"/>
              <a:gd name="T3" fmla="*/ 2147483647 h 473"/>
              <a:gd name="T4" fmla="*/ 2147483647 w 490"/>
              <a:gd name="T5" fmla="*/ 2147483647 h 473"/>
              <a:gd name="T6" fmla="*/ 2147483647 w 490"/>
              <a:gd name="T7" fmla="*/ 2147483647 h 473"/>
              <a:gd name="T8" fmla="*/ 2147483647 w 490"/>
              <a:gd name="T9" fmla="*/ 2147483647 h 473"/>
              <a:gd name="T10" fmla="*/ 2147483647 w 490"/>
              <a:gd name="T11" fmla="*/ 2147483647 h 473"/>
              <a:gd name="T12" fmla="*/ 2147483647 w 490"/>
              <a:gd name="T13" fmla="*/ 2147483647 h 473"/>
              <a:gd name="T14" fmla="*/ 2147483647 w 490"/>
              <a:gd name="T15" fmla="*/ 2147483647 h 473"/>
              <a:gd name="T16" fmla="*/ 2147483647 w 490"/>
              <a:gd name="T17" fmla="*/ 2147483647 h 473"/>
              <a:gd name="T18" fmla="*/ 2147483647 w 490"/>
              <a:gd name="T19" fmla="*/ 2147483647 h 473"/>
              <a:gd name="T20" fmla="*/ 2147483647 w 490"/>
              <a:gd name="T21" fmla="*/ 2147483647 h 473"/>
              <a:gd name="T22" fmla="*/ 2147483647 w 490"/>
              <a:gd name="T23" fmla="*/ 2147483647 h 473"/>
              <a:gd name="T24" fmla="*/ 2147483647 w 490"/>
              <a:gd name="T25" fmla="*/ 2147483647 h 473"/>
              <a:gd name="T26" fmla="*/ 2147483647 w 490"/>
              <a:gd name="T27" fmla="*/ 2147483647 h 473"/>
              <a:gd name="T28" fmla="*/ 2147483647 w 490"/>
              <a:gd name="T29" fmla="*/ 2147483647 h 473"/>
              <a:gd name="T30" fmla="*/ 2147483647 w 490"/>
              <a:gd name="T31" fmla="*/ 2147483647 h 473"/>
              <a:gd name="T32" fmla="*/ 2147483647 w 490"/>
              <a:gd name="T33" fmla="*/ 2147483647 h 473"/>
              <a:gd name="T34" fmla="*/ 2147483647 w 490"/>
              <a:gd name="T35" fmla="*/ 2147483647 h 473"/>
              <a:gd name="T36" fmla="*/ 2147483647 w 490"/>
              <a:gd name="T37" fmla="*/ 2147483647 h 473"/>
              <a:gd name="T38" fmla="*/ 2147483647 w 490"/>
              <a:gd name="T39" fmla="*/ 0 h 473"/>
              <a:gd name="T40" fmla="*/ 2147483647 w 490"/>
              <a:gd name="T41" fmla="*/ 2147483647 h 473"/>
              <a:gd name="T42" fmla="*/ 2147483647 w 490"/>
              <a:gd name="T43" fmla="*/ 2147483647 h 473"/>
              <a:gd name="T44" fmla="*/ 2147483647 w 490"/>
              <a:gd name="T45" fmla="*/ 2147483647 h 473"/>
              <a:gd name="T46" fmla="*/ 2147483647 w 490"/>
              <a:gd name="T47" fmla="*/ 2147483647 h 473"/>
              <a:gd name="T48" fmla="*/ 2147483647 w 490"/>
              <a:gd name="T49" fmla="*/ 2147483647 h 473"/>
              <a:gd name="T50" fmla="*/ 2147483647 w 490"/>
              <a:gd name="T51" fmla="*/ 2147483647 h 473"/>
              <a:gd name="T52" fmla="*/ 2147483647 w 490"/>
              <a:gd name="T53" fmla="*/ 2147483647 h 473"/>
              <a:gd name="T54" fmla="*/ 0 w 490"/>
              <a:gd name="T55" fmla="*/ 2147483647 h 473"/>
              <a:gd name="T56" fmla="*/ 0 w 490"/>
              <a:gd name="T57" fmla="*/ 2147483647 h 473"/>
              <a:gd name="T58" fmla="*/ 0 w 490"/>
              <a:gd name="T59" fmla="*/ 2147483647 h 4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0"/>
              <a:gd name="T91" fmla="*/ 0 h 473"/>
              <a:gd name="T92" fmla="*/ 490 w 490"/>
              <a:gd name="T93" fmla="*/ 473 h 4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0" h="473">
                <a:moveTo>
                  <a:pt x="0" y="328"/>
                </a:moveTo>
                <a:lnTo>
                  <a:pt x="19" y="393"/>
                </a:lnTo>
                <a:lnTo>
                  <a:pt x="82" y="439"/>
                </a:lnTo>
                <a:lnTo>
                  <a:pt x="112" y="473"/>
                </a:lnTo>
                <a:lnTo>
                  <a:pt x="205" y="437"/>
                </a:lnTo>
                <a:lnTo>
                  <a:pt x="247" y="429"/>
                </a:lnTo>
                <a:lnTo>
                  <a:pt x="270" y="402"/>
                </a:lnTo>
                <a:lnTo>
                  <a:pt x="306" y="260"/>
                </a:lnTo>
                <a:lnTo>
                  <a:pt x="346" y="277"/>
                </a:lnTo>
                <a:lnTo>
                  <a:pt x="422" y="121"/>
                </a:lnTo>
                <a:lnTo>
                  <a:pt x="481" y="155"/>
                </a:lnTo>
                <a:lnTo>
                  <a:pt x="490" y="127"/>
                </a:lnTo>
                <a:lnTo>
                  <a:pt x="449" y="95"/>
                </a:lnTo>
                <a:lnTo>
                  <a:pt x="416" y="98"/>
                </a:lnTo>
                <a:lnTo>
                  <a:pt x="405" y="115"/>
                </a:lnTo>
                <a:lnTo>
                  <a:pt x="346" y="133"/>
                </a:lnTo>
                <a:lnTo>
                  <a:pt x="308" y="174"/>
                </a:lnTo>
                <a:lnTo>
                  <a:pt x="295" y="106"/>
                </a:lnTo>
                <a:lnTo>
                  <a:pt x="190" y="125"/>
                </a:lnTo>
                <a:lnTo>
                  <a:pt x="169" y="0"/>
                </a:lnTo>
                <a:lnTo>
                  <a:pt x="154" y="11"/>
                </a:lnTo>
                <a:lnTo>
                  <a:pt x="163" y="34"/>
                </a:lnTo>
                <a:lnTo>
                  <a:pt x="150" y="144"/>
                </a:lnTo>
                <a:lnTo>
                  <a:pt x="72" y="210"/>
                </a:lnTo>
                <a:lnTo>
                  <a:pt x="63" y="254"/>
                </a:lnTo>
                <a:lnTo>
                  <a:pt x="40" y="245"/>
                </a:lnTo>
                <a:lnTo>
                  <a:pt x="34" y="298"/>
                </a:lnTo>
                <a:lnTo>
                  <a:pt x="0" y="328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70" name="Freeform 44"/>
          <p:cNvSpPr>
            <a:spLocks/>
          </p:cNvSpPr>
          <p:nvPr/>
        </p:nvSpPr>
        <p:spPr bwMode="auto">
          <a:xfrm>
            <a:off x="6529388" y="3246438"/>
            <a:ext cx="1125537" cy="573087"/>
          </a:xfrm>
          <a:custGeom>
            <a:avLst/>
            <a:gdLst>
              <a:gd name="T0" fmla="*/ 2147483647 w 844"/>
              <a:gd name="T1" fmla="*/ 2147483647 h 466"/>
              <a:gd name="T2" fmla="*/ 2147483647 w 844"/>
              <a:gd name="T3" fmla="*/ 2147483647 h 466"/>
              <a:gd name="T4" fmla="*/ 2147483647 w 844"/>
              <a:gd name="T5" fmla="*/ 2147483647 h 466"/>
              <a:gd name="T6" fmla="*/ 2147483647 w 844"/>
              <a:gd name="T7" fmla="*/ 2147483647 h 466"/>
              <a:gd name="T8" fmla="*/ 2147483647 w 844"/>
              <a:gd name="T9" fmla="*/ 2147483647 h 466"/>
              <a:gd name="T10" fmla="*/ 2147483647 w 844"/>
              <a:gd name="T11" fmla="*/ 2147483647 h 466"/>
              <a:gd name="T12" fmla="*/ 2147483647 w 844"/>
              <a:gd name="T13" fmla="*/ 2147483647 h 466"/>
              <a:gd name="T14" fmla="*/ 2147483647 w 844"/>
              <a:gd name="T15" fmla="*/ 2147483647 h 466"/>
              <a:gd name="T16" fmla="*/ 2147483647 w 844"/>
              <a:gd name="T17" fmla="*/ 2147483647 h 466"/>
              <a:gd name="T18" fmla="*/ 2147483647 w 844"/>
              <a:gd name="T19" fmla="*/ 2147483647 h 466"/>
              <a:gd name="T20" fmla="*/ 2147483647 w 844"/>
              <a:gd name="T21" fmla="*/ 0 h 466"/>
              <a:gd name="T22" fmla="*/ 2147483647 w 844"/>
              <a:gd name="T23" fmla="*/ 2147483647 h 466"/>
              <a:gd name="T24" fmla="*/ 2147483647 w 844"/>
              <a:gd name="T25" fmla="*/ 2147483647 h 466"/>
              <a:gd name="T26" fmla="*/ 2147483647 w 844"/>
              <a:gd name="T27" fmla="*/ 2147483647 h 466"/>
              <a:gd name="T28" fmla="*/ 2147483647 w 844"/>
              <a:gd name="T29" fmla="*/ 2147483647 h 466"/>
              <a:gd name="T30" fmla="*/ 2147483647 w 844"/>
              <a:gd name="T31" fmla="*/ 2147483647 h 466"/>
              <a:gd name="T32" fmla="*/ 2147483647 w 844"/>
              <a:gd name="T33" fmla="*/ 2147483647 h 466"/>
              <a:gd name="T34" fmla="*/ 2147483647 w 844"/>
              <a:gd name="T35" fmla="*/ 2147483647 h 466"/>
              <a:gd name="T36" fmla="*/ 2147483647 w 844"/>
              <a:gd name="T37" fmla="*/ 2147483647 h 466"/>
              <a:gd name="T38" fmla="*/ 2147483647 w 844"/>
              <a:gd name="T39" fmla="*/ 2147483647 h 466"/>
              <a:gd name="T40" fmla="*/ 2147483647 w 844"/>
              <a:gd name="T41" fmla="*/ 2147483647 h 466"/>
              <a:gd name="T42" fmla="*/ 2147483647 w 844"/>
              <a:gd name="T43" fmla="*/ 2147483647 h 466"/>
              <a:gd name="T44" fmla="*/ 2147483647 w 844"/>
              <a:gd name="T45" fmla="*/ 2147483647 h 466"/>
              <a:gd name="T46" fmla="*/ 2147483647 w 844"/>
              <a:gd name="T47" fmla="*/ 2147483647 h 466"/>
              <a:gd name="T48" fmla="*/ 2147483647 w 844"/>
              <a:gd name="T49" fmla="*/ 2147483647 h 466"/>
              <a:gd name="T50" fmla="*/ 2147483647 w 844"/>
              <a:gd name="T51" fmla="*/ 2147483647 h 466"/>
              <a:gd name="T52" fmla="*/ 2147483647 w 844"/>
              <a:gd name="T53" fmla="*/ 2147483647 h 466"/>
              <a:gd name="T54" fmla="*/ 2147483647 w 844"/>
              <a:gd name="T55" fmla="*/ 2147483647 h 466"/>
              <a:gd name="T56" fmla="*/ 2147483647 w 844"/>
              <a:gd name="T57" fmla="*/ 2147483647 h 466"/>
              <a:gd name="T58" fmla="*/ 0 w 844"/>
              <a:gd name="T59" fmla="*/ 2147483647 h 466"/>
              <a:gd name="T60" fmla="*/ 2147483647 w 844"/>
              <a:gd name="T61" fmla="*/ 2147483647 h 466"/>
              <a:gd name="T62" fmla="*/ 2147483647 w 844"/>
              <a:gd name="T63" fmla="*/ 2147483647 h 4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4"/>
              <a:gd name="T97" fmla="*/ 0 h 466"/>
              <a:gd name="T98" fmla="*/ 844 w 844"/>
              <a:gd name="T99" fmla="*/ 466 h 4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4" h="466">
                <a:moveTo>
                  <a:pt x="78" y="416"/>
                </a:moveTo>
                <a:lnTo>
                  <a:pt x="78" y="405"/>
                </a:lnTo>
                <a:lnTo>
                  <a:pt x="133" y="352"/>
                </a:lnTo>
                <a:lnTo>
                  <a:pt x="164" y="318"/>
                </a:lnTo>
                <a:lnTo>
                  <a:pt x="194" y="352"/>
                </a:lnTo>
                <a:lnTo>
                  <a:pt x="287" y="316"/>
                </a:lnTo>
                <a:lnTo>
                  <a:pt x="329" y="308"/>
                </a:lnTo>
                <a:lnTo>
                  <a:pt x="352" y="281"/>
                </a:lnTo>
                <a:lnTo>
                  <a:pt x="388" y="139"/>
                </a:lnTo>
                <a:lnTo>
                  <a:pt x="428" y="156"/>
                </a:lnTo>
                <a:lnTo>
                  <a:pt x="504" y="0"/>
                </a:lnTo>
                <a:lnTo>
                  <a:pt x="563" y="34"/>
                </a:lnTo>
                <a:lnTo>
                  <a:pt x="572" y="6"/>
                </a:lnTo>
                <a:lnTo>
                  <a:pt x="601" y="13"/>
                </a:lnTo>
                <a:lnTo>
                  <a:pt x="654" y="63"/>
                </a:lnTo>
                <a:lnTo>
                  <a:pt x="635" y="108"/>
                </a:lnTo>
                <a:lnTo>
                  <a:pt x="643" y="129"/>
                </a:lnTo>
                <a:lnTo>
                  <a:pt x="666" y="120"/>
                </a:lnTo>
                <a:lnTo>
                  <a:pt x="683" y="141"/>
                </a:lnTo>
                <a:lnTo>
                  <a:pt x="764" y="167"/>
                </a:lnTo>
                <a:lnTo>
                  <a:pt x="688" y="164"/>
                </a:lnTo>
                <a:lnTo>
                  <a:pt x="768" y="234"/>
                </a:lnTo>
                <a:lnTo>
                  <a:pt x="717" y="226"/>
                </a:lnTo>
                <a:lnTo>
                  <a:pt x="820" y="291"/>
                </a:lnTo>
                <a:lnTo>
                  <a:pt x="844" y="335"/>
                </a:lnTo>
                <a:lnTo>
                  <a:pt x="827" y="329"/>
                </a:lnTo>
                <a:lnTo>
                  <a:pt x="823" y="340"/>
                </a:lnTo>
                <a:lnTo>
                  <a:pt x="491" y="403"/>
                </a:lnTo>
                <a:lnTo>
                  <a:pt x="217" y="437"/>
                </a:lnTo>
                <a:lnTo>
                  <a:pt x="0" y="466"/>
                </a:lnTo>
                <a:lnTo>
                  <a:pt x="78" y="416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grpSp>
        <p:nvGrpSpPr>
          <p:cNvPr id="18471" name="Group 45"/>
          <p:cNvGrpSpPr>
            <a:grpSpLocks/>
          </p:cNvGrpSpPr>
          <p:nvPr/>
        </p:nvGrpSpPr>
        <p:grpSpPr bwMode="auto">
          <a:xfrm>
            <a:off x="7031038" y="3140075"/>
            <a:ext cx="663575" cy="407988"/>
            <a:chOff x="4429" y="1690"/>
            <a:chExt cx="418" cy="257"/>
          </a:xfrm>
          <a:solidFill>
            <a:srgbClr val="AC862E"/>
          </a:solidFill>
        </p:grpSpPr>
        <p:sp>
          <p:nvSpPr>
            <p:cNvPr id="18573" name="Freeform 46"/>
            <p:cNvSpPr>
              <a:spLocks/>
            </p:cNvSpPr>
            <p:nvPr/>
          </p:nvSpPr>
          <p:spPr bwMode="auto">
            <a:xfrm>
              <a:off x="4429" y="1690"/>
              <a:ext cx="418" cy="186"/>
            </a:xfrm>
            <a:custGeom>
              <a:avLst/>
              <a:gdLst>
                <a:gd name="T0" fmla="*/ 0 w 498"/>
                <a:gd name="T1" fmla="*/ 12 h 239"/>
                <a:gd name="T2" fmla="*/ 4 w 498"/>
                <a:gd name="T3" fmla="*/ 24 h 239"/>
                <a:gd name="T4" fmla="*/ 15 w 498"/>
                <a:gd name="T5" fmla="*/ 16 h 239"/>
                <a:gd name="T6" fmla="*/ 33 w 498"/>
                <a:gd name="T7" fmla="*/ 14 h 239"/>
                <a:gd name="T8" fmla="*/ 35 w 498"/>
                <a:gd name="T9" fmla="*/ 11 h 239"/>
                <a:gd name="T10" fmla="*/ 45 w 498"/>
                <a:gd name="T11" fmla="*/ 10 h 239"/>
                <a:gd name="T12" fmla="*/ 57 w 498"/>
                <a:gd name="T13" fmla="*/ 16 h 239"/>
                <a:gd name="T14" fmla="*/ 66 w 498"/>
                <a:gd name="T15" fmla="*/ 17 h 239"/>
                <a:gd name="T16" fmla="*/ 81 w 498"/>
                <a:gd name="T17" fmla="*/ 26 h 239"/>
                <a:gd name="T18" fmla="*/ 76 w 498"/>
                <a:gd name="T19" fmla="*/ 33 h 239"/>
                <a:gd name="T20" fmla="*/ 78 w 498"/>
                <a:gd name="T21" fmla="*/ 37 h 239"/>
                <a:gd name="T22" fmla="*/ 86 w 498"/>
                <a:gd name="T23" fmla="*/ 35 h 239"/>
                <a:gd name="T24" fmla="*/ 90 w 498"/>
                <a:gd name="T25" fmla="*/ 35 h 239"/>
                <a:gd name="T26" fmla="*/ 94 w 498"/>
                <a:gd name="T27" fmla="*/ 37 h 239"/>
                <a:gd name="T28" fmla="*/ 102 w 498"/>
                <a:gd name="T29" fmla="*/ 37 h 239"/>
                <a:gd name="T30" fmla="*/ 104 w 498"/>
                <a:gd name="T31" fmla="*/ 37 h 239"/>
                <a:gd name="T32" fmla="*/ 99 w 498"/>
                <a:gd name="T33" fmla="*/ 30 h 239"/>
                <a:gd name="T34" fmla="*/ 99 w 498"/>
                <a:gd name="T35" fmla="*/ 16 h 239"/>
                <a:gd name="T36" fmla="*/ 92 w 498"/>
                <a:gd name="T37" fmla="*/ 15 h 239"/>
                <a:gd name="T38" fmla="*/ 104 w 498"/>
                <a:gd name="T39" fmla="*/ 9 h 239"/>
                <a:gd name="T40" fmla="*/ 105 w 498"/>
                <a:gd name="T41" fmla="*/ 5 h 239"/>
                <a:gd name="T42" fmla="*/ 112 w 498"/>
                <a:gd name="T43" fmla="*/ 5 h 239"/>
                <a:gd name="T44" fmla="*/ 103 w 498"/>
                <a:gd name="T45" fmla="*/ 14 h 239"/>
                <a:gd name="T46" fmla="*/ 107 w 498"/>
                <a:gd name="T47" fmla="*/ 23 h 239"/>
                <a:gd name="T48" fmla="*/ 110 w 498"/>
                <a:gd name="T49" fmla="*/ 26 h 239"/>
                <a:gd name="T50" fmla="*/ 113 w 498"/>
                <a:gd name="T51" fmla="*/ 27 h 239"/>
                <a:gd name="T52" fmla="*/ 107 w 498"/>
                <a:gd name="T53" fmla="*/ 26 h 239"/>
                <a:gd name="T54" fmla="*/ 109 w 498"/>
                <a:gd name="T55" fmla="*/ 33 h 239"/>
                <a:gd name="T56" fmla="*/ 121 w 498"/>
                <a:gd name="T57" fmla="*/ 37 h 239"/>
                <a:gd name="T58" fmla="*/ 123 w 498"/>
                <a:gd name="T59" fmla="*/ 37 h 239"/>
                <a:gd name="T60" fmla="*/ 127 w 498"/>
                <a:gd name="T61" fmla="*/ 37 h 239"/>
                <a:gd name="T62" fmla="*/ 125 w 498"/>
                <a:gd name="T63" fmla="*/ 41 h 239"/>
                <a:gd name="T64" fmla="*/ 140 w 498"/>
                <a:gd name="T65" fmla="*/ 37 h 239"/>
                <a:gd name="T66" fmla="*/ 143 w 498"/>
                <a:gd name="T67" fmla="*/ 31 h 239"/>
                <a:gd name="T68" fmla="*/ 147 w 498"/>
                <a:gd name="T69" fmla="*/ 26 h 239"/>
                <a:gd name="T70" fmla="*/ 125 w 498"/>
                <a:gd name="T71" fmla="*/ 29 h 239"/>
                <a:gd name="T72" fmla="*/ 112 w 498"/>
                <a:gd name="T73" fmla="*/ 0 h 239"/>
                <a:gd name="T74" fmla="*/ 0 w 498"/>
                <a:gd name="T75" fmla="*/ 12 h 239"/>
                <a:gd name="T76" fmla="*/ 0 w 498"/>
                <a:gd name="T77" fmla="*/ 12 h 239"/>
                <a:gd name="T78" fmla="*/ 0 w 498"/>
                <a:gd name="T79" fmla="*/ 12 h 2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8"/>
                <a:gd name="T121" fmla="*/ 0 h 239"/>
                <a:gd name="T122" fmla="*/ 498 w 498"/>
                <a:gd name="T123" fmla="*/ 239 h 2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8" h="239">
                  <a:moveTo>
                    <a:pt x="0" y="70"/>
                  </a:moveTo>
                  <a:lnTo>
                    <a:pt x="13" y="138"/>
                  </a:lnTo>
                  <a:lnTo>
                    <a:pt x="51" y="97"/>
                  </a:lnTo>
                  <a:lnTo>
                    <a:pt x="110" y="79"/>
                  </a:lnTo>
                  <a:lnTo>
                    <a:pt x="121" y="62"/>
                  </a:lnTo>
                  <a:lnTo>
                    <a:pt x="154" y="59"/>
                  </a:lnTo>
                  <a:lnTo>
                    <a:pt x="195" y="91"/>
                  </a:lnTo>
                  <a:lnTo>
                    <a:pt x="224" y="98"/>
                  </a:lnTo>
                  <a:lnTo>
                    <a:pt x="277" y="148"/>
                  </a:lnTo>
                  <a:lnTo>
                    <a:pt x="258" y="193"/>
                  </a:lnTo>
                  <a:lnTo>
                    <a:pt x="266" y="214"/>
                  </a:lnTo>
                  <a:lnTo>
                    <a:pt x="289" y="205"/>
                  </a:lnTo>
                  <a:lnTo>
                    <a:pt x="309" y="205"/>
                  </a:lnTo>
                  <a:lnTo>
                    <a:pt x="321" y="218"/>
                  </a:lnTo>
                  <a:lnTo>
                    <a:pt x="346" y="218"/>
                  </a:lnTo>
                  <a:lnTo>
                    <a:pt x="355" y="214"/>
                  </a:lnTo>
                  <a:lnTo>
                    <a:pt x="338" y="173"/>
                  </a:lnTo>
                  <a:lnTo>
                    <a:pt x="336" y="97"/>
                  </a:lnTo>
                  <a:lnTo>
                    <a:pt x="315" y="85"/>
                  </a:lnTo>
                  <a:lnTo>
                    <a:pt x="355" y="49"/>
                  </a:lnTo>
                  <a:lnTo>
                    <a:pt x="357" y="28"/>
                  </a:lnTo>
                  <a:lnTo>
                    <a:pt x="380" y="30"/>
                  </a:lnTo>
                  <a:lnTo>
                    <a:pt x="351" y="78"/>
                  </a:lnTo>
                  <a:lnTo>
                    <a:pt x="368" y="133"/>
                  </a:lnTo>
                  <a:lnTo>
                    <a:pt x="376" y="150"/>
                  </a:lnTo>
                  <a:lnTo>
                    <a:pt x="387" y="157"/>
                  </a:lnTo>
                  <a:lnTo>
                    <a:pt x="365" y="155"/>
                  </a:lnTo>
                  <a:lnTo>
                    <a:pt x="372" y="190"/>
                  </a:lnTo>
                  <a:lnTo>
                    <a:pt x="412" y="214"/>
                  </a:lnTo>
                  <a:lnTo>
                    <a:pt x="422" y="218"/>
                  </a:lnTo>
                  <a:lnTo>
                    <a:pt x="433" y="218"/>
                  </a:lnTo>
                  <a:lnTo>
                    <a:pt x="427" y="239"/>
                  </a:lnTo>
                  <a:lnTo>
                    <a:pt x="477" y="214"/>
                  </a:lnTo>
                  <a:lnTo>
                    <a:pt x="486" y="184"/>
                  </a:lnTo>
                  <a:lnTo>
                    <a:pt x="498" y="152"/>
                  </a:lnTo>
                  <a:lnTo>
                    <a:pt x="427" y="165"/>
                  </a:lnTo>
                  <a:lnTo>
                    <a:pt x="382" y="0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8574" name="Freeform 47"/>
            <p:cNvSpPr>
              <a:spLocks/>
            </p:cNvSpPr>
            <p:nvPr/>
          </p:nvSpPr>
          <p:spPr bwMode="auto">
            <a:xfrm>
              <a:off x="4792" y="1857"/>
              <a:ext cx="37" cy="90"/>
            </a:xfrm>
            <a:custGeom>
              <a:avLst/>
              <a:gdLst>
                <a:gd name="T0" fmla="*/ 0 w 46"/>
                <a:gd name="T1" fmla="*/ 20 h 116"/>
                <a:gd name="T2" fmla="*/ 3 w 46"/>
                <a:gd name="T3" fmla="*/ 14 h 116"/>
                <a:gd name="T4" fmla="*/ 7 w 46"/>
                <a:gd name="T5" fmla="*/ 11 h 116"/>
                <a:gd name="T6" fmla="*/ 10 w 46"/>
                <a:gd name="T7" fmla="*/ 0 h 116"/>
                <a:gd name="T8" fmla="*/ 4 w 46"/>
                <a:gd name="T9" fmla="*/ 2 h 116"/>
                <a:gd name="T10" fmla="*/ 0 w 46"/>
                <a:gd name="T11" fmla="*/ 13 h 116"/>
                <a:gd name="T12" fmla="*/ 0 w 46"/>
                <a:gd name="T13" fmla="*/ 20 h 116"/>
                <a:gd name="T14" fmla="*/ 0 w 46"/>
                <a:gd name="T15" fmla="*/ 20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16"/>
                <a:gd name="T26" fmla="*/ 46 w 46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16">
                  <a:moveTo>
                    <a:pt x="0" y="116"/>
                  </a:moveTo>
                  <a:lnTo>
                    <a:pt x="15" y="84"/>
                  </a:lnTo>
                  <a:lnTo>
                    <a:pt x="32" y="65"/>
                  </a:lnTo>
                  <a:lnTo>
                    <a:pt x="46" y="0"/>
                  </a:lnTo>
                  <a:lnTo>
                    <a:pt x="17" y="16"/>
                  </a:lnTo>
                  <a:lnTo>
                    <a:pt x="0" y="7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sp>
        <p:nvSpPr>
          <p:cNvPr id="18472" name="Freeform 48"/>
          <p:cNvSpPr>
            <a:spLocks/>
          </p:cNvSpPr>
          <p:nvPr/>
        </p:nvSpPr>
        <p:spPr bwMode="auto">
          <a:xfrm>
            <a:off x="6464300" y="3663950"/>
            <a:ext cx="1243013" cy="501650"/>
          </a:xfrm>
          <a:custGeom>
            <a:avLst/>
            <a:gdLst>
              <a:gd name="T0" fmla="*/ 0 w 931"/>
              <a:gd name="T1" fmla="*/ 2147483647 h 407"/>
              <a:gd name="T2" fmla="*/ 2147483647 w 931"/>
              <a:gd name="T3" fmla="*/ 2147483647 h 407"/>
              <a:gd name="T4" fmla="*/ 2147483647 w 931"/>
              <a:gd name="T5" fmla="*/ 2147483647 h 407"/>
              <a:gd name="T6" fmla="*/ 2147483647 w 931"/>
              <a:gd name="T7" fmla="*/ 2147483647 h 407"/>
              <a:gd name="T8" fmla="*/ 2147483647 w 931"/>
              <a:gd name="T9" fmla="*/ 2147483647 h 407"/>
              <a:gd name="T10" fmla="*/ 2147483647 w 931"/>
              <a:gd name="T11" fmla="*/ 2147483647 h 407"/>
              <a:gd name="T12" fmla="*/ 2147483647 w 931"/>
              <a:gd name="T13" fmla="*/ 2147483647 h 407"/>
              <a:gd name="T14" fmla="*/ 2147483647 w 931"/>
              <a:gd name="T15" fmla="*/ 2147483647 h 407"/>
              <a:gd name="T16" fmla="*/ 2147483647 w 931"/>
              <a:gd name="T17" fmla="*/ 2147483647 h 407"/>
              <a:gd name="T18" fmla="*/ 2147483647 w 931"/>
              <a:gd name="T19" fmla="*/ 2147483647 h 407"/>
              <a:gd name="T20" fmla="*/ 2147483647 w 931"/>
              <a:gd name="T21" fmla="*/ 2147483647 h 407"/>
              <a:gd name="T22" fmla="*/ 2147483647 w 931"/>
              <a:gd name="T23" fmla="*/ 2147483647 h 407"/>
              <a:gd name="T24" fmla="*/ 2147483647 w 931"/>
              <a:gd name="T25" fmla="*/ 2147483647 h 407"/>
              <a:gd name="T26" fmla="*/ 2147483647 w 931"/>
              <a:gd name="T27" fmla="*/ 2147483647 h 407"/>
              <a:gd name="T28" fmla="*/ 2147483647 w 931"/>
              <a:gd name="T29" fmla="*/ 2147483647 h 407"/>
              <a:gd name="T30" fmla="*/ 2147483647 w 931"/>
              <a:gd name="T31" fmla="*/ 2147483647 h 407"/>
              <a:gd name="T32" fmla="*/ 2147483647 w 931"/>
              <a:gd name="T33" fmla="*/ 2147483647 h 407"/>
              <a:gd name="T34" fmla="*/ 2147483647 w 931"/>
              <a:gd name="T35" fmla="*/ 2147483647 h 407"/>
              <a:gd name="T36" fmla="*/ 2147483647 w 931"/>
              <a:gd name="T37" fmla="*/ 2147483647 h 407"/>
              <a:gd name="T38" fmla="*/ 2147483647 w 931"/>
              <a:gd name="T39" fmla="*/ 2147483647 h 407"/>
              <a:gd name="T40" fmla="*/ 2147483647 w 931"/>
              <a:gd name="T41" fmla="*/ 2147483647 h 407"/>
              <a:gd name="T42" fmla="*/ 2147483647 w 931"/>
              <a:gd name="T43" fmla="*/ 2147483647 h 407"/>
              <a:gd name="T44" fmla="*/ 2147483647 w 931"/>
              <a:gd name="T45" fmla="*/ 2147483647 h 407"/>
              <a:gd name="T46" fmla="*/ 2147483647 w 931"/>
              <a:gd name="T47" fmla="*/ 2147483647 h 407"/>
              <a:gd name="T48" fmla="*/ 2147483647 w 931"/>
              <a:gd name="T49" fmla="*/ 2147483647 h 407"/>
              <a:gd name="T50" fmla="*/ 2147483647 w 931"/>
              <a:gd name="T51" fmla="*/ 2147483647 h 407"/>
              <a:gd name="T52" fmla="*/ 2147483647 w 931"/>
              <a:gd name="T53" fmla="*/ 2147483647 h 407"/>
              <a:gd name="T54" fmla="*/ 2147483647 w 931"/>
              <a:gd name="T55" fmla="*/ 0 h 407"/>
              <a:gd name="T56" fmla="*/ 2147483647 w 931"/>
              <a:gd name="T57" fmla="*/ 2147483647 h 407"/>
              <a:gd name="T58" fmla="*/ 2147483647 w 931"/>
              <a:gd name="T59" fmla="*/ 2147483647 h 407"/>
              <a:gd name="T60" fmla="*/ 2147483647 w 931"/>
              <a:gd name="T61" fmla="*/ 2147483647 h 407"/>
              <a:gd name="T62" fmla="*/ 2147483647 w 931"/>
              <a:gd name="T63" fmla="*/ 2147483647 h 407"/>
              <a:gd name="T64" fmla="*/ 2147483647 w 931"/>
              <a:gd name="T65" fmla="*/ 2147483647 h 407"/>
              <a:gd name="T66" fmla="*/ 2147483647 w 931"/>
              <a:gd name="T67" fmla="*/ 2147483647 h 407"/>
              <a:gd name="T68" fmla="*/ 2147483647 w 931"/>
              <a:gd name="T69" fmla="*/ 2147483647 h 407"/>
              <a:gd name="T70" fmla="*/ 0 w 931"/>
              <a:gd name="T71" fmla="*/ 2147483647 h 407"/>
              <a:gd name="T72" fmla="*/ 0 w 931"/>
              <a:gd name="T73" fmla="*/ 2147483647 h 407"/>
              <a:gd name="T74" fmla="*/ 0 w 931"/>
              <a:gd name="T75" fmla="*/ 2147483647 h 4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31"/>
              <a:gd name="T115" fmla="*/ 0 h 407"/>
              <a:gd name="T116" fmla="*/ 931 w 931"/>
              <a:gd name="T117" fmla="*/ 407 h 4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31" h="407">
                <a:moveTo>
                  <a:pt x="0" y="350"/>
                </a:moveTo>
                <a:lnTo>
                  <a:pt x="133" y="333"/>
                </a:lnTo>
                <a:lnTo>
                  <a:pt x="213" y="295"/>
                </a:lnTo>
                <a:lnTo>
                  <a:pt x="361" y="280"/>
                </a:lnTo>
                <a:lnTo>
                  <a:pt x="422" y="318"/>
                </a:lnTo>
                <a:lnTo>
                  <a:pt x="519" y="304"/>
                </a:lnTo>
                <a:lnTo>
                  <a:pt x="665" y="407"/>
                </a:lnTo>
                <a:lnTo>
                  <a:pt x="722" y="394"/>
                </a:lnTo>
                <a:lnTo>
                  <a:pt x="804" y="276"/>
                </a:lnTo>
                <a:lnTo>
                  <a:pt x="870" y="251"/>
                </a:lnTo>
                <a:lnTo>
                  <a:pt x="889" y="217"/>
                </a:lnTo>
                <a:lnTo>
                  <a:pt x="819" y="228"/>
                </a:lnTo>
                <a:lnTo>
                  <a:pt x="800" y="206"/>
                </a:lnTo>
                <a:lnTo>
                  <a:pt x="844" y="194"/>
                </a:lnTo>
                <a:lnTo>
                  <a:pt x="842" y="179"/>
                </a:lnTo>
                <a:lnTo>
                  <a:pt x="794" y="162"/>
                </a:lnTo>
                <a:lnTo>
                  <a:pt x="857" y="139"/>
                </a:lnTo>
                <a:lnTo>
                  <a:pt x="853" y="164"/>
                </a:lnTo>
                <a:lnTo>
                  <a:pt x="893" y="164"/>
                </a:lnTo>
                <a:lnTo>
                  <a:pt x="916" y="120"/>
                </a:lnTo>
                <a:lnTo>
                  <a:pt x="931" y="118"/>
                </a:lnTo>
                <a:lnTo>
                  <a:pt x="922" y="82"/>
                </a:lnTo>
                <a:lnTo>
                  <a:pt x="893" y="118"/>
                </a:lnTo>
                <a:lnTo>
                  <a:pt x="865" y="36"/>
                </a:lnTo>
                <a:lnTo>
                  <a:pt x="884" y="33"/>
                </a:lnTo>
                <a:lnTo>
                  <a:pt x="910" y="55"/>
                </a:lnTo>
                <a:lnTo>
                  <a:pt x="891" y="17"/>
                </a:lnTo>
                <a:lnTo>
                  <a:pt x="870" y="0"/>
                </a:lnTo>
                <a:lnTo>
                  <a:pt x="538" y="63"/>
                </a:lnTo>
                <a:lnTo>
                  <a:pt x="264" y="97"/>
                </a:lnTo>
                <a:lnTo>
                  <a:pt x="226" y="171"/>
                </a:lnTo>
                <a:lnTo>
                  <a:pt x="165" y="185"/>
                </a:lnTo>
                <a:lnTo>
                  <a:pt x="138" y="221"/>
                </a:lnTo>
                <a:lnTo>
                  <a:pt x="32" y="284"/>
                </a:lnTo>
                <a:lnTo>
                  <a:pt x="26" y="306"/>
                </a:lnTo>
                <a:lnTo>
                  <a:pt x="0" y="320"/>
                </a:lnTo>
                <a:lnTo>
                  <a:pt x="0" y="35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73" name="Freeform 49"/>
          <p:cNvSpPr>
            <a:spLocks/>
          </p:cNvSpPr>
          <p:nvPr/>
        </p:nvSpPr>
        <p:spPr bwMode="auto">
          <a:xfrm>
            <a:off x="6610350" y="4008438"/>
            <a:ext cx="742950" cy="506412"/>
          </a:xfrm>
          <a:custGeom>
            <a:avLst/>
            <a:gdLst>
              <a:gd name="T0" fmla="*/ 2147483647 w 555"/>
              <a:gd name="T1" fmla="*/ 2147483647 h 412"/>
              <a:gd name="T2" fmla="*/ 2147483647 w 555"/>
              <a:gd name="T3" fmla="*/ 2147483647 h 412"/>
              <a:gd name="T4" fmla="*/ 2147483647 w 555"/>
              <a:gd name="T5" fmla="*/ 0 h 412"/>
              <a:gd name="T6" fmla="*/ 2147483647 w 555"/>
              <a:gd name="T7" fmla="*/ 2147483647 h 412"/>
              <a:gd name="T8" fmla="*/ 2147483647 w 555"/>
              <a:gd name="T9" fmla="*/ 2147483647 h 412"/>
              <a:gd name="T10" fmla="*/ 2147483647 w 555"/>
              <a:gd name="T11" fmla="*/ 2147483647 h 412"/>
              <a:gd name="T12" fmla="*/ 2147483647 w 555"/>
              <a:gd name="T13" fmla="*/ 2147483647 h 412"/>
              <a:gd name="T14" fmla="*/ 2147483647 w 555"/>
              <a:gd name="T15" fmla="*/ 2147483647 h 412"/>
              <a:gd name="T16" fmla="*/ 2147483647 w 555"/>
              <a:gd name="T17" fmla="*/ 2147483647 h 412"/>
              <a:gd name="T18" fmla="*/ 2147483647 w 555"/>
              <a:gd name="T19" fmla="*/ 2147483647 h 412"/>
              <a:gd name="T20" fmla="*/ 2147483647 w 555"/>
              <a:gd name="T21" fmla="*/ 2147483647 h 412"/>
              <a:gd name="T22" fmla="*/ 2147483647 w 555"/>
              <a:gd name="T23" fmla="*/ 2147483647 h 412"/>
              <a:gd name="T24" fmla="*/ 2147483647 w 555"/>
              <a:gd name="T25" fmla="*/ 2147483647 h 412"/>
              <a:gd name="T26" fmla="*/ 2147483647 w 555"/>
              <a:gd name="T27" fmla="*/ 2147483647 h 412"/>
              <a:gd name="T28" fmla="*/ 2147483647 w 555"/>
              <a:gd name="T29" fmla="*/ 2147483647 h 412"/>
              <a:gd name="T30" fmla="*/ 2147483647 w 555"/>
              <a:gd name="T31" fmla="*/ 2147483647 h 412"/>
              <a:gd name="T32" fmla="*/ 2147483647 w 555"/>
              <a:gd name="T33" fmla="*/ 2147483647 h 412"/>
              <a:gd name="T34" fmla="*/ 0 w 555"/>
              <a:gd name="T35" fmla="*/ 2147483647 h 412"/>
              <a:gd name="T36" fmla="*/ 2147483647 w 555"/>
              <a:gd name="T37" fmla="*/ 2147483647 h 412"/>
              <a:gd name="T38" fmla="*/ 2147483647 w 555"/>
              <a:gd name="T39" fmla="*/ 2147483647 h 4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5"/>
              <a:gd name="T61" fmla="*/ 0 h 412"/>
              <a:gd name="T62" fmla="*/ 555 w 555"/>
              <a:gd name="T63" fmla="*/ 412 h 4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5" h="412">
                <a:moveTo>
                  <a:pt x="23" y="53"/>
                </a:moveTo>
                <a:lnTo>
                  <a:pt x="103" y="15"/>
                </a:lnTo>
                <a:lnTo>
                  <a:pt x="251" y="0"/>
                </a:lnTo>
                <a:lnTo>
                  <a:pt x="312" y="38"/>
                </a:lnTo>
                <a:lnTo>
                  <a:pt x="409" y="24"/>
                </a:lnTo>
                <a:lnTo>
                  <a:pt x="555" y="127"/>
                </a:lnTo>
                <a:lnTo>
                  <a:pt x="490" y="205"/>
                </a:lnTo>
                <a:lnTo>
                  <a:pt x="494" y="239"/>
                </a:lnTo>
                <a:lnTo>
                  <a:pt x="382" y="340"/>
                </a:lnTo>
                <a:lnTo>
                  <a:pt x="365" y="344"/>
                </a:lnTo>
                <a:lnTo>
                  <a:pt x="355" y="374"/>
                </a:lnTo>
                <a:lnTo>
                  <a:pt x="333" y="357"/>
                </a:lnTo>
                <a:lnTo>
                  <a:pt x="354" y="384"/>
                </a:lnTo>
                <a:lnTo>
                  <a:pt x="333" y="412"/>
                </a:lnTo>
                <a:lnTo>
                  <a:pt x="312" y="408"/>
                </a:lnTo>
                <a:lnTo>
                  <a:pt x="236" y="291"/>
                </a:lnTo>
                <a:lnTo>
                  <a:pt x="72" y="142"/>
                </a:lnTo>
                <a:lnTo>
                  <a:pt x="0" y="97"/>
                </a:lnTo>
                <a:lnTo>
                  <a:pt x="23" y="53"/>
                </a:lnTo>
                <a:close/>
              </a:path>
            </a:pathLst>
          </a:custGeom>
          <a:solidFill>
            <a:srgbClr val="1E316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74" name="Freeform 50"/>
          <p:cNvSpPr>
            <a:spLocks/>
          </p:cNvSpPr>
          <p:nvPr/>
        </p:nvSpPr>
        <p:spPr bwMode="auto">
          <a:xfrm>
            <a:off x="7540625" y="3121025"/>
            <a:ext cx="153988" cy="222250"/>
          </a:xfrm>
          <a:custGeom>
            <a:avLst/>
            <a:gdLst>
              <a:gd name="T0" fmla="*/ 0 w 116"/>
              <a:gd name="T1" fmla="*/ 2147483647 h 182"/>
              <a:gd name="T2" fmla="*/ 2147483647 w 116"/>
              <a:gd name="T3" fmla="*/ 0 h 182"/>
              <a:gd name="T4" fmla="*/ 2147483647 w 116"/>
              <a:gd name="T5" fmla="*/ 0 h 182"/>
              <a:gd name="T6" fmla="*/ 2147483647 w 116"/>
              <a:gd name="T7" fmla="*/ 2147483647 h 182"/>
              <a:gd name="T8" fmla="*/ 2147483647 w 116"/>
              <a:gd name="T9" fmla="*/ 2147483647 h 182"/>
              <a:gd name="T10" fmla="*/ 2147483647 w 116"/>
              <a:gd name="T11" fmla="*/ 2147483647 h 182"/>
              <a:gd name="T12" fmla="*/ 2147483647 w 116"/>
              <a:gd name="T13" fmla="*/ 2147483647 h 182"/>
              <a:gd name="T14" fmla="*/ 2147483647 w 116"/>
              <a:gd name="T15" fmla="*/ 2147483647 h 182"/>
              <a:gd name="T16" fmla="*/ 2147483647 w 116"/>
              <a:gd name="T17" fmla="*/ 2147483647 h 182"/>
              <a:gd name="T18" fmla="*/ 2147483647 w 116"/>
              <a:gd name="T19" fmla="*/ 2147483647 h 182"/>
              <a:gd name="T20" fmla="*/ 2147483647 w 116"/>
              <a:gd name="T21" fmla="*/ 2147483647 h 182"/>
              <a:gd name="T22" fmla="*/ 2147483647 w 116"/>
              <a:gd name="T23" fmla="*/ 2147483647 h 182"/>
              <a:gd name="T24" fmla="*/ 2147483647 w 116"/>
              <a:gd name="T25" fmla="*/ 2147483647 h 182"/>
              <a:gd name="T26" fmla="*/ 2147483647 w 116"/>
              <a:gd name="T27" fmla="*/ 2147483647 h 182"/>
              <a:gd name="T28" fmla="*/ 2147483647 w 116"/>
              <a:gd name="T29" fmla="*/ 2147483647 h 182"/>
              <a:gd name="T30" fmla="*/ 0 w 116"/>
              <a:gd name="T31" fmla="*/ 2147483647 h 182"/>
              <a:gd name="T32" fmla="*/ 0 w 116"/>
              <a:gd name="T33" fmla="*/ 2147483647 h 1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182"/>
              <a:gd name="T53" fmla="*/ 116 w 116"/>
              <a:gd name="T54" fmla="*/ 182 h 1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182">
                <a:moveTo>
                  <a:pt x="0" y="17"/>
                </a:moveTo>
                <a:lnTo>
                  <a:pt x="15" y="0"/>
                </a:lnTo>
                <a:lnTo>
                  <a:pt x="38" y="0"/>
                </a:lnTo>
                <a:lnTo>
                  <a:pt x="30" y="17"/>
                </a:lnTo>
                <a:lnTo>
                  <a:pt x="24" y="24"/>
                </a:lnTo>
                <a:lnTo>
                  <a:pt x="28" y="45"/>
                </a:lnTo>
                <a:lnTo>
                  <a:pt x="57" y="74"/>
                </a:lnTo>
                <a:lnTo>
                  <a:pt x="61" y="95"/>
                </a:lnTo>
                <a:lnTo>
                  <a:pt x="83" y="121"/>
                </a:lnTo>
                <a:lnTo>
                  <a:pt x="102" y="127"/>
                </a:lnTo>
                <a:lnTo>
                  <a:pt x="110" y="144"/>
                </a:lnTo>
                <a:lnTo>
                  <a:pt x="95" y="157"/>
                </a:lnTo>
                <a:lnTo>
                  <a:pt x="110" y="155"/>
                </a:lnTo>
                <a:lnTo>
                  <a:pt x="116" y="169"/>
                </a:lnTo>
                <a:lnTo>
                  <a:pt x="45" y="182"/>
                </a:lnTo>
                <a:lnTo>
                  <a:pt x="0" y="17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75" name="Freeform 51"/>
          <p:cNvSpPr>
            <a:spLocks/>
          </p:cNvSpPr>
          <p:nvPr/>
        </p:nvSpPr>
        <p:spPr bwMode="auto">
          <a:xfrm>
            <a:off x="6824663" y="2760663"/>
            <a:ext cx="844550" cy="490537"/>
          </a:xfrm>
          <a:custGeom>
            <a:avLst/>
            <a:gdLst>
              <a:gd name="T0" fmla="*/ 2147483647 w 633"/>
              <a:gd name="T1" fmla="*/ 2147483647 h 397"/>
              <a:gd name="T2" fmla="*/ 2147483647 w 633"/>
              <a:gd name="T3" fmla="*/ 2147483647 h 397"/>
              <a:gd name="T4" fmla="*/ 2147483647 w 633"/>
              <a:gd name="T5" fmla="*/ 2147483647 h 397"/>
              <a:gd name="T6" fmla="*/ 2147483647 w 633"/>
              <a:gd name="T7" fmla="*/ 2147483647 h 397"/>
              <a:gd name="T8" fmla="*/ 2147483647 w 633"/>
              <a:gd name="T9" fmla="*/ 2147483647 h 397"/>
              <a:gd name="T10" fmla="*/ 2147483647 w 633"/>
              <a:gd name="T11" fmla="*/ 2147483647 h 397"/>
              <a:gd name="T12" fmla="*/ 2147483647 w 633"/>
              <a:gd name="T13" fmla="*/ 2147483647 h 397"/>
              <a:gd name="T14" fmla="*/ 2147483647 w 633"/>
              <a:gd name="T15" fmla="*/ 2147483647 h 397"/>
              <a:gd name="T16" fmla="*/ 2147483647 w 633"/>
              <a:gd name="T17" fmla="*/ 2147483647 h 397"/>
              <a:gd name="T18" fmla="*/ 2147483647 w 633"/>
              <a:gd name="T19" fmla="*/ 2147483647 h 397"/>
              <a:gd name="T20" fmla="*/ 2147483647 w 633"/>
              <a:gd name="T21" fmla="*/ 2147483647 h 397"/>
              <a:gd name="T22" fmla="*/ 2147483647 w 633"/>
              <a:gd name="T23" fmla="*/ 0 h 397"/>
              <a:gd name="T24" fmla="*/ 2147483647 w 633"/>
              <a:gd name="T25" fmla="*/ 2147483647 h 397"/>
              <a:gd name="T26" fmla="*/ 2147483647 w 633"/>
              <a:gd name="T27" fmla="*/ 2147483647 h 397"/>
              <a:gd name="T28" fmla="*/ 0 w 633"/>
              <a:gd name="T29" fmla="*/ 2147483647 h 397"/>
              <a:gd name="T30" fmla="*/ 2147483647 w 633"/>
              <a:gd name="T31" fmla="*/ 2147483647 h 397"/>
              <a:gd name="T32" fmla="*/ 2147483647 w 633"/>
              <a:gd name="T33" fmla="*/ 2147483647 h 3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3"/>
              <a:gd name="T52" fmla="*/ 0 h 397"/>
              <a:gd name="T53" fmla="*/ 633 w 633"/>
              <a:gd name="T54" fmla="*/ 397 h 3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3" h="397">
                <a:moveTo>
                  <a:pt x="49" y="397"/>
                </a:moveTo>
                <a:lnTo>
                  <a:pt x="154" y="378"/>
                </a:lnTo>
                <a:lnTo>
                  <a:pt x="536" y="308"/>
                </a:lnTo>
                <a:lnTo>
                  <a:pt x="551" y="291"/>
                </a:lnTo>
                <a:lnTo>
                  <a:pt x="574" y="291"/>
                </a:lnTo>
                <a:lnTo>
                  <a:pt x="598" y="273"/>
                </a:lnTo>
                <a:lnTo>
                  <a:pt x="633" y="228"/>
                </a:lnTo>
                <a:lnTo>
                  <a:pt x="572" y="178"/>
                </a:lnTo>
                <a:lnTo>
                  <a:pt x="570" y="133"/>
                </a:lnTo>
                <a:lnTo>
                  <a:pt x="598" y="68"/>
                </a:lnTo>
                <a:lnTo>
                  <a:pt x="557" y="45"/>
                </a:lnTo>
                <a:lnTo>
                  <a:pt x="511" y="0"/>
                </a:lnTo>
                <a:lnTo>
                  <a:pt x="89" y="78"/>
                </a:lnTo>
                <a:lnTo>
                  <a:pt x="68" y="45"/>
                </a:lnTo>
                <a:lnTo>
                  <a:pt x="0" y="97"/>
                </a:lnTo>
                <a:lnTo>
                  <a:pt x="49" y="397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76" name="Freeform 52"/>
          <p:cNvSpPr>
            <a:spLocks/>
          </p:cNvSpPr>
          <p:nvPr/>
        </p:nvSpPr>
        <p:spPr bwMode="auto">
          <a:xfrm>
            <a:off x="7580313" y="2846388"/>
            <a:ext cx="184150" cy="400050"/>
          </a:xfrm>
          <a:custGeom>
            <a:avLst/>
            <a:gdLst>
              <a:gd name="T0" fmla="*/ 2147483647 w 137"/>
              <a:gd name="T1" fmla="*/ 2147483647 h 325"/>
              <a:gd name="T2" fmla="*/ 2147483647 w 137"/>
              <a:gd name="T3" fmla="*/ 2147483647 h 325"/>
              <a:gd name="T4" fmla="*/ 2147483647 w 137"/>
              <a:gd name="T5" fmla="*/ 2147483647 h 325"/>
              <a:gd name="T6" fmla="*/ 2147483647 w 137"/>
              <a:gd name="T7" fmla="*/ 2147483647 h 325"/>
              <a:gd name="T8" fmla="*/ 2147483647 w 137"/>
              <a:gd name="T9" fmla="*/ 2147483647 h 325"/>
              <a:gd name="T10" fmla="*/ 2147483647 w 137"/>
              <a:gd name="T11" fmla="*/ 0 h 325"/>
              <a:gd name="T12" fmla="*/ 2147483647 w 137"/>
              <a:gd name="T13" fmla="*/ 2147483647 h 325"/>
              <a:gd name="T14" fmla="*/ 2147483647 w 137"/>
              <a:gd name="T15" fmla="*/ 2147483647 h 325"/>
              <a:gd name="T16" fmla="*/ 2147483647 w 137"/>
              <a:gd name="T17" fmla="*/ 2147483647 h 325"/>
              <a:gd name="T18" fmla="*/ 2147483647 w 137"/>
              <a:gd name="T19" fmla="*/ 2147483647 h 325"/>
              <a:gd name="T20" fmla="*/ 2147483647 w 137"/>
              <a:gd name="T21" fmla="*/ 2147483647 h 325"/>
              <a:gd name="T22" fmla="*/ 2147483647 w 137"/>
              <a:gd name="T23" fmla="*/ 2147483647 h 325"/>
              <a:gd name="T24" fmla="*/ 2147483647 w 137"/>
              <a:gd name="T25" fmla="*/ 2147483647 h 325"/>
              <a:gd name="T26" fmla="*/ 2147483647 w 137"/>
              <a:gd name="T27" fmla="*/ 2147483647 h 325"/>
              <a:gd name="T28" fmla="*/ 2147483647 w 137"/>
              <a:gd name="T29" fmla="*/ 2147483647 h 325"/>
              <a:gd name="T30" fmla="*/ 2147483647 w 137"/>
              <a:gd name="T31" fmla="*/ 2147483647 h 325"/>
              <a:gd name="T32" fmla="*/ 2147483647 w 137"/>
              <a:gd name="T33" fmla="*/ 2147483647 h 325"/>
              <a:gd name="T34" fmla="*/ 2147483647 w 137"/>
              <a:gd name="T35" fmla="*/ 2147483647 h 325"/>
              <a:gd name="T36" fmla="*/ 2147483647 w 137"/>
              <a:gd name="T37" fmla="*/ 2147483647 h 325"/>
              <a:gd name="T38" fmla="*/ 2147483647 w 137"/>
              <a:gd name="T39" fmla="*/ 2147483647 h 325"/>
              <a:gd name="T40" fmla="*/ 2147483647 w 137"/>
              <a:gd name="T41" fmla="*/ 2147483647 h 325"/>
              <a:gd name="T42" fmla="*/ 2147483647 w 137"/>
              <a:gd name="T43" fmla="*/ 2147483647 h 325"/>
              <a:gd name="T44" fmla="*/ 2147483647 w 137"/>
              <a:gd name="T45" fmla="*/ 2147483647 h 325"/>
              <a:gd name="T46" fmla="*/ 2147483647 w 137"/>
              <a:gd name="T47" fmla="*/ 2147483647 h 325"/>
              <a:gd name="T48" fmla="*/ 0 w 137"/>
              <a:gd name="T49" fmla="*/ 2147483647 h 325"/>
              <a:gd name="T50" fmla="*/ 2147483647 w 137"/>
              <a:gd name="T51" fmla="*/ 2147483647 h 325"/>
              <a:gd name="T52" fmla="*/ 2147483647 w 137"/>
              <a:gd name="T53" fmla="*/ 2147483647 h 3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37"/>
              <a:gd name="T82" fmla="*/ 0 h 325"/>
              <a:gd name="T83" fmla="*/ 137 w 137"/>
              <a:gd name="T84" fmla="*/ 325 h 3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37" h="325">
                <a:moveTo>
                  <a:pt x="8" y="223"/>
                </a:moveTo>
                <a:lnTo>
                  <a:pt x="32" y="205"/>
                </a:lnTo>
                <a:lnTo>
                  <a:pt x="67" y="160"/>
                </a:lnTo>
                <a:lnTo>
                  <a:pt x="6" y="110"/>
                </a:lnTo>
                <a:lnTo>
                  <a:pt x="4" y="65"/>
                </a:lnTo>
                <a:lnTo>
                  <a:pt x="32" y="0"/>
                </a:lnTo>
                <a:lnTo>
                  <a:pt x="126" y="31"/>
                </a:lnTo>
                <a:lnTo>
                  <a:pt x="126" y="44"/>
                </a:lnTo>
                <a:lnTo>
                  <a:pt x="116" y="80"/>
                </a:lnTo>
                <a:lnTo>
                  <a:pt x="107" y="88"/>
                </a:lnTo>
                <a:lnTo>
                  <a:pt x="103" y="107"/>
                </a:lnTo>
                <a:lnTo>
                  <a:pt x="114" y="112"/>
                </a:lnTo>
                <a:lnTo>
                  <a:pt x="137" y="107"/>
                </a:lnTo>
                <a:lnTo>
                  <a:pt x="137" y="162"/>
                </a:lnTo>
                <a:lnTo>
                  <a:pt x="137" y="196"/>
                </a:lnTo>
                <a:lnTo>
                  <a:pt x="137" y="215"/>
                </a:lnTo>
                <a:lnTo>
                  <a:pt x="129" y="232"/>
                </a:lnTo>
                <a:lnTo>
                  <a:pt x="120" y="232"/>
                </a:lnTo>
                <a:lnTo>
                  <a:pt x="124" y="249"/>
                </a:lnTo>
                <a:lnTo>
                  <a:pt x="90" y="325"/>
                </a:lnTo>
                <a:lnTo>
                  <a:pt x="80" y="325"/>
                </a:lnTo>
                <a:lnTo>
                  <a:pt x="78" y="297"/>
                </a:lnTo>
                <a:lnTo>
                  <a:pt x="53" y="297"/>
                </a:lnTo>
                <a:lnTo>
                  <a:pt x="6" y="266"/>
                </a:lnTo>
                <a:lnTo>
                  <a:pt x="0" y="240"/>
                </a:lnTo>
                <a:lnTo>
                  <a:pt x="8" y="223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77" name="Freeform 53"/>
          <p:cNvSpPr>
            <a:spLocks/>
          </p:cNvSpPr>
          <p:nvPr/>
        </p:nvSpPr>
        <p:spPr bwMode="auto">
          <a:xfrm>
            <a:off x="7715250" y="2943225"/>
            <a:ext cx="26988" cy="34925"/>
          </a:xfrm>
          <a:custGeom>
            <a:avLst/>
            <a:gdLst>
              <a:gd name="T0" fmla="*/ 0 w 19"/>
              <a:gd name="T1" fmla="*/ 2147483647 h 27"/>
              <a:gd name="T2" fmla="*/ 2147483647 w 19"/>
              <a:gd name="T3" fmla="*/ 2147483647 h 27"/>
              <a:gd name="T4" fmla="*/ 2147483647 w 19"/>
              <a:gd name="T5" fmla="*/ 0 h 27"/>
              <a:gd name="T6" fmla="*/ 2147483647 w 19"/>
              <a:gd name="T7" fmla="*/ 2147483647 h 27"/>
              <a:gd name="T8" fmla="*/ 0 w 19"/>
              <a:gd name="T9" fmla="*/ 2147483647 h 27"/>
              <a:gd name="T10" fmla="*/ 0 w 19"/>
              <a:gd name="T11" fmla="*/ 2147483647 h 27"/>
              <a:gd name="T12" fmla="*/ 0 w 19"/>
              <a:gd name="T13" fmla="*/ 2147483647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27"/>
              <a:gd name="T23" fmla="*/ 19 w 19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27">
                <a:moveTo>
                  <a:pt x="0" y="27"/>
                </a:moveTo>
                <a:lnTo>
                  <a:pt x="4" y="8"/>
                </a:lnTo>
                <a:lnTo>
                  <a:pt x="13" y="0"/>
                </a:lnTo>
                <a:lnTo>
                  <a:pt x="19" y="6"/>
                </a:lnTo>
                <a:lnTo>
                  <a:pt x="0" y="2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grpSp>
        <p:nvGrpSpPr>
          <p:cNvPr id="18478" name="Group 54"/>
          <p:cNvGrpSpPr>
            <a:grpSpLocks/>
          </p:cNvGrpSpPr>
          <p:nvPr/>
        </p:nvGrpSpPr>
        <p:grpSpPr bwMode="auto">
          <a:xfrm>
            <a:off x="6915150" y="2222500"/>
            <a:ext cx="1100138" cy="733425"/>
            <a:chOff x="4356" y="1112"/>
            <a:chExt cx="693" cy="462"/>
          </a:xfrm>
          <a:solidFill>
            <a:srgbClr val="AC862E"/>
          </a:solidFill>
        </p:grpSpPr>
        <p:sp>
          <p:nvSpPr>
            <p:cNvPr id="18571" name="Freeform 55"/>
            <p:cNvSpPr>
              <a:spLocks/>
            </p:cNvSpPr>
            <p:nvPr/>
          </p:nvSpPr>
          <p:spPr bwMode="auto">
            <a:xfrm>
              <a:off x="4356" y="1112"/>
              <a:ext cx="545" cy="437"/>
            </a:xfrm>
            <a:custGeom>
              <a:avLst/>
              <a:gdLst>
                <a:gd name="T0" fmla="*/ 7 w 648"/>
                <a:gd name="T1" fmla="*/ 87 h 564"/>
                <a:gd name="T2" fmla="*/ 132 w 648"/>
                <a:gd name="T3" fmla="*/ 74 h 564"/>
                <a:gd name="T4" fmla="*/ 146 w 648"/>
                <a:gd name="T5" fmla="*/ 81 h 564"/>
                <a:gd name="T6" fmla="*/ 158 w 648"/>
                <a:gd name="T7" fmla="*/ 85 h 564"/>
                <a:gd name="T8" fmla="*/ 186 w 648"/>
                <a:gd name="T9" fmla="*/ 90 h 564"/>
                <a:gd name="T10" fmla="*/ 188 w 648"/>
                <a:gd name="T11" fmla="*/ 95 h 564"/>
                <a:gd name="T12" fmla="*/ 193 w 648"/>
                <a:gd name="T13" fmla="*/ 89 h 564"/>
                <a:gd name="T14" fmla="*/ 193 w 648"/>
                <a:gd name="T15" fmla="*/ 81 h 564"/>
                <a:gd name="T16" fmla="*/ 188 w 648"/>
                <a:gd name="T17" fmla="*/ 65 h 564"/>
                <a:gd name="T18" fmla="*/ 188 w 648"/>
                <a:gd name="T19" fmla="*/ 50 h 564"/>
                <a:gd name="T20" fmla="*/ 175 w 648"/>
                <a:gd name="T21" fmla="*/ 26 h 564"/>
                <a:gd name="T22" fmla="*/ 172 w 648"/>
                <a:gd name="T23" fmla="*/ 16 h 564"/>
                <a:gd name="T24" fmla="*/ 163 w 648"/>
                <a:gd name="T25" fmla="*/ 0 h 564"/>
                <a:gd name="T26" fmla="*/ 123 w 648"/>
                <a:gd name="T27" fmla="*/ 5 h 564"/>
                <a:gd name="T28" fmla="*/ 100 w 648"/>
                <a:gd name="T29" fmla="*/ 19 h 564"/>
                <a:gd name="T30" fmla="*/ 99 w 648"/>
                <a:gd name="T31" fmla="*/ 22 h 564"/>
                <a:gd name="T32" fmla="*/ 87 w 648"/>
                <a:gd name="T33" fmla="*/ 30 h 564"/>
                <a:gd name="T34" fmla="*/ 89 w 648"/>
                <a:gd name="T35" fmla="*/ 33 h 564"/>
                <a:gd name="T36" fmla="*/ 92 w 648"/>
                <a:gd name="T37" fmla="*/ 36 h 564"/>
                <a:gd name="T38" fmla="*/ 90 w 648"/>
                <a:gd name="T39" fmla="*/ 36 h 564"/>
                <a:gd name="T40" fmla="*/ 94 w 648"/>
                <a:gd name="T41" fmla="*/ 39 h 564"/>
                <a:gd name="T42" fmla="*/ 95 w 648"/>
                <a:gd name="T43" fmla="*/ 42 h 564"/>
                <a:gd name="T44" fmla="*/ 82 w 648"/>
                <a:gd name="T45" fmla="*/ 49 h 564"/>
                <a:gd name="T46" fmla="*/ 64 w 648"/>
                <a:gd name="T47" fmla="*/ 52 h 564"/>
                <a:gd name="T48" fmla="*/ 59 w 648"/>
                <a:gd name="T49" fmla="*/ 53 h 564"/>
                <a:gd name="T50" fmla="*/ 51 w 648"/>
                <a:gd name="T51" fmla="*/ 52 h 564"/>
                <a:gd name="T52" fmla="*/ 31 w 648"/>
                <a:gd name="T53" fmla="*/ 53 h 564"/>
                <a:gd name="T54" fmla="*/ 15 w 648"/>
                <a:gd name="T55" fmla="*/ 57 h 564"/>
                <a:gd name="T56" fmla="*/ 15 w 648"/>
                <a:gd name="T57" fmla="*/ 61 h 564"/>
                <a:gd name="T58" fmla="*/ 19 w 648"/>
                <a:gd name="T59" fmla="*/ 64 h 564"/>
                <a:gd name="T60" fmla="*/ 20 w 648"/>
                <a:gd name="T61" fmla="*/ 64 h 564"/>
                <a:gd name="T62" fmla="*/ 24 w 648"/>
                <a:gd name="T63" fmla="*/ 68 h 564"/>
                <a:gd name="T64" fmla="*/ 20 w 648"/>
                <a:gd name="T65" fmla="*/ 69 h 564"/>
                <a:gd name="T66" fmla="*/ 17 w 648"/>
                <a:gd name="T67" fmla="*/ 73 h 564"/>
                <a:gd name="T68" fmla="*/ 0 w 648"/>
                <a:gd name="T69" fmla="*/ 81 h 564"/>
                <a:gd name="T70" fmla="*/ 7 w 648"/>
                <a:gd name="T71" fmla="*/ 87 h 564"/>
                <a:gd name="T72" fmla="*/ 7 w 648"/>
                <a:gd name="T73" fmla="*/ 87 h 5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8"/>
                <a:gd name="T112" fmla="*/ 0 h 564"/>
                <a:gd name="T113" fmla="*/ 648 w 648"/>
                <a:gd name="T114" fmla="*/ 564 h 5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8" h="564">
                  <a:moveTo>
                    <a:pt x="21" y="517"/>
                  </a:moveTo>
                  <a:lnTo>
                    <a:pt x="443" y="439"/>
                  </a:lnTo>
                  <a:lnTo>
                    <a:pt x="489" y="484"/>
                  </a:lnTo>
                  <a:lnTo>
                    <a:pt x="530" y="507"/>
                  </a:lnTo>
                  <a:lnTo>
                    <a:pt x="624" y="538"/>
                  </a:lnTo>
                  <a:lnTo>
                    <a:pt x="631" y="564"/>
                  </a:lnTo>
                  <a:lnTo>
                    <a:pt x="646" y="530"/>
                  </a:lnTo>
                  <a:lnTo>
                    <a:pt x="648" y="481"/>
                  </a:lnTo>
                  <a:lnTo>
                    <a:pt x="631" y="391"/>
                  </a:lnTo>
                  <a:lnTo>
                    <a:pt x="629" y="296"/>
                  </a:lnTo>
                  <a:lnTo>
                    <a:pt x="586" y="157"/>
                  </a:lnTo>
                  <a:lnTo>
                    <a:pt x="578" y="97"/>
                  </a:lnTo>
                  <a:lnTo>
                    <a:pt x="549" y="0"/>
                  </a:lnTo>
                  <a:lnTo>
                    <a:pt x="413" y="30"/>
                  </a:lnTo>
                  <a:lnTo>
                    <a:pt x="337" y="112"/>
                  </a:lnTo>
                  <a:lnTo>
                    <a:pt x="333" y="133"/>
                  </a:lnTo>
                  <a:lnTo>
                    <a:pt x="289" y="180"/>
                  </a:lnTo>
                  <a:lnTo>
                    <a:pt x="300" y="197"/>
                  </a:lnTo>
                  <a:lnTo>
                    <a:pt x="308" y="211"/>
                  </a:lnTo>
                  <a:lnTo>
                    <a:pt x="302" y="214"/>
                  </a:lnTo>
                  <a:lnTo>
                    <a:pt x="316" y="233"/>
                  </a:lnTo>
                  <a:lnTo>
                    <a:pt x="318" y="251"/>
                  </a:lnTo>
                  <a:lnTo>
                    <a:pt x="276" y="289"/>
                  </a:lnTo>
                  <a:lnTo>
                    <a:pt x="213" y="308"/>
                  </a:lnTo>
                  <a:lnTo>
                    <a:pt x="198" y="319"/>
                  </a:lnTo>
                  <a:lnTo>
                    <a:pt x="173" y="309"/>
                  </a:lnTo>
                  <a:lnTo>
                    <a:pt x="105" y="317"/>
                  </a:lnTo>
                  <a:lnTo>
                    <a:pt x="51" y="338"/>
                  </a:lnTo>
                  <a:lnTo>
                    <a:pt x="51" y="363"/>
                  </a:lnTo>
                  <a:lnTo>
                    <a:pt x="63" y="382"/>
                  </a:lnTo>
                  <a:lnTo>
                    <a:pt x="70" y="380"/>
                  </a:lnTo>
                  <a:lnTo>
                    <a:pt x="78" y="403"/>
                  </a:lnTo>
                  <a:lnTo>
                    <a:pt x="65" y="412"/>
                  </a:lnTo>
                  <a:lnTo>
                    <a:pt x="57" y="431"/>
                  </a:lnTo>
                  <a:lnTo>
                    <a:pt x="0" y="484"/>
                  </a:lnTo>
                  <a:lnTo>
                    <a:pt x="21" y="517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8572" name="Freeform 56"/>
            <p:cNvSpPr>
              <a:spLocks/>
            </p:cNvSpPr>
            <p:nvPr/>
          </p:nvSpPr>
          <p:spPr bwMode="auto">
            <a:xfrm>
              <a:off x="4879" y="1484"/>
              <a:ext cx="170" cy="90"/>
            </a:xfrm>
            <a:custGeom>
              <a:avLst/>
              <a:gdLst>
                <a:gd name="T0" fmla="*/ 5 w 201"/>
                <a:gd name="T1" fmla="*/ 21 h 115"/>
                <a:gd name="T2" fmla="*/ 26 w 201"/>
                <a:gd name="T3" fmla="*/ 13 h 115"/>
                <a:gd name="T4" fmla="*/ 41 w 201"/>
                <a:gd name="T5" fmla="*/ 10 h 115"/>
                <a:gd name="T6" fmla="*/ 25 w 201"/>
                <a:gd name="T7" fmla="*/ 16 h 115"/>
                <a:gd name="T8" fmla="*/ 27 w 201"/>
                <a:gd name="T9" fmla="*/ 16 h 115"/>
                <a:gd name="T10" fmla="*/ 51 w 201"/>
                <a:gd name="T11" fmla="*/ 7 h 115"/>
                <a:gd name="T12" fmla="*/ 63 w 201"/>
                <a:gd name="T13" fmla="*/ 2 h 115"/>
                <a:gd name="T14" fmla="*/ 61 w 201"/>
                <a:gd name="T15" fmla="*/ 0 h 115"/>
                <a:gd name="T16" fmla="*/ 51 w 201"/>
                <a:gd name="T17" fmla="*/ 3 h 115"/>
                <a:gd name="T18" fmla="*/ 49 w 201"/>
                <a:gd name="T19" fmla="*/ 3 h 115"/>
                <a:gd name="T20" fmla="*/ 44 w 201"/>
                <a:gd name="T21" fmla="*/ 7 h 115"/>
                <a:gd name="T22" fmla="*/ 41 w 201"/>
                <a:gd name="T23" fmla="*/ 7 h 115"/>
                <a:gd name="T24" fmla="*/ 49 w 201"/>
                <a:gd name="T25" fmla="*/ 0 h 115"/>
                <a:gd name="T26" fmla="*/ 41 w 201"/>
                <a:gd name="T27" fmla="*/ 5 h 115"/>
                <a:gd name="T28" fmla="*/ 13 w 201"/>
                <a:gd name="T29" fmla="*/ 11 h 115"/>
                <a:gd name="T30" fmla="*/ 7 w 201"/>
                <a:gd name="T31" fmla="*/ 15 h 115"/>
                <a:gd name="T32" fmla="*/ 3 w 201"/>
                <a:gd name="T33" fmla="*/ 16 h 115"/>
                <a:gd name="T34" fmla="*/ 0 w 201"/>
                <a:gd name="T35" fmla="*/ 18 h 115"/>
                <a:gd name="T36" fmla="*/ 5 w 201"/>
                <a:gd name="T37" fmla="*/ 21 h 115"/>
                <a:gd name="T38" fmla="*/ 5 w 201"/>
                <a:gd name="T39" fmla="*/ 21 h 1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"/>
                <a:gd name="T61" fmla="*/ 0 h 115"/>
                <a:gd name="T62" fmla="*/ 201 w 201"/>
                <a:gd name="T63" fmla="*/ 115 h 1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" h="115">
                  <a:moveTo>
                    <a:pt x="15" y="115"/>
                  </a:moveTo>
                  <a:lnTo>
                    <a:pt x="85" y="76"/>
                  </a:lnTo>
                  <a:lnTo>
                    <a:pt x="133" y="53"/>
                  </a:lnTo>
                  <a:lnTo>
                    <a:pt x="83" y="89"/>
                  </a:lnTo>
                  <a:lnTo>
                    <a:pt x="87" y="91"/>
                  </a:lnTo>
                  <a:lnTo>
                    <a:pt x="163" y="39"/>
                  </a:lnTo>
                  <a:lnTo>
                    <a:pt x="201" y="5"/>
                  </a:lnTo>
                  <a:lnTo>
                    <a:pt x="197" y="0"/>
                  </a:lnTo>
                  <a:lnTo>
                    <a:pt x="163" y="19"/>
                  </a:lnTo>
                  <a:lnTo>
                    <a:pt x="159" y="17"/>
                  </a:lnTo>
                  <a:lnTo>
                    <a:pt x="142" y="39"/>
                  </a:lnTo>
                  <a:lnTo>
                    <a:pt x="131" y="39"/>
                  </a:lnTo>
                  <a:lnTo>
                    <a:pt x="158" y="0"/>
                  </a:lnTo>
                  <a:lnTo>
                    <a:pt x="131" y="28"/>
                  </a:lnTo>
                  <a:lnTo>
                    <a:pt x="40" y="60"/>
                  </a:lnTo>
                  <a:lnTo>
                    <a:pt x="23" y="83"/>
                  </a:lnTo>
                  <a:lnTo>
                    <a:pt x="7" y="87"/>
                  </a:lnTo>
                  <a:lnTo>
                    <a:pt x="0" y="104"/>
                  </a:lnTo>
                  <a:lnTo>
                    <a:pt x="15" y="115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sp>
        <p:nvSpPr>
          <p:cNvPr id="18479" name="Freeform 57"/>
          <p:cNvSpPr>
            <a:spLocks/>
          </p:cNvSpPr>
          <p:nvPr/>
        </p:nvSpPr>
        <p:spPr bwMode="auto">
          <a:xfrm>
            <a:off x="7758113" y="2660650"/>
            <a:ext cx="252412" cy="212725"/>
          </a:xfrm>
          <a:custGeom>
            <a:avLst/>
            <a:gdLst>
              <a:gd name="T0" fmla="*/ 2147483647 w 188"/>
              <a:gd name="T1" fmla="*/ 2147483647 h 175"/>
              <a:gd name="T2" fmla="*/ 2147483647 w 188"/>
              <a:gd name="T3" fmla="*/ 2147483647 h 175"/>
              <a:gd name="T4" fmla="*/ 2147483647 w 188"/>
              <a:gd name="T5" fmla="*/ 2147483647 h 175"/>
              <a:gd name="T6" fmla="*/ 2147483647 w 188"/>
              <a:gd name="T7" fmla="*/ 2147483647 h 175"/>
              <a:gd name="T8" fmla="*/ 2147483647 w 188"/>
              <a:gd name="T9" fmla="*/ 2147483647 h 175"/>
              <a:gd name="T10" fmla="*/ 2147483647 w 188"/>
              <a:gd name="T11" fmla="*/ 2147483647 h 175"/>
              <a:gd name="T12" fmla="*/ 2147483647 w 188"/>
              <a:gd name="T13" fmla="*/ 2147483647 h 175"/>
              <a:gd name="T14" fmla="*/ 2147483647 w 188"/>
              <a:gd name="T15" fmla="*/ 2147483647 h 175"/>
              <a:gd name="T16" fmla="*/ 2147483647 w 188"/>
              <a:gd name="T17" fmla="*/ 2147483647 h 175"/>
              <a:gd name="T18" fmla="*/ 2147483647 w 188"/>
              <a:gd name="T19" fmla="*/ 2147483647 h 175"/>
              <a:gd name="T20" fmla="*/ 2147483647 w 188"/>
              <a:gd name="T21" fmla="*/ 2147483647 h 175"/>
              <a:gd name="T22" fmla="*/ 2147483647 w 188"/>
              <a:gd name="T23" fmla="*/ 2147483647 h 175"/>
              <a:gd name="T24" fmla="*/ 2147483647 w 188"/>
              <a:gd name="T25" fmla="*/ 0 h 175"/>
              <a:gd name="T26" fmla="*/ 0 w 188"/>
              <a:gd name="T27" fmla="*/ 2147483647 h 175"/>
              <a:gd name="T28" fmla="*/ 2147483647 w 188"/>
              <a:gd name="T29" fmla="*/ 2147483647 h 175"/>
              <a:gd name="T30" fmla="*/ 2147483647 w 188"/>
              <a:gd name="T31" fmla="*/ 2147483647 h 1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8"/>
              <a:gd name="T49" fmla="*/ 0 h 175"/>
              <a:gd name="T50" fmla="*/ 188 w 188"/>
              <a:gd name="T51" fmla="*/ 175 h 1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8" h="175">
                <a:moveTo>
                  <a:pt x="17" y="126"/>
                </a:moveTo>
                <a:lnTo>
                  <a:pt x="15" y="175"/>
                </a:lnTo>
                <a:lnTo>
                  <a:pt x="31" y="171"/>
                </a:lnTo>
                <a:lnTo>
                  <a:pt x="67" y="145"/>
                </a:lnTo>
                <a:lnTo>
                  <a:pt x="78" y="122"/>
                </a:lnTo>
                <a:lnTo>
                  <a:pt x="86" y="126"/>
                </a:lnTo>
                <a:lnTo>
                  <a:pt x="135" y="112"/>
                </a:lnTo>
                <a:lnTo>
                  <a:pt x="135" y="105"/>
                </a:lnTo>
                <a:lnTo>
                  <a:pt x="145" y="108"/>
                </a:lnTo>
                <a:lnTo>
                  <a:pt x="154" y="101"/>
                </a:lnTo>
                <a:lnTo>
                  <a:pt x="168" y="99"/>
                </a:lnTo>
                <a:lnTo>
                  <a:pt x="188" y="89"/>
                </a:lnTo>
                <a:lnTo>
                  <a:pt x="169" y="0"/>
                </a:lnTo>
                <a:lnTo>
                  <a:pt x="0" y="36"/>
                </a:lnTo>
                <a:lnTo>
                  <a:pt x="17" y="126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80" name="Freeform 58"/>
          <p:cNvSpPr>
            <a:spLocks/>
          </p:cNvSpPr>
          <p:nvPr/>
        </p:nvSpPr>
        <p:spPr bwMode="auto">
          <a:xfrm>
            <a:off x="7983538" y="2647950"/>
            <a:ext cx="112712" cy="120650"/>
          </a:xfrm>
          <a:custGeom>
            <a:avLst/>
            <a:gdLst>
              <a:gd name="T0" fmla="*/ 2147483647 w 84"/>
              <a:gd name="T1" fmla="*/ 2147483647 h 98"/>
              <a:gd name="T2" fmla="*/ 2147483647 w 84"/>
              <a:gd name="T3" fmla="*/ 2147483647 h 98"/>
              <a:gd name="T4" fmla="*/ 2147483647 w 84"/>
              <a:gd name="T5" fmla="*/ 2147483647 h 98"/>
              <a:gd name="T6" fmla="*/ 2147483647 w 84"/>
              <a:gd name="T7" fmla="*/ 2147483647 h 98"/>
              <a:gd name="T8" fmla="*/ 2147483647 w 84"/>
              <a:gd name="T9" fmla="*/ 2147483647 h 98"/>
              <a:gd name="T10" fmla="*/ 2147483647 w 84"/>
              <a:gd name="T11" fmla="*/ 2147483647 h 98"/>
              <a:gd name="T12" fmla="*/ 2147483647 w 84"/>
              <a:gd name="T13" fmla="*/ 2147483647 h 98"/>
              <a:gd name="T14" fmla="*/ 2147483647 w 84"/>
              <a:gd name="T15" fmla="*/ 2147483647 h 98"/>
              <a:gd name="T16" fmla="*/ 2147483647 w 84"/>
              <a:gd name="T17" fmla="*/ 2147483647 h 98"/>
              <a:gd name="T18" fmla="*/ 2147483647 w 84"/>
              <a:gd name="T19" fmla="*/ 2147483647 h 98"/>
              <a:gd name="T20" fmla="*/ 2147483647 w 84"/>
              <a:gd name="T21" fmla="*/ 0 h 98"/>
              <a:gd name="T22" fmla="*/ 0 w 84"/>
              <a:gd name="T23" fmla="*/ 2147483647 h 98"/>
              <a:gd name="T24" fmla="*/ 2147483647 w 84"/>
              <a:gd name="T25" fmla="*/ 2147483647 h 98"/>
              <a:gd name="T26" fmla="*/ 2147483647 w 84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"/>
              <a:gd name="T43" fmla="*/ 0 h 98"/>
              <a:gd name="T44" fmla="*/ 84 w 84"/>
              <a:gd name="T45" fmla="*/ 98 h 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" h="98">
                <a:moveTo>
                  <a:pt x="19" y="98"/>
                </a:moveTo>
                <a:lnTo>
                  <a:pt x="54" y="85"/>
                </a:lnTo>
                <a:lnTo>
                  <a:pt x="56" y="45"/>
                </a:lnTo>
                <a:lnTo>
                  <a:pt x="65" y="55"/>
                </a:lnTo>
                <a:lnTo>
                  <a:pt x="67" y="74"/>
                </a:lnTo>
                <a:lnTo>
                  <a:pt x="75" y="72"/>
                </a:lnTo>
                <a:lnTo>
                  <a:pt x="84" y="55"/>
                </a:lnTo>
                <a:lnTo>
                  <a:pt x="75" y="34"/>
                </a:lnTo>
                <a:lnTo>
                  <a:pt x="56" y="30"/>
                </a:lnTo>
                <a:lnTo>
                  <a:pt x="42" y="3"/>
                </a:lnTo>
                <a:lnTo>
                  <a:pt x="31" y="0"/>
                </a:lnTo>
                <a:lnTo>
                  <a:pt x="0" y="9"/>
                </a:lnTo>
                <a:lnTo>
                  <a:pt x="19" y="98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grpSp>
        <p:nvGrpSpPr>
          <p:cNvPr id="18481" name="Group 59"/>
          <p:cNvGrpSpPr>
            <a:grpSpLocks/>
          </p:cNvGrpSpPr>
          <p:nvPr/>
        </p:nvGrpSpPr>
        <p:grpSpPr bwMode="auto">
          <a:xfrm>
            <a:off x="7756525" y="2495550"/>
            <a:ext cx="484188" cy="246063"/>
            <a:chOff x="4886" y="1284"/>
            <a:chExt cx="305" cy="155"/>
          </a:xfrm>
          <a:solidFill>
            <a:srgbClr val="AC862E"/>
          </a:solidFill>
        </p:grpSpPr>
        <p:sp>
          <p:nvSpPr>
            <p:cNvPr id="18569" name="Freeform 60"/>
            <p:cNvSpPr>
              <a:spLocks/>
            </p:cNvSpPr>
            <p:nvPr/>
          </p:nvSpPr>
          <p:spPr bwMode="auto">
            <a:xfrm>
              <a:off x="4886" y="1284"/>
              <a:ext cx="305" cy="138"/>
            </a:xfrm>
            <a:custGeom>
              <a:avLst/>
              <a:gdLst>
                <a:gd name="T0" fmla="*/ 2 w 365"/>
                <a:gd name="T1" fmla="*/ 27 h 179"/>
                <a:gd name="T2" fmla="*/ 48 w 365"/>
                <a:gd name="T3" fmla="*/ 22 h 179"/>
                <a:gd name="T4" fmla="*/ 58 w 365"/>
                <a:gd name="T5" fmla="*/ 20 h 179"/>
                <a:gd name="T6" fmla="*/ 61 w 365"/>
                <a:gd name="T7" fmla="*/ 21 h 179"/>
                <a:gd name="T8" fmla="*/ 65 w 365"/>
                <a:gd name="T9" fmla="*/ 25 h 179"/>
                <a:gd name="T10" fmla="*/ 70 w 365"/>
                <a:gd name="T11" fmla="*/ 25 h 179"/>
                <a:gd name="T12" fmla="*/ 73 w 365"/>
                <a:gd name="T13" fmla="*/ 29 h 179"/>
                <a:gd name="T14" fmla="*/ 76 w 365"/>
                <a:gd name="T15" fmla="*/ 29 h 179"/>
                <a:gd name="T16" fmla="*/ 80 w 365"/>
                <a:gd name="T17" fmla="*/ 25 h 179"/>
                <a:gd name="T18" fmla="*/ 82 w 365"/>
                <a:gd name="T19" fmla="*/ 23 h 179"/>
                <a:gd name="T20" fmla="*/ 86 w 365"/>
                <a:gd name="T21" fmla="*/ 27 h 179"/>
                <a:gd name="T22" fmla="*/ 104 w 365"/>
                <a:gd name="T23" fmla="*/ 23 h 179"/>
                <a:gd name="T24" fmla="*/ 103 w 365"/>
                <a:gd name="T25" fmla="*/ 19 h 179"/>
                <a:gd name="T26" fmla="*/ 98 w 365"/>
                <a:gd name="T27" fmla="*/ 15 h 179"/>
                <a:gd name="T28" fmla="*/ 94 w 365"/>
                <a:gd name="T29" fmla="*/ 14 h 179"/>
                <a:gd name="T30" fmla="*/ 92 w 365"/>
                <a:gd name="T31" fmla="*/ 14 h 179"/>
                <a:gd name="T32" fmla="*/ 93 w 365"/>
                <a:gd name="T33" fmla="*/ 15 h 179"/>
                <a:gd name="T34" fmla="*/ 97 w 365"/>
                <a:gd name="T35" fmla="*/ 15 h 179"/>
                <a:gd name="T36" fmla="*/ 98 w 365"/>
                <a:gd name="T37" fmla="*/ 20 h 179"/>
                <a:gd name="T38" fmla="*/ 91 w 365"/>
                <a:gd name="T39" fmla="*/ 22 h 179"/>
                <a:gd name="T40" fmla="*/ 80 w 365"/>
                <a:gd name="T41" fmla="*/ 18 h 179"/>
                <a:gd name="T42" fmla="*/ 76 w 365"/>
                <a:gd name="T43" fmla="*/ 14 h 179"/>
                <a:gd name="T44" fmla="*/ 71 w 365"/>
                <a:gd name="T45" fmla="*/ 12 h 179"/>
                <a:gd name="T46" fmla="*/ 70 w 365"/>
                <a:gd name="T47" fmla="*/ 14 h 179"/>
                <a:gd name="T48" fmla="*/ 66 w 365"/>
                <a:gd name="T49" fmla="*/ 12 h 179"/>
                <a:gd name="T50" fmla="*/ 70 w 365"/>
                <a:gd name="T51" fmla="*/ 8 h 179"/>
                <a:gd name="T52" fmla="*/ 73 w 365"/>
                <a:gd name="T53" fmla="*/ 5 h 179"/>
                <a:gd name="T54" fmla="*/ 67 w 365"/>
                <a:gd name="T55" fmla="*/ 0 h 179"/>
                <a:gd name="T56" fmla="*/ 58 w 365"/>
                <a:gd name="T57" fmla="*/ 4 h 179"/>
                <a:gd name="T58" fmla="*/ 23 w 365"/>
                <a:gd name="T59" fmla="*/ 9 h 179"/>
                <a:gd name="T60" fmla="*/ 0 w 365"/>
                <a:gd name="T61" fmla="*/ 12 h 179"/>
                <a:gd name="T62" fmla="*/ 2 w 365"/>
                <a:gd name="T63" fmla="*/ 27 h 179"/>
                <a:gd name="T64" fmla="*/ 2 w 365"/>
                <a:gd name="T65" fmla="*/ 27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179"/>
                <a:gd name="T101" fmla="*/ 365 w 365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179">
                  <a:moveTo>
                    <a:pt x="2" y="169"/>
                  </a:moveTo>
                  <a:lnTo>
                    <a:pt x="171" y="133"/>
                  </a:lnTo>
                  <a:lnTo>
                    <a:pt x="202" y="124"/>
                  </a:lnTo>
                  <a:lnTo>
                    <a:pt x="213" y="127"/>
                  </a:lnTo>
                  <a:lnTo>
                    <a:pt x="227" y="154"/>
                  </a:lnTo>
                  <a:lnTo>
                    <a:pt x="246" y="158"/>
                  </a:lnTo>
                  <a:lnTo>
                    <a:pt x="255" y="179"/>
                  </a:lnTo>
                  <a:lnTo>
                    <a:pt x="268" y="179"/>
                  </a:lnTo>
                  <a:lnTo>
                    <a:pt x="282" y="160"/>
                  </a:lnTo>
                  <a:lnTo>
                    <a:pt x="286" y="143"/>
                  </a:lnTo>
                  <a:lnTo>
                    <a:pt x="301" y="165"/>
                  </a:lnTo>
                  <a:lnTo>
                    <a:pt x="365" y="144"/>
                  </a:lnTo>
                  <a:lnTo>
                    <a:pt x="363" y="120"/>
                  </a:lnTo>
                  <a:lnTo>
                    <a:pt x="344" y="87"/>
                  </a:lnTo>
                  <a:lnTo>
                    <a:pt x="333" y="84"/>
                  </a:lnTo>
                  <a:lnTo>
                    <a:pt x="324" y="84"/>
                  </a:lnTo>
                  <a:lnTo>
                    <a:pt x="325" y="91"/>
                  </a:lnTo>
                  <a:lnTo>
                    <a:pt x="341" y="93"/>
                  </a:lnTo>
                  <a:lnTo>
                    <a:pt x="346" y="124"/>
                  </a:lnTo>
                  <a:lnTo>
                    <a:pt x="320" y="135"/>
                  </a:lnTo>
                  <a:lnTo>
                    <a:pt x="282" y="110"/>
                  </a:lnTo>
                  <a:lnTo>
                    <a:pt x="268" y="84"/>
                  </a:lnTo>
                  <a:lnTo>
                    <a:pt x="251" y="74"/>
                  </a:lnTo>
                  <a:lnTo>
                    <a:pt x="249" y="84"/>
                  </a:lnTo>
                  <a:lnTo>
                    <a:pt x="234" y="68"/>
                  </a:lnTo>
                  <a:lnTo>
                    <a:pt x="247" y="49"/>
                  </a:lnTo>
                  <a:lnTo>
                    <a:pt x="259" y="30"/>
                  </a:lnTo>
                  <a:lnTo>
                    <a:pt x="236" y="0"/>
                  </a:lnTo>
                  <a:lnTo>
                    <a:pt x="202" y="25"/>
                  </a:lnTo>
                  <a:lnTo>
                    <a:pt x="80" y="57"/>
                  </a:lnTo>
                  <a:lnTo>
                    <a:pt x="0" y="74"/>
                  </a:lnTo>
                  <a:lnTo>
                    <a:pt x="2" y="169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8570" name="Freeform 61"/>
            <p:cNvSpPr>
              <a:spLocks/>
            </p:cNvSpPr>
            <p:nvPr/>
          </p:nvSpPr>
          <p:spPr bwMode="auto">
            <a:xfrm>
              <a:off x="5132" y="1419"/>
              <a:ext cx="27" cy="20"/>
            </a:xfrm>
            <a:custGeom>
              <a:avLst/>
              <a:gdLst>
                <a:gd name="T0" fmla="*/ 0 w 32"/>
                <a:gd name="T1" fmla="*/ 5 h 25"/>
                <a:gd name="T2" fmla="*/ 4 w 32"/>
                <a:gd name="T3" fmla="*/ 0 h 25"/>
                <a:gd name="T4" fmla="*/ 10 w 32"/>
                <a:gd name="T5" fmla="*/ 2 h 25"/>
                <a:gd name="T6" fmla="*/ 0 w 32"/>
                <a:gd name="T7" fmla="*/ 5 h 25"/>
                <a:gd name="T8" fmla="*/ 0 w 32"/>
                <a:gd name="T9" fmla="*/ 5 h 25"/>
                <a:gd name="T10" fmla="*/ 0 w 32"/>
                <a:gd name="T11" fmla="*/ 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25"/>
                <a:gd name="T20" fmla="*/ 32 w 3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25">
                  <a:moveTo>
                    <a:pt x="0" y="25"/>
                  </a:moveTo>
                  <a:lnTo>
                    <a:pt x="13" y="0"/>
                  </a:lnTo>
                  <a:lnTo>
                    <a:pt x="32" y="11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sp>
        <p:nvSpPr>
          <p:cNvPr id="18482" name="Freeform 62"/>
          <p:cNvSpPr>
            <a:spLocks/>
          </p:cNvSpPr>
          <p:nvPr/>
        </p:nvSpPr>
        <p:spPr bwMode="auto">
          <a:xfrm>
            <a:off x="7650163" y="2171700"/>
            <a:ext cx="233362" cy="414338"/>
          </a:xfrm>
          <a:custGeom>
            <a:avLst/>
            <a:gdLst>
              <a:gd name="T0" fmla="*/ 2147483647 w 177"/>
              <a:gd name="T1" fmla="*/ 2147483647 h 338"/>
              <a:gd name="T2" fmla="*/ 2147483647 w 177"/>
              <a:gd name="T3" fmla="*/ 2147483647 h 338"/>
              <a:gd name="T4" fmla="*/ 2147483647 w 177"/>
              <a:gd name="T5" fmla="*/ 2147483647 h 338"/>
              <a:gd name="T6" fmla="*/ 2147483647 w 177"/>
              <a:gd name="T7" fmla="*/ 2147483647 h 338"/>
              <a:gd name="T8" fmla="*/ 2147483647 w 177"/>
              <a:gd name="T9" fmla="*/ 2147483647 h 338"/>
              <a:gd name="T10" fmla="*/ 2147483647 w 177"/>
              <a:gd name="T11" fmla="*/ 2147483647 h 338"/>
              <a:gd name="T12" fmla="*/ 2147483647 w 177"/>
              <a:gd name="T13" fmla="*/ 0 h 338"/>
              <a:gd name="T14" fmla="*/ 0 w 177"/>
              <a:gd name="T15" fmla="*/ 2147483647 h 338"/>
              <a:gd name="T16" fmla="*/ 2147483647 w 177"/>
              <a:gd name="T17" fmla="*/ 2147483647 h 338"/>
              <a:gd name="T18" fmla="*/ 2147483647 w 177"/>
              <a:gd name="T19" fmla="*/ 2147483647 h 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"/>
              <a:gd name="T31" fmla="*/ 0 h 338"/>
              <a:gd name="T32" fmla="*/ 177 w 177"/>
              <a:gd name="T33" fmla="*/ 338 h 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" h="338">
                <a:moveTo>
                  <a:pt x="29" y="139"/>
                </a:moveTo>
                <a:lnTo>
                  <a:pt x="37" y="199"/>
                </a:lnTo>
                <a:lnTo>
                  <a:pt x="80" y="338"/>
                </a:lnTo>
                <a:lnTo>
                  <a:pt x="160" y="321"/>
                </a:lnTo>
                <a:lnTo>
                  <a:pt x="154" y="123"/>
                </a:lnTo>
                <a:lnTo>
                  <a:pt x="173" y="83"/>
                </a:lnTo>
                <a:lnTo>
                  <a:pt x="177" y="0"/>
                </a:lnTo>
                <a:lnTo>
                  <a:pt x="0" y="42"/>
                </a:lnTo>
                <a:lnTo>
                  <a:pt x="29" y="139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83" name="Freeform 63"/>
          <p:cNvSpPr>
            <a:spLocks/>
          </p:cNvSpPr>
          <p:nvPr/>
        </p:nvSpPr>
        <p:spPr bwMode="auto">
          <a:xfrm>
            <a:off x="7854950" y="2109788"/>
            <a:ext cx="215900" cy="457200"/>
          </a:xfrm>
          <a:custGeom>
            <a:avLst/>
            <a:gdLst>
              <a:gd name="T0" fmla="*/ 0 w 164"/>
              <a:gd name="T1" fmla="*/ 2147483647 h 371"/>
              <a:gd name="T2" fmla="*/ 2147483647 w 164"/>
              <a:gd name="T3" fmla="*/ 2147483647 h 371"/>
              <a:gd name="T4" fmla="*/ 2147483647 w 164"/>
              <a:gd name="T5" fmla="*/ 2147483647 h 371"/>
              <a:gd name="T6" fmla="*/ 2147483647 w 164"/>
              <a:gd name="T7" fmla="*/ 2147483647 h 371"/>
              <a:gd name="T8" fmla="*/ 2147483647 w 164"/>
              <a:gd name="T9" fmla="*/ 0 h 371"/>
              <a:gd name="T10" fmla="*/ 2147483647 w 164"/>
              <a:gd name="T11" fmla="*/ 2147483647 h 371"/>
              <a:gd name="T12" fmla="*/ 2147483647 w 164"/>
              <a:gd name="T13" fmla="*/ 2147483647 h 371"/>
              <a:gd name="T14" fmla="*/ 2147483647 w 164"/>
              <a:gd name="T15" fmla="*/ 2147483647 h 371"/>
              <a:gd name="T16" fmla="*/ 2147483647 w 164"/>
              <a:gd name="T17" fmla="*/ 2147483647 h 371"/>
              <a:gd name="T18" fmla="*/ 2147483647 w 164"/>
              <a:gd name="T19" fmla="*/ 2147483647 h 371"/>
              <a:gd name="T20" fmla="*/ 0 w 164"/>
              <a:gd name="T21" fmla="*/ 2147483647 h 371"/>
              <a:gd name="T22" fmla="*/ 0 w 164"/>
              <a:gd name="T23" fmla="*/ 2147483647 h 3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4"/>
              <a:gd name="T37" fmla="*/ 0 h 371"/>
              <a:gd name="T38" fmla="*/ 164 w 164"/>
              <a:gd name="T39" fmla="*/ 371 h 3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4" h="371">
                <a:moveTo>
                  <a:pt x="0" y="173"/>
                </a:moveTo>
                <a:lnTo>
                  <a:pt x="19" y="133"/>
                </a:lnTo>
                <a:lnTo>
                  <a:pt x="23" y="50"/>
                </a:lnTo>
                <a:lnTo>
                  <a:pt x="21" y="18"/>
                </a:lnTo>
                <a:lnTo>
                  <a:pt x="54" y="0"/>
                </a:lnTo>
                <a:lnTo>
                  <a:pt x="128" y="232"/>
                </a:lnTo>
                <a:lnTo>
                  <a:pt x="164" y="282"/>
                </a:lnTo>
                <a:lnTo>
                  <a:pt x="162" y="314"/>
                </a:lnTo>
                <a:lnTo>
                  <a:pt x="128" y="339"/>
                </a:lnTo>
                <a:lnTo>
                  <a:pt x="6" y="371"/>
                </a:lnTo>
                <a:lnTo>
                  <a:pt x="0" y="173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484" name="Freeform 64"/>
          <p:cNvSpPr>
            <a:spLocks/>
          </p:cNvSpPr>
          <p:nvPr/>
        </p:nvSpPr>
        <p:spPr bwMode="auto">
          <a:xfrm>
            <a:off x="7924800" y="1703388"/>
            <a:ext cx="533400" cy="752475"/>
          </a:xfrm>
          <a:custGeom>
            <a:avLst/>
            <a:gdLst>
              <a:gd name="T0" fmla="*/ 0 w 399"/>
              <a:gd name="T1" fmla="*/ 2147483647 h 612"/>
              <a:gd name="T2" fmla="*/ 2147483647 w 399"/>
              <a:gd name="T3" fmla="*/ 2147483647 h 612"/>
              <a:gd name="T4" fmla="*/ 2147483647 w 399"/>
              <a:gd name="T5" fmla="*/ 2147483647 h 612"/>
              <a:gd name="T6" fmla="*/ 2147483647 w 399"/>
              <a:gd name="T7" fmla="*/ 2147483647 h 612"/>
              <a:gd name="T8" fmla="*/ 2147483647 w 399"/>
              <a:gd name="T9" fmla="*/ 2147483647 h 612"/>
              <a:gd name="T10" fmla="*/ 2147483647 w 399"/>
              <a:gd name="T11" fmla="*/ 2147483647 h 612"/>
              <a:gd name="T12" fmla="*/ 2147483647 w 399"/>
              <a:gd name="T13" fmla="*/ 2147483647 h 612"/>
              <a:gd name="T14" fmla="*/ 2147483647 w 399"/>
              <a:gd name="T15" fmla="*/ 2147483647 h 612"/>
              <a:gd name="T16" fmla="*/ 2147483647 w 399"/>
              <a:gd name="T17" fmla="*/ 2147483647 h 612"/>
              <a:gd name="T18" fmla="*/ 2147483647 w 399"/>
              <a:gd name="T19" fmla="*/ 0 h 612"/>
              <a:gd name="T20" fmla="*/ 2147483647 w 399"/>
              <a:gd name="T21" fmla="*/ 2147483647 h 612"/>
              <a:gd name="T22" fmla="*/ 2147483647 w 399"/>
              <a:gd name="T23" fmla="*/ 2147483647 h 612"/>
              <a:gd name="T24" fmla="*/ 2147483647 w 399"/>
              <a:gd name="T25" fmla="*/ 2147483647 h 612"/>
              <a:gd name="T26" fmla="*/ 2147483647 w 399"/>
              <a:gd name="T27" fmla="*/ 2147483647 h 612"/>
              <a:gd name="T28" fmla="*/ 2147483647 w 399"/>
              <a:gd name="T29" fmla="*/ 2147483647 h 612"/>
              <a:gd name="T30" fmla="*/ 2147483647 w 399"/>
              <a:gd name="T31" fmla="*/ 2147483647 h 612"/>
              <a:gd name="T32" fmla="*/ 2147483647 w 399"/>
              <a:gd name="T33" fmla="*/ 2147483647 h 612"/>
              <a:gd name="T34" fmla="*/ 2147483647 w 399"/>
              <a:gd name="T35" fmla="*/ 2147483647 h 612"/>
              <a:gd name="T36" fmla="*/ 2147483647 w 399"/>
              <a:gd name="T37" fmla="*/ 2147483647 h 612"/>
              <a:gd name="T38" fmla="*/ 2147483647 w 399"/>
              <a:gd name="T39" fmla="*/ 2147483647 h 612"/>
              <a:gd name="T40" fmla="*/ 2147483647 w 399"/>
              <a:gd name="T41" fmla="*/ 2147483647 h 612"/>
              <a:gd name="T42" fmla="*/ 2147483647 w 399"/>
              <a:gd name="T43" fmla="*/ 2147483647 h 612"/>
              <a:gd name="T44" fmla="*/ 2147483647 w 399"/>
              <a:gd name="T45" fmla="*/ 2147483647 h 612"/>
              <a:gd name="T46" fmla="*/ 2147483647 w 399"/>
              <a:gd name="T47" fmla="*/ 2147483647 h 612"/>
              <a:gd name="T48" fmla="*/ 2147483647 w 399"/>
              <a:gd name="T49" fmla="*/ 2147483647 h 612"/>
              <a:gd name="T50" fmla="*/ 2147483647 w 399"/>
              <a:gd name="T51" fmla="*/ 2147483647 h 612"/>
              <a:gd name="T52" fmla="*/ 2147483647 w 399"/>
              <a:gd name="T53" fmla="*/ 2147483647 h 612"/>
              <a:gd name="T54" fmla="*/ 2147483647 w 399"/>
              <a:gd name="T55" fmla="*/ 2147483647 h 612"/>
              <a:gd name="T56" fmla="*/ 2147483647 w 399"/>
              <a:gd name="T57" fmla="*/ 2147483647 h 612"/>
              <a:gd name="T58" fmla="*/ 2147483647 w 399"/>
              <a:gd name="T59" fmla="*/ 2147483647 h 612"/>
              <a:gd name="T60" fmla="*/ 2147483647 w 399"/>
              <a:gd name="T61" fmla="*/ 2147483647 h 612"/>
              <a:gd name="T62" fmla="*/ 2147483647 w 399"/>
              <a:gd name="T63" fmla="*/ 2147483647 h 612"/>
              <a:gd name="T64" fmla="*/ 2147483647 w 399"/>
              <a:gd name="T65" fmla="*/ 2147483647 h 612"/>
              <a:gd name="T66" fmla="*/ 0 w 399"/>
              <a:gd name="T67" fmla="*/ 2147483647 h 612"/>
              <a:gd name="T68" fmla="*/ 0 w 399"/>
              <a:gd name="T69" fmla="*/ 2147483647 h 6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99"/>
              <a:gd name="T106" fmla="*/ 0 h 612"/>
              <a:gd name="T107" fmla="*/ 399 w 399"/>
              <a:gd name="T108" fmla="*/ 612 h 61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99" h="612">
                <a:moveTo>
                  <a:pt x="0" y="330"/>
                </a:moveTo>
                <a:lnTo>
                  <a:pt x="23" y="332"/>
                </a:lnTo>
                <a:lnTo>
                  <a:pt x="24" y="292"/>
                </a:lnTo>
                <a:lnTo>
                  <a:pt x="53" y="237"/>
                </a:lnTo>
                <a:lnTo>
                  <a:pt x="40" y="197"/>
                </a:lnTo>
                <a:lnTo>
                  <a:pt x="97" y="5"/>
                </a:lnTo>
                <a:lnTo>
                  <a:pt x="108" y="5"/>
                </a:lnTo>
                <a:lnTo>
                  <a:pt x="114" y="30"/>
                </a:lnTo>
                <a:lnTo>
                  <a:pt x="171" y="9"/>
                </a:lnTo>
                <a:lnTo>
                  <a:pt x="173" y="0"/>
                </a:lnTo>
                <a:lnTo>
                  <a:pt x="218" y="9"/>
                </a:lnTo>
                <a:lnTo>
                  <a:pt x="293" y="199"/>
                </a:lnTo>
                <a:lnTo>
                  <a:pt x="327" y="201"/>
                </a:lnTo>
                <a:lnTo>
                  <a:pt x="388" y="271"/>
                </a:lnTo>
                <a:lnTo>
                  <a:pt x="380" y="285"/>
                </a:lnTo>
                <a:lnTo>
                  <a:pt x="399" y="285"/>
                </a:lnTo>
                <a:lnTo>
                  <a:pt x="386" y="319"/>
                </a:lnTo>
                <a:lnTo>
                  <a:pt x="355" y="340"/>
                </a:lnTo>
                <a:lnTo>
                  <a:pt x="319" y="359"/>
                </a:lnTo>
                <a:lnTo>
                  <a:pt x="315" y="382"/>
                </a:lnTo>
                <a:lnTo>
                  <a:pt x="298" y="361"/>
                </a:lnTo>
                <a:lnTo>
                  <a:pt x="266" y="386"/>
                </a:lnTo>
                <a:lnTo>
                  <a:pt x="253" y="386"/>
                </a:lnTo>
                <a:lnTo>
                  <a:pt x="239" y="370"/>
                </a:lnTo>
                <a:lnTo>
                  <a:pt x="232" y="444"/>
                </a:lnTo>
                <a:lnTo>
                  <a:pt x="203" y="456"/>
                </a:lnTo>
                <a:lnTo>
                  <a:pt x="190" y="484"/>
                </a:lnTo>
                <a:lnTo>
                  <a:pt x="173" y="484"/>
                </a:lnTo>
                <a:lnTo>
                  <a:pt x="133" y="526"/>
                </a:lnTo>
                <a:lnTo>
                  <a:pt x="131" y="560"/>
                </a:lnTo>
                <a:lnTo>
                  <a:pt x="121" y="574"/>
                </a:lnTo>
                <a:lnTo>
                  <a:pt x="110" y="612"/>
                </a:lnTo>
                <a:lnTo>
                  <a:pt x="74" y="562"/>
                </a:lnTo>
                <a:lnTo>
                  <a:pt x="0" y="330"/>
                </a:lnTo>
                <a:close/>
              </a:path>
            </a:pathLst>
          </a:custGeom>
          <a:solidFill>
            <a:srgbClr val="AC862E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  <p:grpSp>
        <p:nvGrpSpPr>
          <p:cNvPr id="18485" name="Group 65"/>
          <p:cNvGrpSpPr>
            <a:grpSpLocks/>
          </p:cNvGrpSpPr>
          <p:nvPr/>
        </p:nvGrpSpPr>
        <p:grpSpPr bwMode="auto">
          <a:xfrm>
            <a:off x="6032500" y="4733925"/>
            <a:ext cx="1323975" cy="981075"/>
            <a:chOff x="3800" y="2694"/>
            <a:chExt cx="834" cy="618"/>
          </a:xfrm>
          <a:solidFill>
            <a:srgbClr val="1E3160"/>
          </a:solidFill>
        </p:grpSpPr>
        <p:sp>
          <p:nvSpPr>
            <p:cNvPr id="18566" name="Freeform 66"/>
            <p:cNvSpPr>
              <a:spLocks/>
            </p:cNvSpPr>
            <p:nvPr/>
          </p:nvSpPr>
          <p:spPr bwMode="auto">
            <a:xfrm>
              <a:off x="3800" y="2694"/>
              <a:ext cx="834" cy="565"/>
            </a:xfrm>
            <a:custGeom>
              <a:avLst/>
              <a:gdLst>
                <a:gd name="T0" fmla="*/ 0 w 993"/>
                <a:gd name="T1" fmla="*/ 7 h 730"/>
                <a:gd name="T2" fmla="*/ 6 w 993"/>
                <a:gd name="T3" fmla="*/ 9 h 730"/>
                <a:gd name="T4" fmla="*/ 6 w 993"/>
                <a:gd name="T5" fmla="*/ 12 h 730"/>
                <a:gd name="T6" fmla="*/ 7 w 993"/>
                <a:gd name="T7" fmla="*/ 12 h 730"/>
                <a:gd name="T8" fmla="*/ 5 w 993"/>
                <a:gd name="T9" fmla="*/ 14 h 730"/>
                <a:gd name="T10" fmla="*/ 29 w 993"/>
                <a:gd name="T11" fmla="*/ 10 h 730"/>
                <a:gd name="T12" fmla="*/ 60 w 993"/>
                <a:gd name="T13" fmla="*/ 20 h 730"/>
                <a:gd name="T14" fmla="*/ 85 w 993"/>
                <a:gd name="T15" fmla="*/ 13 h 730"/>
                <a:gd name="T16" fmla="*/ 99 w 993"/>
                <a:gd name="T17" fmla="*/ 15 h 730"/>
                <a:gd name="T18" fmla="*/ 118 w 993"/>
                <a:gd name="T19" fmla="*/ 23 h 730"/>
                <a:gd name="T20" fmla="*/ 124 w 993"/>
                <a:gd name="T21" fmla="*/ 23 h 730"/>
                <a:gd name="T22" fmla="*/ 130 w 993"/>
                <a:gd name="T23" fmla="*/ 29 h 730"/>
                <a:gd name="T24" fmla="*/ 129 w 993"/>
                <a:gd name="T25" fmla="*/ 41 h 730"/>
                <a:gd name="T26" fmla="*/ 134 w 993"/>
                <a:gd name="T27" fmla="*/ 42 h 730"/>
                <a:gd name="T28" fmla="*/ 134 w 993"/>
                <a:gd name="T29" fmla="*/ 40 h 730"/>
                <a:gd name="T30" fmla="*/ 139 w 993"/>
                <a:gd name="T31" fmla="*/ 40 h 730"/>
                <a:gd name="T32" fmla="*/ 134 w 993"/>
                <a:gd name="T33" fmla="*/ 46 h 730"/>
                <a:gd name="T34" fmla="*/ 150 w 993"/>
                <a:gd name="T35" fmla="*/ 53 h 730"/>
                <a:gd name="T36" fmla="*/ 153 w 993"/>
                <a:gd name="T37" fmla="*/ 51 h 730"/>
                <a:gd name="T38" fmla="*/ 154 w 993"/>
                <a:gd name="T39" fmla="*/ 57 h 730"/>
                <a:gd name="T40" fmla="*/ 159 w 993"/>
                <a:gd name="T41" fmla="*/ 57 h 730"/>
                <a:gd name="T42" fmla="*/ 165 w 993"/>
                <a:gd name="T43" fmla="*/ 63 h 730"/>
                <a:gd name="T44" fmla="*/ 170 w 993"/>
                <a:gd name="T45" fmla="*/ 63 h 730"/>
                <a:gd name="T46" fmla="*/ 182 w 993"/>
                <a:gd name="T47" fmla="*/ 70 h 730"/>
                <a:gd name="T48" fmla="*/ 187 w 993"/>
                <a:gd name="T49" fmla="*/ 70 h 730"/>
                <a:gd name="T50" fmla="*/ 187 w 993"/>
                <a:gd name="T51" fmla="*/ 70 h 730"/>
                <a:gd name="T52" fmla="*/ 183 w 993"/>
                <a:gd name="T53" fmla="*/ 73 h 730"/>
                <a:gd name="T54" fmla="*/ 194 w 993"/>
                <a:gd name="T55" fmla="*/ 72 h 730"/>
                <a:gd name="T56" fmla="*/ 201 w 993"/>
                <a:gd name="T57" fmla="*/ 70 h 730"/>
                <a:gd name="T58" fmla="*/ 205 w 993"/>
                <a:gd name="T59" fmla="*/ 62 h 730"/>
                <a:gd name="T60" fmla="*/ 207 w 993"/>
                <a:gd name="T61" fmla="*/ 62 h 730"/>
                <a:gd name="T62" fmla="*/ 205 w 993"/>
                <a:gd name="T63" fmla="*/ 51 h 730"/>
                <a:gd name="T64" fmla="*/ 202 w 993"/>
                <a:gd name="T65" fmla="*/ 47 h 730"/>
                <a:gd name="T66" fmla="*/ 179 w 993"/>
                <a:gd name="T67" fmla="*/ 30 h 730"/>
                <a:gd name="T68" fmla="*/ 163 w 993"/>
                <a:gd name="T69" fmla="*/ 15 h 730"/>
                <a:gd name="T70" fmla="*/ 152 w 993"/>
                <a:gd name="T71" fmla="*/ 2 h 730"/>
                <a:gd name="T72" fmla="*/ 149 w 993"/>
                <a:gd name="T73" fmla="*/ 2 h 730"/>
                <a:gd name="T74" fmla="*/ 139 w 993"/>
                <a:gd name="T75" fmla="*/ 0 h 730"/>
                <a:gd name="T76" fmla="*/ 137 w 993"/>
                <a:gd name="T77" fmla="*/ 2 h 730"/>
                <a:gd name="T78" fmla="*/ 139 w 993"/>
                <a:gd name="T79" fmla="*/ 6 h 730"/>
                <a:gd name="T80" fmla="*/ 134 w 993"/>
                <a:gd name="T81" fmla="*/ 6 h 730"/>
                <a:gd name="T82" fmla="*/ 134 w 993"/>
                <a:gd name="T83" fmla="*/ 4 h 730"/>
                <a:gd name="T84" fmla="*/ 68 w 993"/>
                <a:gd name="T85" fmla="*/ 5 h 730"/>
                <a:gd name="T86" fmla="*/ 64 w 993"/>
                <a:gd name="T87" fmla="*/ 2 h 730"/>
                <a:gd name="T88" fmla="*/ 2 w 993"/>
                <a:gd name="T89" fmla="*/ 5 h 730"/>
                <a:gd name="T90" fmla="*/ 0 w 993"/>
                <a:gd name="T91" fmla="*/ 7 h 730"/>
                <a:gd name="T92" fmla="*/ 0 w 993"/>
                <a:gd name="T93" fmla="*/ 7 h 7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3"/>
                <a:gd name="T142" fmla="*/ 0 h 730"/>
                <a:gd name="T143" fmla="*/ 993 w 993"/>
                <a:gd name="T144" fmla="*/ 730 h 7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3" h="730">
                  <a:moveTo>
                    <a:pt x="0" y="70"/>
                  </a:moveTo>
                  <a:lnTo>
                    <a:pt x="29" y="95"/>
                  </a:lnTo>
                  <a:lnTo>
                    <a:pt x="25" y="112"/>
                  </a:lnTo>
                  <a:lnTo>
                    <a:pt x="33" y="122"/>
                  </a:lnTo>
                  <a:lnTo>
                    <a:pt x="21" y="141"/>
                  </a:lnTo>
                  <a:lnTo>
                    <a:pt x="137" y="101"/>
                  </a:lnTo>
                  <a:lnTo>
                    <a:pt x="286" y="194"/>
                  </a:lnTo>
                  <a:lnTo>
                    <a:pt x="407" y="129"/>
                  </a:lnTo>
                  <a:lnTo>
                    <a:pt x="478" y="144"/>
                  </a:lnTo>
                  <a:lnTo>
                    <a:pt x="567" y="232"/>
                  </a:lnTo>
                  <a:lnTo>
                    <a:pt x="597" y="232"/>
                  </a:lnTo>
                  <a:lnTo>
                    <a:pt x="628" y="293"/>
                  </a:lnTo>
                  <a:lnTo>
                    <a:pt x="620" y="409"/>
                  </a:lnTo>
                  <a:lnTo>
                    <a:pt x="641" y="422"/>
                  </a:lnTo>
                  <a:lnTo>
                    <a:pt x="645" y="401"/>
                  </a:lnTo>
                  <a:lnTo>
                    <a:pt x="673" y="401"/>
                  </a:lnTo>
                  <a:lnTo>
                    <a:pt x="645" y="456"/>
                  </a:lnTo>
                  <a:lnTo>
                    <a:pt x="721" y="532"/>
                  </a:lnTo>
                  <a:lnTo>
                    <a:pt x="732" y="509"/>
                  </a:lnTo>
                  <a:lnTo>
                    <a:pt x="738" y="564"/>
                  </a:lnTo>
                  <a:lnTo>
                    <a:pt x="763" y="576"/>
                  </a:lnTo>
                  <a:lnTo>
                    <a:pt x="789" y="640"/>
                  </a:lnTo>
                  <a:lnTo>
                    <a:pt x="814" y="640"/>
                  </a:lnTo>
                  <a:lnTo>
                    <a:pt x="873" y="701"/>
                  </a:lnTo>
                  <a:lnTo>
                    <a:pt x="905" y="705"/>
                  </a:lnTo>
                  <a:lnTo>
                    <a:pt x="905" y="715"/>
                  </a:lnTo>
                  <a:lnTo>
                    <a:pt x="883" y="730"/>
                  </a:lnTo>
                  <a:lnTo>
                    <a:pt x="934" y="724"/>
                  </a:lnTo>
                  <a:lnTo>
                    <a:pt x="966" y="709"/>
                  </a:lnTo>
                  <a:lnTo>
                    <a:pt x="983" y="625"/>
                  </a:lnTo>
                  <a:lnTo>
                    <a:pt x="993" y="629"/>
                  </a:lnTo>
                  <a:lnTo>
                    <a:pt x="983" y="511"/>
                  </a:lnTo>
                  <a:lnTo>
                    <a:pt x="972" y="477"/>
                  </a:lnTo>
                  <a:lnTo>
                    <a:pt x="865" y="306"/>
                  </a:lnTo>
                  <a:lnTo>
                    <a:pt x="782" y="144"/>
                  </a:lnTo>
                  <a:lnTo>
                    <a:pt x="730" y="11"/>
                  </a:lnTo>
                  <a:lnTo>
                    <a:pt x="717" y="7"/>
                  </a:lnTo>
                  <a:lnTo>
                    <a:pt x="672" y="0"/>
                  </a:lnTo>
                  <a:lnTo>
                    <a:pt x="658" y="13"/>
                  </a:lnTo>
                  <a:lnTo>
                    <a:pt x="666" y="63"/>
                  </a:lnTo>
                  <a:lnTo>
                    <a:pt x="647" y="61"/>
                  </a:lnTo>
                  <a:lnTo>
                    <a:pt x="643" y="38"/>
                  </a:lnTo>
                  <a:lnTo>
                    <a:pt x="327" y="57"/>
                  </a:lnTo>
                  <a:lnTo>
                    <a:pt x="307" y="21"/>
                  </a:lnTo>
                  <a:lnTo>
                    <a:pt x="2" y="47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8567" name="Freeform 67"/>
            <p:cNvSpPr>
              <a:spLocks/>
            </p:cNvSpPr>
            <p:nvPr/>
          </p:nvSpPr>
          <p:spPr bwMode="auto">
            <a:xfrm>
              <a:off x="4541" y="3276"/>
              <a:ext cx="59" cy="36"/>
            </a:xfrm>
            <a:custGeom>
              <a:avLst/>
              <a:gdLst>
                <a:gd name="T0" fmla="*/ 3 w 68"/>
                <a:gd name="T1" fmla="*/ 6 h 45"/>
                <a:gd name="T2" fmla="*/ 19 w 68"/>
                <a:gd name="T3" fmla="*/ 0 h 45"/>
                <a:gd name="T4" fmla="*/ 0 w 68"/>
                <a:gd name="T5" fmla="*/ 6 h 45"/>
                <a:gd name="T6" fmla="*/ 3 w 68"/>
                <a:gd name="T7" fmla="*/ 6 h 45"/>
                <a:gd name="T8" fmla="*/ 3 w 68"/>
                <a:gd name="T9" fmla="*/ 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45"/>
                <a:gd name="T17" fmla="*/ 68 w 6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45">
                  <a:moveTo>
                    <a:pt x="5" y="45"/>
                  </a:moveTo>
                  <a:lnTo>
                    <a:pt x="68" y="0"/>
                  </a:lnTo>
                  <a:lnTo>
                    <a:pt x="0" y="40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8568" name="Freeform 68"/>
            <p:cNvSpPr>
              <a:spLocks/>
            </p:cNvSpPr>
            <p:nvPr/>
          </p:nvSpPr>
          <p:spPr bwMode="auto">
            <a:xfrm>
              <a:off x="4600" y="3244"/>
              <a:ext cx="17" cy="31"/>
            </a:xfrm>
            <a:custGeom>
              <a:avLst/>
              <a:gdLst>
                <a:gd name="T0" fmla="*/ 4 w 19"/>
                <a:gd name="T1" fmla="*/ 4 h 40"/>
                <a:gd name="T2" fmla="*/ 4 w 19"/>
                <a:gd name="T3" fmla="*/ 3 h 40"/>
                <a:gd name="T4" fmla="*/ 7 w 19"/>
                <a:gd name="T5" fmla="*/ 0 h 40"/>
                <a:gd name="T6" fmla="*/ 4 w 19"/>
                <a:gd name="T7" fmla="*/ 2 h 40"/>
                <a:gd name="T8" fmla="*/ 0 w 19"/>
                <a:gd name="T9" fmla="*/ 4 h 40"/>
                <a:gd name="T10" fmla="*/ 4 w 19"/>
                <a:gd name="T11" fmla="*/ 4 h 40"/>
                <a:gd name="T12" fmla="*/ 4 w 19"/>
                <a:gd name="T13" fmla="*/ 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0"/>
                <a:gd name="T23" fmla="*/ 19 w 1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0">
                  <a:moveTo>
                    <a:pt x="6" y="40"/>
                  </a:moveTo>
                  <a:lnTo>
                    <a:pt x="13" y="28"/>
                  </a:lnTo>
                  <a:lnTo>
                    <a:pt x="19" y="0"/>
                  </a:lnTo>
                  <a:lnTo>
                    <a:pt x="9" y="26"/>
                  </a:lnTo>
                  <a:lnTo>
                    <a:pt x="0" y="36"/>
                  </a:lnTo>
                  <a:lnTo>
                    <a:pt x="6" y="4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" name="Freeform 69"/>
            <p:cNvSpPr>
              <a:spLocks/>
            </p:cNvSpPr>
            <p:nvPr/>
          </p:nvSpPr>
          <p:spPr bwMode="auto">
            <a:xfrm>
              <a:off x="4576" y="3223"/>
              <a:ext cx="17" cy="30"/>
            </a:xfrm>
            <a:custGeom>
              <a:avLst/>
              <a:gdLst>
                <a:gd name="T0" fmla="*/ 4 w 19"/>
                <a:gd name="T1" fmla="*/ 5 h 38"/>
                <a:gd name="T2" fmla="*/ 6 w 19"/>
                <a:gd name="T3" fmla="*/ 4 h 38"/>
                <a:gd name="T4" fmla="*/ 7 w 19"/>
                <a:gd name="T5" fmla="*/ 0 h 38"/>
                <a:gd name="T6" fmla="*/ 4 w 19"/>
                <a:gd name="T7" fmla="*/ 3 h 38"/>
                <a:gd name="T8" fmla="*/ 0 w 19"/>
                <a:gd name="T9" fmla="*/ 4 h 38"/>
                <a:gd name="T10" fmla="*/ 4 w 19"/>
                <a:gd name="T11" fmla="*/ 5 h 38"/>
                <a:gd name="T12" fmla="*/ 4 w 19"/>
                <a:gd name="T13" fmla="*/ 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8"/>
                <a:gd name="T23" fmla="*/ 19 w 1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8">
                  <a:moveTo>
                    <a:pt x="6" y="38"/>
                  </a:moveTo>
                  <a:lnTo>
                    <a:pt x="16" y="29"/>
                  </a:lnTo>
                  <a:lnTo>
                    <a:pt x="19" y="0"/>
                  </a:lnTo>
                  <a:lnTo>
                    <a:pt x="10" y="27"/>
                  </a:lnTo>
                  <a:lnTo>
                    <a:pt x="0" y="34"/>
                  </a:lnTo>
                  <a:lnTo>
                    <a:pt x="6" y="38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18486" name="Group 70"/>
          <p:cNvGrpSpPr>
            <a:grpSpLocks noChangeAspect="1"/>
          </p:cNvGrpSpPr>
          <p:nvPr/>
        </p:nvGrpSpPr>
        <p:grpSpPr bwMode="auto">
          <a:xfrm>
            <a:off x="1752600" y="4953000"/>
            <a:ext cx="622300" cy="479425"/>
            <a:chOff x="1735" y="3474"/>
            <a:chExt cx="860" cy="662"/>
          </a:xfrm>
          <a:solidFill>
            <a:srgbClr val="AC862E"/>
          </a:solidFill>
        </p:grpSpPr>
        <p:grpSp>
          <p:nvGrpSpPr>
            <p:cNvPr id="18557" name="Group 71"/>
            <p:cNvGrpSpPr>
              <a:grpSpLocks noChangeAspect="1"/>
            </p:cNvGrpSpPr>
            <p:nvPr/>
          </p:nvGrpSpPr>
          <p:grpSpPr bwMode="auto">
            <a:xfrm>
              <a:off x="1735" y="3474"/>
              <a:ext cx="860" cy="662"/>
              <a:chOff x="1735" y="3474"/>
              <a:chExt cx="860" cy="662"/>
            </a:xfrm>
            <a:grpFill/>
          </p:grpSpPr>
          <p:sp>
            <p:nvSpPr>
              <p:cNvPr id="18559" name="Freeform 72"/>
              <p:cNvSpPr>
                <a:spLocks noChangeAspect="1"/>
              </p:cNvSpPr>
              <p:nvPr/>
            </p:nvSpPr>
            <p:spPr bwMode="auto">
              <a:xfrm>
                <a:off x="1735" y="3557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560" name="Freeform 73"/>
              <p:cNvSpPr>
                <a:spLocks noChangeAspect="1"/>
              </p:cNvSpPr>
              <p:nvPr/>
            </p:nvSpPr>
            <p:spPr bwMode="auto">
              <a:xfrm>
                <a:off x="1829" y="3474"/>
                <a:ext cx="124" cy="121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561" name="Freeform 74"/>
              <p:cNvSpPr>
                <a:spLocks noChangeAspect="1"/>
              </p:cNvSpPr>
              <p:nvPr/>
            </p:nvSpPr>
            <p:spPr bwMode="auto">
              <a:xfrm>
                <a:off x="1945" y="3557"/>
                <a:ext cx="184" cy="13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562" name="Freeform 75"/>
              <p:cNvSpPr>
                <a:spLocks noChangeAspect="1"/>
              </p:cNvSpPr>
              <p:nvPr/>
            </p:nvSpPr>
            <p:spPr bwMode="auto">
              <a:xfrm>
                <a:off x="2135" y="3660"/>
                <a:ext cx="146" cy="72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563" name="Freeform 76"/>
              <p:cNvSpPr>
                <a:spLocks noChangeAspect="1"/>
              </p:cNvSpPr>
              <p:nvPr/>
            </p:nvSpPr>
            <p:spPr bwMode="auto">
              <a:xfrm>
                <a:off x="2178" y="3762"/>
                <a:ext cx="60" cy="52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564" name="Freeform 77"/>
              <p:cNvSpPr>
                <a:spLocks noChangeAspect="1"/>
              </p:cNvSpPr>
              <p:nvPr/>
            </p:nvSpPr>
            <p:spPr bwMode="auto">
              <a:xfrm>
                <a:off x="2243" y="3818"/>
                <a:ext cx="41" cy="51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8565" name="Freeform 78"/>
              <p:cNvSpPr>
                <a:spLocks noChangeAspect="1"/>
              </p:cNvSpPr>
              <p:nvPr/>
            </p:nvSpPr>
            <p:spPr bwMode="auto">
              <a:xfrm>
                <a:off x="2346" y="3842"/>
                <a:ext cx="249" cy="294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18558" name="Freeform 79"/>
            <p:cNvSpPr>
              <a:spLocks noChangeAspect="1"/>
            </p:cNvSpPr>
            <p:nvPr/>
          </p:nvSpPr>
          <p:spPr bwMode="auto">
            <a:xfrm>
              <a:off x="2258" y="3705"/>
              <a:ext cx="138" cy="115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</p:grpSp>
      <p:sp>
        <p:nvSpPr>
          <p:cNvPr id="18487" name="Text Box 80"/>
          <p:cNvSpPr txBox="1">
            <a:spLocks noChangeArrowheads="1"/>
          </p:cNvSpPr>
          <p:nvPr/>
        </p:nvSpPr>
        <p:spPr bwMode="auto">
          <a:xfrm>
            <a:off x="6858000" y="5029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FL</a:t>
            </a:r>
          </a:p>
        </p:txBody>
      </p:sp>
      <p:sp>
        <p:nvSpPr>
          <p:cNvPr id="18488" name="Text Box 81"/>
          <p:cNvSpPr txBox="1">
            <a:spLocks noChangeArrowheads="1"/>
          </p:cNvSpPr>
          <p:nvPr/>
        </p:nvSpPr>
        <p:spPr bwMode="auto">
          <a:xfrm>
            <a:off x="7010400" y="3733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NC</a:t>
            </a:r>
          </a:p>
        </p:txBody>
      </p:sp>
      <p:sp>
        <p:nvSpPr>
          <p:cNvPr id="18489" name="Text Box 82"/>
          <p:cNvSpPr txBox="1">
            <a:spLocks noChangeArrowheads="1"/>
          </p:cNvSpPr>
          <p:nvPr/>
        </p:nvSpPr>
        <p:spPr bwMode="auto">
          <a:xfrm>
            <a:off x="6858000" y="4038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SC</a:t>
            </a:r>
          </a:p>
        </p:txBody>
      </p:sp>
      <p:sp>
        <p:nvSpPr>
          <p:cNvPr id="18490" name="Text Box 83"/>
          <p:cNvSpPr txBox="1">
            <a:spLocks noChangeArrowheads="1"/>
          </p:cNvSpPr>
          <p:nvPr/>
        </p:nvSpPr>
        <p:spPr bwMode="auto">
          <a:xfrm>
            <a:off x="6477000" y="4343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GA</a:t>
            </a:r>
          </a:p>
        </p:txBody>
      </p:sp>
      <p:sp>
        <p:nvSpPr>
          <p:cNvPr id="18491" name="Text Box 84"/>
          <p:cNvSpPr txBox="1">
            <a:spLocks noChangeArrowheads="1"/>
          </p:cNvSpPr>
          <p:nvPr/>
        </p:nvSpPr>
        <p:spPr bwMode="auto">
          <a:xfrm>
            <a:off x="5029200" y="4572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Helvetica Neue"/>
                <a:cs typeface="Helvetica Neue"/>
              </a:rPr>
              <a:t>LA</a:t>
            </a:r>
          </a:p>
        </p:txBody>
      </p:sp>
      <p:sp>
        <p:nvSpPr>
          <p:cNvPr id="18492" name="Text Box 85"/>
          <p:cNvSpPr txBox="1">
            <a:spLocks noChangeArrowheads="1"/>
          </p:cNvSpPr>
          <p:nvPr/>
        </p:nvSpPr>
        <p:spPr bwMode="auto">
          <a:xfrm>
            <a:off x="4038600" y="4572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TX</a:t>
            </a:r>
          </a:p>
        </p:txBody>
      </p:sp>
      <p:sp>
        <p:nvSpPr>
          <p:cNvPr id="18493" name="Text Box 86"/>
          <p:cNvSpPr txBox="1">
            <a:spLocks noChangeArrowheads="1"/>
          </p:cNvSpPr>
          <p:nvPr/>
        </p:nvSpPr>
        <p:spPr bwMode="auto">
          <a:xfrm>
            <a:off x="5943600" y="43434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AL</a:t>
            </a:r>
          </a:p>
        </p:txBody>
      </p:sp>
      <p:sp>
        <p:nvSpPr>
          <p:cNvPr id="18494" name="Text Box 87"/>
          <p:cNvSpPr txBox="1">
            <a:spLocks noChangeArrowheads="1"/>
          </p:cNvSpPr>
          <p:nvPr/>
        </p:nvSpPr>
        <p:spPr bwMode="auto">
          <a:xfrm>
            <a:off x="5029200" y="4038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Helvetica Neue"/>
                <a:cs typeface="Helvetica Neue"/>
              </a:rPr>
              <a:t>AR</a:t>
            </a:r>
          </a:p>
        </p:txBody>
      </p:sp>
      <p:sp>
        <p:nvSpPr>
          <p:cNvPr id="18495" name="Text Box 88"/>
          <p:cNvSpPr txBox="1">
            <a:spLocks noChangeArrowheads="1"/>
          </p:cNvSpPr>
          <p:nvPr/>
        </p:nvSpPr>
        <p:spPr bwMode="auto">
          <a:xfrm>
            <a:off x="4267200" y="3429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KS</a:t>
            </a:r>
          </a:p>
        </p:txBody>
      </p:sp>
      <p:sp>
        <p:nvSpPr>
          <p:cNvPr id="18496" name="Text Box 89"/>
          <p:cNvSpPr txBox="1">
            <a:spLocks noChangeArrowheads="1"/>
          </p:cNvSpPr>
          <p:nvPr/>
        </p:nvSpPr>
        <p:spPr bwMode="auto">
          <a:xfrm>
            <a:off x="4343400" y="3962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OK</a:t>
            </a:r>
          </a:p>
        </p:txBody>
      </p:sp>
      <p:sp>
        <p:nvSpPr>
          <p:cNvPr id="18497" name="Text Box 90"/>
          <p:cNvSpPr txBox="1">
            <a:spLocks noChangeArrowheads="1"/>
          </p:cNvSpPr>
          <p:nvPr/>
        </p:nvSpPr>
        <p:spPr bwMode="auto">
          <a:xfrm>
            <a:off x="2133600" y="39624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AZ</a:t>
            </a:r>
          </a:p>
        </p:txBody>
      </p:sp>
      <p:sp>
        <p:nvSpPr>
          <p:cNvPr id="18498" name="Text Box 91"/>
          <p:cNvSpPr txBox="1">
            <a:spLocks noChangeArrowheads="1"/>
          </p:cNvSpPr>
          <p:nvPr/>
        </p:nvSpPr>
        <p:spPr bwMode="auto">
          <a:xfrm>
            <a:off x="5867400" y="3886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TN</a:t>
            </a:r>
          </a:p>
        </p:txBody>
      </p:sp>
      <p:sp>
        <p:nvSpPr>
          <p:cNvPr id="18499" name="Text Box 92"/>
          <p:cNvSpPr txBox="1">
            <a:spLocks noChangeArrowheads="1"/>
          </p:cNvSpPr>
          <p:nvPr/>
        </p:nvSpPr>
        <p:spPr bwMode="auto">
          <a:xfrm>
            <a:off x="5486400" y="4343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MS</a:t>
            </a:r>
          </a:p>
        </p:txBody>
      </p:sp>
      <p:sp>
        <p:nvSpPr>
          <p:cNvPr id="18500" name="Text Box 93"/>
          <p:cNvSpPr txBox="1">
            <a:spLocks noChangeArrowheads="1"/>
          </p:cNvSpPr>
          <p:nvPr/>
        </p:nvSpPr>
        <p:spPr bwMode="auto">
          <a:xfrm>
            <a:off x="1600200" y="2971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NV</a:t>
            </a:r>
          </a:p>
        </p:txBody>
      </p:sp>
      <p:sp>
        <p:nvSpPr>
          <p:cNvPr id="18501" name="Text Box 94"/>
          <p:cNvSpPr txBox="1">
            <a:spLocks noChangeArrowheads="1"/>
          </p:cNvSpPr>
          <p:nvPr/>
        </p:nvSpPr>
        <p:spPr bwMode="auto">
          <a:xfrm>
            <a:off x="2362200" y="3200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UT</a:t>
            </a:r>
          </a:p>
        </p:txBody>
      </p:sp>
      <p:sp>
        <p:nvSpPr>
          <p:cNvPr id="18502" name="Text Box 96"/>
          <p:cNvSpPr txBox="1">
            <a:spLocks noChangeArrowheads="1"/>
          </p:cNvSpPr>
          <p:nvPr/>
        </p:nvSpPr>
        <p:spPr bwMode="auto">
          <a:xfrm>
            <a:off x="2971800" y="4038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NM</a:t>
            </a:r>
          </a:p>
        </p:txBody>
      </p:sp>
      <p:sp>
        <p:nvSpPr>
          <p:cNvPr id="18503" name="Text Box 97"/>
          <p:cNvSpPr txBox="1">
            <a:spLocks noChangeArrowheads="1"/>
          </p:cNvSpPr>
          <p:nvPr/>
        </p:nvSpPr>
        <p:spPr bwMode="auto">
          <a:xfrm>
            <a:off x="1066800" y="3352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CA</a:t>
            </a:r>
          </a:p>
        </p:txBody>
      </p:sp>
      <p:sp>
        <p:nvSpPr>
          <p:cNvPr id="18504" name="Text Box 98"/>
          <p:cNvSpPr txBox="1">
            <a:spLocks noChangeArrowheads="1"/>
          </p:cNvSpPr>
          <p:nvPr/>
        </p:nvSpPr>
        <p:spPr bwMode="auto">
          <a:xfrm>
            <a:off x="2971800" y="2590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WY</a:t>
            </a:r>
          </a:p>
        </p:txBody>
      </p:sp>
      <p:sp>
        <p:nvSpPr>
          <p:cNvPr id="18505" name="Text Box 99"/>
          <p:cNvSpPr txBox="1">
            <a:spLocks noChangeArrowheads="1"/>
          </p:cNvSpPr>
          <p:nvPr/>
        </p:nvSpPr>
        <p:spPr bwMode="auto">
          <a:xfrm>
            <a:off x="2057400" y="2362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Helvetica Neue"/>
                <a:cs typeface="Helvetica Neue"/>
              </a:rPr>
              <a:t>ID</a:t>
            </a:r>
          </a:p>
        </p:txBody>
      </p:sp>
      <p:sp>
        <p:nvSpPr>
          <p:cNvPr id="18506" name="Text Box 100"/>
          <p:cNvSpPr txBox="1">
            <a:spLocks noChangeArrowheads="1"/>
          </p:cNvSpPr>
          <p:nvPr/>
        </p:nvSpPr>
        <p:spPr bwMode="auto">
          <a:xfrm>
            <a:off x="1524000" y="1600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Helvetica Neue"/>
                <a:cs typeface="Helvetica Neue"/>
              </a:rPr>
              <a:t>WA</a:t>
            </a:r>
          </a:p>
        </p:txBody>
      </p:sp>
      <p:sp>
        <p:nvSpPr>
          <p:cNvPr id="18507" name="Text Box 101"/>
          <p:cNvSpPr txBox="1">
            <a:spLocks noChangeArrowheads="1"/>
          </p:cNvSpPr>
          <p:nvPr/>
        </p:nvSpPr>
        <p:spPr bwMode="auto">
          <a:xfrm>
            <a:off x="1295400" y="2133600"/>
            <a:ext cx="5334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OR</a:t>
            </a:r>
          </a:p>
        </p:txBody>
      </p:sp>
      <p:sp>
        <p:nvSpPr>
          <p:cNvPr id="18508" name="Text Box 102"/>
          <p:cNvSpPr txBox="1">
            <a:spLocks noChangeArrowheads="1"/>
          </p:cNvSpPr>
          <p:nvPr/>
        </p:nvSpPr>
        <p:spPr bwMode="auto">
          <a:xfrm>
            <a:off x="3962400" y="1981200"/>
            <a:ext cx="5334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ND</a:t>
            </a:r>
          </a:p>
        </p:txBody>
      </p:sp>
      <p:sp>
        <p:nvSpPr>
          <p:cNvPr id="18509" name="Text Box 103"/>
          <p:cNvSpPr txBox="1">
            <a:spLocks noChangeArrowheads="1"/>
          </p:cNvSpPr>
          <p:nvPr/>
        </p:nvSpPr>
        <p:spPr bwMode="auto">
          <a:xfrm>
            <a:off x="3962400" y="2438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SD</a:t>
            </a:r>
          </a:p>
        </p:txBody>
      </p:sp>
      <p:sp>
        <p:nvSpPr>
          <p:cNvPr id="18510" name="Text Box 104"/>
          <p:cNvSpPr txBox="1">
            <a:spLocks noChangeArrowheads="1"/>
          </p:cNvSpPr>
          <p:nvPr/>
        </p:nvSpPr>
        <p:spPr bwMode="auto">
          <a:xfrm>
            <a:off x="4038600" y="2971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NE</a:t>
            </a:r>
          </a:p>
        </p:txBody>
      </p:sp>
      <p:sp>
        <p:nvSpPr>
          <p:cNvPr id="18511" name="Text Box 105"/>
          <p:cNvSpPr txBox="1">
            <a:spLocks noChangeArrowheads="1"/>
          </p:cNvSpPr>
          <p:nvPr/>
        </p:nvSpPr>
        <p:spPr bwMode="auto">
          <a:xfrm>
            <a:off x="2819400" y="1905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MT</a:t>
            </a:r>
          </a:p>
        </p:txBody>
      </p:sp>
      <p:sp>
        <p:nvSpPr>
          <p:cNvPr id="18512" name="Text Box 108"/>
          <p:cNvSpPr txBox="1">
            <a:spLocks noChangeArrowheads="1"/>
          </p:cNvSpPr>
          <p:nvPr/>
        </p:nvSpPr>
        <p:spPr bwMode="auto">
          <a:xfrm>
            <a:off x="5029200" y="3505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MO</a:t>
            </a:r>
          </a:p>
        </p:txBody>
      </p:sp>
      <p:sp>
        <p:nvSpPr>
          <p:cNvPr id="18513" name="Text Box 109"/>
          <p:cNvSpPr txBox="1">
            <a:spLocks noChangeArrowheads="1"/>
          </p:cNvSpPr>
          <p:nvPr/>
        </p:nvSpPr>
        <p:spPr bwMode="auto">
          <a:xfrm>
            <a:off x="5943600" y="32004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IN</a:t>
            </a:r>
          </a:p>
        </p:txBody>
      </p:sp>
      <p:sp>
        <p:nvSpPr>
          <p:cNvPr id="18514" name="Text Box 110"/>
          <p:cNvSpPr txBox="1">
            <a:spLocks noChangeArrowheads="1"/>
          </p:cNvSpPr>
          <p:nvPr/>
        </p:nvSpPr>
        <p:spPr bwMode="auto">
          <a:xfrm>
            <a:off x="6019800" y="2667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MI</a:t>
            </a:r>
          </a:p>
        </p:txBody>
      </p:sp>
      <p:sp>
        <p:nvSpPr>
          <p:cNvPr id="18515" name="Text Box 111"/>
          <p:cNvSpPr txBox="1">
            <a:spLocks noChangeArrowheads="1"/>
          </p:cNvSpPr>
          <p:nvPr/>
        </p:nvSpPr>
        <p:spPr bwMode="auto">
          <a:xfrm>
            <a:off x="5334000" y="2362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WI</a:t>
            </a:r>
          </a:p>
        </p:txBody>
      </p:sp>
      <p:sp>
        <p:nvSpPr>
          <p:cNvPr id="18516" name="Text Box 112"/>
          <p:cNvSpPr txBox="1">
            <a:spLocks noChangeArrowheads="1"/>
          </p:cNvSpPr>
          <p:nvPr/>
        </p:nvSpPr>
        <p:spPr bwMode="auto">
          <a:xfrm>
            <a:off x="5486400" y="31242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IL</a:t>
            </a:r>
          </a:p>
        </p:txBody>
      </p:sp>
      <p:sp>
        <p:nvSpPr>
          <p:cNvPr id="18517" name="Text Box 113"/>
          <p:cNvSpPr txBox="1">
            <a:spLocks noChangeArrowheads="1"/>
          </p:cNvSpPr>
          <p:nvPr/>
        </p:nvSpPr>
        <p:spPr bwMode="auto">
          <a:xfrm>
            <a:off x="8001000" y="1905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Helvetica Neue"/>
                <a:cs typeface="Helvetica Neue"/>
              </a:rPr>
              <a:t>ME</a:t>
            </a:r>
          </a:p>
        </p:txBody>
      </p:sp>
      <p:sp>
        <p:nvSpPr>
          <p:cNvPr id="18518" name="Text Box 114"/>
          <p:cNvSpPr txBox="1">
            <a:spLocks noChangeArrowheads="1"/>
          </p:cNvSpPr>
          <p:nvPr/>
        </p:nvSpPr>
        <p:spPr bwMode="auto">
          <a:xfrm>
            <a:off x="6324600" y="3048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OH</a:t>
            </a:r>
          </a:p>
        </p:txBody>
      </p:sp>
      <p:sp>
        <p:nvSpPr>
          <p:cNvPr id="18519" name="Text Box 115"/>
          <p:cNvSpPr txBox="1">
            <a:spLocks noChangeArrowheads="1"/>
          </p:cNvSpPr>
          <p:nvPr/>
        </p:nvSpPr>
        <p:spPr bwMode="auto">
          <a:xfrm>
            <a:off x="6172200" y="35052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KY</a:t>
            </a:r>
          </a:p>
        </p:txBody>
      </p:sp>
      <p:sp>
        <p:nvSpPr>
          <p:cNvPr id="18520" name="Text Box 116"/>
          <p:cNvSpPr txBox="1">
            <a:spLocks noChangeArrowheads="1"/>
          </p:cNvSpPr>
          <p:nvPr/>
        </p:nvSpPr>
        <p:spPr bwMode="auto">
          <a:xfrm>
            <a:off x="1828800" y="51816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HI</a:t>
            </a:r>
          </a:p>
        </p:txBody>
      </p:sp>
      <p:sp>
        <p:nvSpPr>
          <p:cNvPr id="18521" name="Text Box 117"/>
          <p:cNvSpPr txBox="1">
            <a:spLocks noChangeArrowheads="1"/>
          </p:cNvSpPr>
          <p:nvPr/>
        </p:nvSpPr>
        <p:spPr bwMode="auto">
          <a:xfrm>
            <a:off x="762000" y="4724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Helvetica Neue"/>
                <a:cs typeface="Helvetica Neue"/>
              </a:rPr>
              <a:t>AK</a:t>
            </a:r>
          </a:p>
        </p:txBody>
      </p:sp>
      <p:sp>
        <p:nvSpPr>
          <p:cNvPr id="18523" name="Text Box 120"/>
          <p:cNvSpPr txBox="1">
            <a:spLocks noChangeArrowheads="1"/>
          </p:cNvSpPr>
          <p:nvPr/>
        </p:nvSpPr>
        <p:spPr bwMode="auto">
          <a:xfrm>
            <a:off x="6629400" y="3352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Helvetica Neue"/>
                <a:cs typeface="Helvetica Neue"/>
              </a:rPr>
              <a:t>WV</a:t>
            </a:r>
          </a:p>
        </p:txBody>
      </p:sp>
      <p:sp>
        <p:nvSpPr>
          <p:cNvPr id="18524" name="Text Box 121"/>
          <p:cNvSpPr txBox="1">
            <a:spLocks noChangeArrowheads="1"/>
          </p:cNvSpPr>
          <p:nvPr/>
        </p:nvSpPr>
        <p:spPr bwMode="auto">
          <a:xfrm>
            <a:off x="7086600" y="3429000"/>
            <a:ext cx="5334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VA</a:t>
            </a:r>
          </a:p>
        </p:txBody>
      </p:sp>
      <p:sp>
        <p:nvSpPr>
          <p:cNvPr id="18525" name="Text Box 122"/>
          <p:cNvSpPr txBox="1">
            <a:spLocks noChangeArrowheads="1"/>
          </p:cNvSpPr>
          <p:nvPr/>
        </p:nvSpPr>
        <p:spPr bwMode="auto">
          <a:xfrm>
            <a:off x="8229600" y="2819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CT</a:t>
            </a:r>
          </a:p>
        </p:txBody>
      </p:sp>
      <p:sp>
        <p:nvSpPr>
          <p:cNvPr id="18526" name="Text Box 123"/>
          <p:cNvSpPr txBox="1">
            <a:spLocks noChangeArrowheads="1"/>
          </p:cNvSpPr>
          <p:nvPr/>
        </p:nvSpPr>
        <p:spPr bwMode="auto">
          <a:xfrm>
            <a:off x="7924800" y="29718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NJ</a:t>
            </a:r>
          </a:p>
        </p:txBody>
      </p:sp>
      <p:sp>
        <p:nvSpPr>
          <p:cNvPr id="18527" name="Text Box 124"/>
          <p:cNvSpPr txBox="1">
            <a:spLocks noChangeArrowheads="1"/>
          </p:cNvSpPr>
          <p:nvPr/>
        </p:nvSpPr>
        <p:spPr bwMode="auto">
          <a:xfrm>
            <a:off x="7772400" y="3200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DE</a:t>
            </a:r>
          </a:p>
        </p:txBody>
      </p:sp>
      <p:sp>
        <p:nvSpPr>
          <p:cNvPr id="18528" name="Text Box 125"/>
          <p:cNvSpPr txBox="1">
            <a:spLocks noChangeArrowheads="1"/>
          </p:cNvSpPr>
          <p:nvPr/>
        </p:nvSpPr>
        <p:spPr bwMode="auto">
          <a:xfrm>
            <a:off x="7848600" y="3429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MD</a:t>
            </a:r>
          </a:p>
        </p:txBody>
      </p:sp>
      <p:sp>
        <p:nvSpPr>
          <p:cNvPr id="18529" name="Text Box 126"/>
          <p:cNvSpPr txBox="1">
            <a:spLocks noChangeArrowheads="1"/>
          </p:cNvSpPr>
          <p:nvPr/>
        </p:nvSpPr>
        <p:spPr bwMode="auto">
          <a:xfrm>
            <a:off x="8229600" y="26670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RI</a:t>
            </a:r>
          </a:p>
        </p:txBody>
      </p:sp>
      <p:sp>
        <p:nvSpPr>
          <p:cNvPr id="18530" name="Text Box 127"/>
          <p:cNvSpPr txBox="1">
            <a:spLocks noChangeArrowheads="1"/>
          </p:cNvSpPr>
          <p:nvPr/>
        </p:nvSpPr>
        <p:spPr bwMode="auto">
          <a:xfrm>
            <a:off x="7620000" y="1676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NH</a:t>
            </a:r>
          </a:p>
        </p:txBody>
      </p:sp>
      <p:sp>
        <p:nvSpPr>
          <p:cNvPr id="18531" name="Text Box 128"/>
          <p:cNvSpPr txBox="1">
            <a:spLocks noChangeArrowheads="1"/>
          </p:cNvSpPr>
          <p:nvPr/>
        </p:nvSpPr>
        <p:spPr bwMode="auto">
          <a:xfrm>
            <a:off x="7391400" y="18288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VT</a:t>
            </a:r>
          </a:p>
        </p:txBody>
      </p:sp>
      <p:sp>
        <p:nvSpPr>
          <p:cNvPr id="18532" name="Text Box 129"/>
          <p:cNvSpPr txBox="1">
            <a:spLocks noChangeArrowheads="1"/>
          </p:cNvSpPr>
          <p:nvPr/>
        </p:nvSpPr>
        <p:spPr bwMode="auto">
          <a:xfrm>
            <a:off x="7883525" y="38100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DC</a:t>
            </a:r>
          </a:p>
        </p:txBody>
      </p:sp>
      <p:sp>
        <p:nvSpPr>
          <p:cNvPr id="18533" name="Text Box 130"/>
          <p:cNvSpPr txBox="1">
            <a:spLocks noChangeArrowheads="1"/>
          </p:cNvSpPr>
          <p:nvPr/>
        </p:nvSpPr>
        <p:spPr bwMode="auto">
          <a:xfrm>
            <a:off x="8229600" y="2286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MA</a:t>
            </a:r>
          </a:p>
        </p:txBody>
      </p:sp>
      <p:sp>
        <p:nvSpPr>
          <p:cNvPr id="18534" name="Line 131"/>
          <p:cNvSpPr>
            <a:spLocks noChangeShapeType="1"/>
          </p:cNvSpPr>
          <p:nvPr/>
        </p:nvSpPr>
        <p:spPr bwMode="auto">
          <a:xfrm>
            <a:off x="73152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35" name="Line 132"/>
          <p:cNvSpPr>
            <a:spLocks noChangeShapeType="1"/>
          </p:cNvSpPr>
          <p:nvPr/>
        </p:nvSpPr>
        <p:spPr bwMode="auto">
          <a:xfrm>
            <a:off x="7620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36" name="Line 133"/>
          <p:cNvSpPr>
            <a:spLocks noChangeShapeType="1"/>
          </p:cNvSpPr>
          <p:nvPr/>
        </p:nvSpPr>
        <p:spPr bwMode="auto">
          <a:xfrm>
            <a:off x="7391400" y="3276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37" name="Line 134"/>
          <p:cNvSpPr>
            <a:spLocks noChangeShapeType="1"/>
          </p:cNvSpPr>
          <p:nvPr/>
        </p:nvSpPr>
        <p:spPr bwMode="auto">
          <a:xfrm>
            <a:off x="7924800" y="2743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38" name="Line 135"/>
          <p:cNvSpPr>
            <a:spLocks noChangeShapeType="1"/>
          </p:cNvSpPr>
          <p:nvPr/>
        </p:nvSpPr>
        <p:spPr bwMode="auto">
          <a:xfrm>
            <a:off x="8077200" y="2743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39" name="Line 136"/>
          <p:cNvSpPr>
            <a:spLocks noChangeShapeType="1"/>
          </p:cNvSpPr>
          <p:nvPr/>
        </p:nvSpPr>
        <p:spPr bwMode="auto">
          <a:xfrm>
            <a:off x="77724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40" name="Line 137"/>
          <p:cNvSpPr>
            <a:spLocks noChangeShapeType="1"/>
          </p:cNvSpPr>
          <p:nvPr/>
        </p:nvSpPr>
        <p:spPr bwMode="auto">
          <a:xfrm flipV="1">
            <a:off x="8077200" y="2438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41" name="Line 138"/>
          <p:cNvSpPr>
            <a:spLocks noChangeShapeType="1"/>
          </p:cNvSpPr>
          <p:nvPr/>
        </p:nvSpPr>
        <p:spPr bwMode="auto">
          <a:xfrm>
            <a:off x="7848600" y="190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42" name="Line 139"/>
          <p:cNvSpPr>
            <a:spLocks noChangeShapeType="1"/>
          </p:cNvSpPr>
          <p:nvPr/>
        </p:nvSpPr>
        <p:spPr bwMode="auto">
          <a:xfrm>
            <a:off x="7620000" y="2057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18543" name="Rectangle 7"/>
          <p:cNvSpPr>
            <a:spLocks noChangeArrowheads="1"/>
          </p:cNvSpPr>
          <p:nvPr/>
        </p:nvSpPr>
        <p:spPr bwMode="auto">
          <a:xfrm>
            <a:off x="5029200" y="6324600"/>
            <a:ext cx="152400" cy="152400"/>
          </a:xfrm>
          <a:prstGeom prst="rect">
            <a:avLst/>
          </a:prstGeom>
          <a:solidFill>
            <a:srgbClr val="AC86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8544" name="Rectangle 140"/>
          <p:cNvSpPr>
            <a:spLocks noChangeArrowheads="1"/>
          </p:cNvSpPr>
          <p:nvPr/>
        </p:nvSpPr>
        <p:spPr bwMode="auto">
          <a:xfrm>
            <a:off x="9115425" y="4975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18545" name="Text Box 95"/>
          <p:cNvSpPr txBox="1">
            <a:spLocks noChangeArrowheads="1"/>
          </p:cNvSpPr>
          <p:nvPr/>
        </p:nvSpPr>
        <p:spPr bwMode="auto">
          <a:xfrm>
            <a:off x="3124200" y="3306763"/>
            <a:ext cx="4572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Helvetica Neue"/>
                <a:cs typeface="Helvetica Neue"/>
              </a:rPr>
              <a:t>CO</a:t>
            </a:r>
          </a:p>
        </p:txBody>
      </p:sp>
      <p:sp>
        <p:nvSpPr>
          <p:cNvPr id="18546" name="Text Box 107"/>
          <p:cNvSpPr txBox="1">
            <a:spLocks noChangeArrowheads="1"/>
          </p:cNvSpPr>
          <p:nvPr/>
        </p:nvSpPr>
        <p:spPr bwMode="auto">
          <a:xfrm>
            <a:off x="4876800" y="2895600"/>
            <a:ext cx="3810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IA</a:t>
            </a:r>
          </a:p>
        </p:txBody>
      </p:sp>
      <p:sp>
        <p:nvSpPr>
          <p:cNvPr id="18547" name="Text Box 118"/>
          <p:cNvSpPr txBox="1">
            <a:spLocks noChangeArrowheads="1"/>
          </p:cNvSpPr>
          <p:nvPr/>
        </p:nvSpPr>
        <p:spPr bwMode="auto">
          <a:xfrm>
            <a:off x="7315200" y="24384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NY</a:t>
            </a:r>
          </a:p>
        </p:txBody>
      </p:sp>
      <p:sp>
        <p:nvSpPr>
          <p:cNvPr id="18548" name="Text Box 106"/>
          <p:cNvSpPr txBox="1">
            <a:spLocks noChangeArrowheads="1"/>
          </p:cNvSpPr>
          <p:nvPr/>
        </p:nvSpPr>
        <p:spPr bwMode="auto">
          <a:xfrm>
            <a:off x="4724400" y="22098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MN</a:t>
            </a:r>
          </a:p>
        </p:txBody>
      </p:sp>
      <p:sp>
        <p:nvSpPr>
          <p:cNvPr id="18549" name="TextBox 140"/>
          <p:cNvSpPr txBox="1">
            <a:spLocks noChangeArrowheads="1"/>
          </p:cNvSpPr>
          <p:nvPr/>
        </p:nvSpPr>
        <p:spPr bwMode="auto">
          <a:xfrm>
            <a:off x="596900" y="6680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553" name="TextBox 146"/>
          <p:cNvSpPr txBox="1">
            <a:spLocks noChangeArrowheads="1"/>
          </p:cNvSpPr>
          <p:nvPr/>
        </p:nvSpPr>
        <p:spPr bwMode="auto">
          <a:xfrm>
            <a:off x="5181600" y="6096000"/>
            <a:ext cx="1915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Helvetica Neue"/>
                <a:cs typeface="Helvetica Neue"/>
              </a:rPr>
              <a:t>Uninsured rate lower </a:t>
            </a:r>
            <a:br>
              <a:rPr lang="en-US" sz="1200" dirty="0">
                <a:latin typeface="Helvetica Neue"/>
                <a:cs typeface="Helvetica Neue"/>
              </a:rPr>
            </a:br>
            <a:r>
              <a:rPr lang="en-US" sz="1200" dirty="0">
                <a:latin typeface="Helvetica Neue"/>
                <a:cs typeface="Helvetica Neue"/>
              </a:rPr>
              <a:t>than national rate</a:t>
            </a:r>
          </a:p>
          <a:p>
            <a:r>
              <a:rPr lang="en-US" sz="1200" dirty="0">
                <a:latin typeface="Helvetica Neue"/>
                <a:cs typeface="Helvetica Neue"/>
              </a:rPr>
              <a:t>(</a:t>
            </a:r>
            <a:r>
              <a:rPr lang="en-US" sz="1200" dirty="0" smtClean="0">
                <a:latin typeface="Helvetica Neue"/>
                <a:cs typeface="Helvetica Neue"/>
              </a:rPr>
              <a:t>31 states, </a:t>
            </a:r>
            <a:r>
              <a:rPr lang="en-US" sz="1200" dirty="0">
                <a:latin typeface="Helvetica Neue"/>
                <a:cs typeface="Helvetica Neue"/>
              </a:rPr>
              <a:t>including DC)</a:t>
            </a:r>
          </a:p>
        </p:txBody>
      </p:sp>
      <p:sp>
        <p:nvSpPr>
          <p:cNvPr id="18554" name="TextBox 147"/>
          <p:cNvSpPr txBox="1">
            <a:spLocks noChangeArrowheads="1"/>
          </p:cNvSpPr>
          <p:nvPr/>
        </p:nvSpPr>
        <p:spPr bwMode="auto">
          <a:xfrm>
            <a:off x="7391400" y="6096000"/>
            <a:ext cx="165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Helvetica Neue"/>
                <a:cs typeface="Helvetica Neue"/>
              </a:rPr>
              <a:t>Uninsured rate higher </a:t>
            </a:r>
            <a:br>
              <a:rPr lang="en-US" sz="1200" dirty="0">
                <a:latin typeface="Helvetica Neue"/>
                <a:cs typeface="Helvetica Neue"/>
              </a:rPr>
            </a:br>
            <a:r>
              <a:rPr lang="en-US" sz="1200" dirty="0">
                <a:latin typeface="Helvetica Neue"/>
                <a:cs typeface="Helvetica Neue"/>
              </a:rPr>
              <a:t>than national rate</a:t>
            </a:r>
          </a:p>
          <a:p>
            <a:r>
              <a:rPr lang="en-US" sz="1200" dirty="0">
                <a:latin typeface="Helvetica Neue"/>
                <a:cs typeface="Helvetica Neue"/>
              </a:rPr>
              <a:t>(</a:t>
            </a:r>
            <a:r>
              <a:rPr lang="en-US" sz="1200" dirty="0" smtClean="0">
                <a:latin typeface="Helvetica Neue"/>
                <a:cs typeface="Helvetica Neue"/>
              </a:rPr>
              <a:t>15 </a:t>
            </a:r>
            <a:r>
              <a:rPr lang="en-US" sz="1200" dirty="0">
                <a:latin typeface="Helvetica Neue"/>
                <a:cs typeface="Helvetica Neue"/>
              </a:rPr>
              <a:t>states)</a:t>
            </a:r>
          </a:p>
        </p:txBody>
      </p:sp>
      <p:sp>
        <p:nvSpPr>
          <p:cNvPr id="18556" name="Rectangle 7"/>
          <p:cNvSpPr>
            <a:spLocks noChangeArrowheads="1"/>
          </p:cNvSpPr>
          <p:nvPr/>
        </p:nvSpPr>
        <p:spPr bwMode="auto">
          <a:xfrm>
            <a:off x="8229600" y="3886200"/>
            <a:ext cx="76200" cy="76200"/>
          </a:xfrm>
          <a:prstGeom prst="rect">
            <a:avLst/>
          </a:prstGeom>
          <a:solidFill>
            <a:srgbClr val="AC86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18522" name="Text Box 119"/>
          <p:cNvSpPr txBox="1">
            <a:spLocks noChangeArrowheads="1"/>
          </p:cNvSpPr>
          <p:nvPr/>
        </p:nvSpPr>
        <p:spPr bwMode="auto">
          <a:xfrm>
            <a:off x="7010400" y="2895600"/>
            <a:ext cx="4572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Helvetica Neue"/>
                <a:cs typeface="Helvetica Neue"/>
              </a:rPr>
              <a:t>PA</a:t>
            </a:r>
          </a:p>
        </p:txBody>
      </p:sp>
      <p:sp>
        <p:nvSpPr>
          <p:cNvPr id="149" name="Rectangle 7"/>
          <p:cNvSpPr>
            <a:spLocks noChangeArrowheads="1"/>
          </p:cNvSpPr>
          <p:nvPr/>
        </p:nvSpPr>
        <p:spPr bwMode="auto">
          <a:xfrm>
            <a:off x="2438400" y="6324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>
              <a:latin typeface="Calibri" charset="0"/>
              <a:cs typeface="Calibri" charset="0"/>
            </a:endParaRPr>
          </a:p>
        </p:txBody>
      </p:sp>
      <p:sp>
        <p:nvSpPr>
          <p:cNvPr id="151" name="TextBox 146"/>
          <p:cNvSpPr txBox="1">
            <a:spLocks noChangeArrowheads="1"/>
          </p:cNvSpPr>
          <p:nvPr/>
        </p:nvSpPr>
        <p:spPr bwMode="auto">
          <a:xfrm>
            <a:off x="2590800" y="6096000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Helvetica Neue"/>
                <a:cs typeface="Helvetica Neue"/>
              </a:rPr>
              <a:t>No statistically significant difference from the national average (5 states)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31 </a:t>
            </a:r>
            <a:r>
              <a:rPr lang="en-US" sz="3200" dirty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s</a:t>
            </a: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tates </a:t>
            </a:r>
            <a:r>
              <a:rPr lang="en-US" sz="3200" dirty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h</a:t>
            </a: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ave </a:t>
            </a:r>
            <a:r>
              <a:rPr lang="en-US" sz="3200" dirty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l</a:t>
            </a: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ower </a:t>
            </a:r>
            <a:r>
              <a:rPr lang="en-US" sz="3200" dirty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u</a:t>
            </a: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ninsured </a:t>
            </a:r>
            <a:r>
              <a:rPr lang="en-US" sz="3200" dirty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r</a:t>
            </a: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ates for </a:t>
            </a:r>
            <a:r>
              <a:rPr lang="en-US" sz="3200" dirty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c</a:t>
            </a:r>
            <a:r>
              <a:rPr lang="en-US" sz="3200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hildren than the national average.</a:t>
            </a:r>
            <a:endParaRPr lang="en-US" sz="3200" dirty="0">
              <a:solidFill>
                <a:srgbClr val="254061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" name="Slide Number Placeholder 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04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Medicaid/CHIP: </a:t>
            </a:r>
            <a:r>
              <a:rPr lang="en-US" sz="3600" dirty="0" smtClean="0">
                <a:solidFill>
                  <a:srgbClr val="254061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254061"/>
                </a:solidFill>
                <a:latin typeface="+mj-lt"/>
              </a:rPr>
            </a:br>
            <a:r>
              <a:rPr lang="en-US" sz="32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Primary Coverage Source for Low-Income Children</a:t>
            </a:r>
            <a:endParaRPr lang="en-US" sz="3200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81128"/>
              </p:ext>
            </p:extLst>
          </p:nvPr>
        </p:nvGraphicFramePr>
        <p:xfrm>
          <a:off x="1143000" y="16764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7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However, coverage </a:t>
            </a:r>
            <a:r>
              <a:rPr lang="en-US" sz="3000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sz="3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isparities </a:t>
            </a:r>
            <a:r>
              <a:rPr lang="en-US" sz="3000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sz="3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ersist </a:t>
            </a:r>
            <a:r>
              <a:rPr lang="en-US" sz="3000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b</a:t>
            </a:r>
            <a:r>
              <a:rPr lang="en-US" sz="30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etween racial and ethnic groups.</a:t>
            </a:r>
            <a:endParaRPr lang="en-US" sz="3000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17098"/>
              </p:ext>
            </p:extLst>
          </p:nvPr>
        </p:nvGraphicFramePr>
        <p:xfrm>
          <a:off x="281081" y="1295400"/>
          <a:ext cx="7948519" cy="505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1563231"/>
            <a:ext cx="29718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9961E"/>
                </a:solidFill>
              </a:rPr>
              <a:t>Hispanic children account for an astonishing 40 percent of the nation’s uninsured children, despite being only 24 percent of the child population.</a:t>
            </a:r>
            <a:endParaRPr lang="en-US" sz="2000" b="1" i="1" dirty="0">
              <a:solidFill>
                <a:srgbClr val="C9961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14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rate of </a:t>
            </a:r>
            <a:r>
              <a:rPr lang="en-US" dirty="0" err="1" smtClean="0"/>
              <a:t>uninsurance</a:t>
            </a:r>
            <a:r>
              <a:rPr lang="en-US" dirty="0" smtClean="0"/>
              <a:t> increases with age.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15975"/>
              </p:ext>
            </p:extLst>
          </p:nvPr>
        </p:nvGraphicFramePr>
        <p:xfrm>
          <a:off x="1066800" y="1752600"/>
          <a:ext cx="7260492" cy="405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24"/>
          <p:cNvSpPr txBox="1">
            <a:spLocks noChangeArrowheads="1"/>
          </p:cNvSpPr>
          <p:nvPr/>
        </p:nvSpPr>
        <p:spPr bwMode="auto">
          <a:xfrm>
            <a:off x="2286000" y="6211669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J. Kenny, Urban Institute: “Uninsured Children: Who Are They and Where Do They Live?”</a:t>
            </a:r>
            <a:endParaRPr lang="en-US" sz="1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313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0366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4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Participation has risen but 70% of uninsured children are eligible but not enrolled.</a:t>
            </a:r>
            <a:r>
              <a:rPr lang="en-US" sz="3400" dirty="0" smtClean="0">
                <a:solidFill>
                  <a:srgbClr val="1F497D"/>
                </a:solidFill>
                <a:latin typeface="+mj-lt"/>
              </a:rPr>
              <a:t>	</a:t>
            </a:r>
            <a:endParaRPr lang="en-US" sz="34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6344608"/>
              </p:ext>
            </p:extLst>
          </p:nvPr>
        </p:nvGraphicFramePr>
        <p:xfrm>
          <a:off x="457200" y="1600200"/>
          <a:ext cx="403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3630350"/>
              </p:ext>
            </p:extLst>
          </p:nvPr>
        </p:nvGraphicFramePr>
        <p:xfrm>
          <a:off x="4648200" y="1600200"/>
          <a:ext cx="403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44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What’s the </a:t>
            </a:r>
            <a:r>
              <a:rPr lang="en-US" dirty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 smtClean="0">
                <a:solidFill>
                  <a:srgbClr val="254061"/>
                </a:solidFill>
                <a:latin typeface="Calibri" charset="0"/>
                <a:ea typeface="ＭＳ Ｐゴシック" charset="0"/>
                <a:cs typeface="ＭＳ Ｐゴシック" charset="0"/>
              </a:rPr>
              <a:t>iew from 30,000 feet?</a:t>
            </a:r>
            <a:endParaRPr lang="en-US" dirty="0">
              <a:solidFill>
                <a:srgbClr val="25406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4" descr="cardboard-design-airpla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2493" r="-22493"/>
          <a:stretch>
            <a:fillRect/>
          </a:stretch>
        </p:blipFill>
        <p:spPr>
          <a:xfrm>
            <a:off x="457200" y="1524000"/>
            <a:ext cx="8305800" cy="4267200"/>
          </a:xfr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Enrollment – June 2011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40</a:t>
            </a:fld>
            <a:endParaRPr lang="en-US" sz="1400" dirty="0"/>
          </a:p>
        </p:txBody>
      </p:sp>
      <p:sp>
        <p:nvSpPr>
          <p:cNvPr id="12" name="Text Box 124"/>
          <p:cNvSpPr txBox="1">
            <a:spLocks noChangeArrowheads="1"/>
          </p:cNvSpPr>
          <p:nvPr/>
        </p:nvSpPr>
        <p:spPr bwMode="auto">
          <a:xfrm>
            <a:off x="2286000" y="6211669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Compiled by Health Management Associates from state enrollment reports and state officials for the Kaiser Commission on Medicaid and the Uninsured (2012). </a:t>
            </a:r>
            <a:endParaRPr lang="en-US" sz="12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3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How 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do we reach uninsured children?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572261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9764" r="2570"/>
          <a:stretch>
            <a:fillRect/>
          </a:stretch>
        </p:blipFill>
        <p:spPr bwMode="auto">
          <a:xfrm>
            <a:off x="2362200" y="1905000"/>
            <a:ext cx="4566705" cy="31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48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It takes a village…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4800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Common elements of success in states leading the way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/>
              <a:t>State leadership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/>
              <a:t>Bipartisan support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/>
              <a:t>Culture change in agencies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/>
              <a:t>Community-based partners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6538" r="19129"/>
          <a:stretch/>
        </p:blipFill>
        <p:spPr>
          <a:xfrm>
            <a:off x="5181600" y="1905000"/>
            <a:ext cx="3550691" cy="3200400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058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372612"/>
            <a:ext cx="3657600" cy="25201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10366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And a multi-pronged approach.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3581400"/>
            <a:ext cx="27432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54061"/>
                </a:solidFill>
                <a:latin typeface="+mj-lt"/>
              </a:rPr>
              <a:t>Getting the word out and assisting families through the process</a:t>
            </a:r>
            <a:endParaRPr lang="en-US" dirty="0">
              <a:solidFill>
                <a:srgbClr val="254061"/>
              </a:solidFill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3581400"/>
            <a:ext cx="2590800" cy="2133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dirty="0" smtClean="0">
                <a:solidFill>
                  <a:srgbClr val="254061"/>
                </a:solidFill>
                <a:latin typeface="+mj-lt"/>
              </a:rPr>
              <a:t>Removing red    tape barriers to enrollment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dirty="0" smtClean="0">
                <a:solidFill>
                  <a:srgbClr val="254061"/>
                </a:solidFill>
                <a:latin typeface="+mj-lt"/>
              </a:rPr>
              <a:t>and renewal</a:t>
            </a:r>
            <a:endParaRPr lang="en-US" dirty="0">
              <a:solidFill>
                <a:srgbClr val="25406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429000" y="1676400"/>
            <a:ext cx="2590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2514600" y="1752600"/>
            <a:ext cx="4191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>
                    <a:lumMod val="75000"/>
                  </a:schemeClr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254061"/>
                </a:solidFill>
                <a:latin typeface="+mj-lt"/>
                <a:cs typeface="Calibri"/>
              </a:rPr>
              <a:t>Extending the welcome mat through eligibility expansions, both broad and targeted</a:t>
            </a:r>
            <a:endParaRPr lang="en-US" dirty="0">
              <a:solidFill>
                <a:srgbClr val="25406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592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What do we know about Outreach?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54061"/>
                </a:solidFill>
              </a:rPr>
              <a:t>Use messages that are welcoming and easy to understand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54061"/>
                </a:solidFill>
              </a:rPr>
              <a:t>Provide a reference (families earning up to $64,000 per year may qualify)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54061"/>
                </a:solidFill>
              </a:rPr>
              <a:t>Target specific populations (adolescents, children of color)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54061"/>
                </a:solidFill>
              </a:rPr>
              <a:t>Engage trusted messengers (doctors, real people who look like me)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254061"/>
                </a:solidFill>
              </a:rPr>
              <a:t>Be persistent: hardest to reach families require significant follow-up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9800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366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Minimal Outreach Requirements before CHIP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</a:rPr>
              <a:t>Medicaid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92525"/>
          </a:xfrm>
        </p:spPr>
        <p:txBody>
          <a:bodyPr/>
          <a:lstStyle/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Provide places for people to apply other than government offices by out-stationing eligibility workers (or alternative plan)</a:t>
            </a:r>
          </a:p>
          <a:p>
            <a:pPr>
              <a:buClr>
                <a:srgbClr val="C9961E"/>
              </a:buClr>
            </a:pPr>
            <a:r>
              <a:rPr lang="en-US" dirty="0" smtClean="0">
                <a:solidFill>
                  <a:srgbClr val="254061"/>
                </a:solidFill>
              </a:rPr>
              <a:t>Conduct outreach on EPSDT after Medicaid enrollment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</a:rPr>
              <a:t>CHIP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194175" cy="39973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Clr>
                <a:srgbClr val="C9961E"/>
              </a:buClr>
            </a:pPr>
            <a:r>
              <a:rPr lang="en-US" sz="2600" dirty="0" smtClean="0">
                <a:solidFill>
                  <a:srgbClr val="254061"/>
                </a:solidFill>
                <a:latin typeface="+mj-lt"/>
              </a:rPr>
              <a:t>State CHIP plan must describe  procedures to inform families of the availability of coverage programs and to assist them in enrolling</a:t>
            </a:r>
          </a:p>
          <a:p>
            <a:pPr>
              <a:lnSpc>
                <a:spcPct val="100000"/>
              </a:lnSpc>
              <a:buClr>
                <a:srgbClr val="C9961E"/>
              </a:buClr>
            </a:pPr>
            <a:r>
              <a:rPr lang="en-US" sz="2600" dirty="0" smtClean="0">
                <a:solidFill>
                  <a:srgbClr val="254061"/>
                </a:solidFill>
                <a:latin typeface="+mj-lt"/>
              </a:rPr>
              <a:t>Rules give </a:t>
            </a:r>
            <a:r>
              <a:rPr lang="en-US" sz="2600" dirty="0">
                <a:solidFill>
                  <a:srgbClr val="254061"/>
                </a:solidFill>
                <a:latin typeface="+mj-lt"/>
              </a:rPr>
              <a:t>examples of outreach </a:t>
            </a:r>
            <a:r>
              <a:rPr lang="en-US" sz="2600" dirty="0" smtClean="0">
                <a:solidFill>
                  <a:srgbClr val="254061"/>
                </a:solidFill>
                <a:latin typeface="+mj-lt"/>
              </a:rPr>
              <a:t>strategies:</a:t>
            </a:r>
          </a:p>
          <a:p>
            <a:pPr lvl="1">
              <a:buClr>
                <a:srgbClr val="C9961E"/>
              </a:buClr>
            </a:pPr>
            <a:r>
              <a:rPr lang="en-US" sz="2200" dirty="0" smtClean="0">
                <a:solidFill>
                  <a:srgbClr val="254061"/>
                </a:solidFill>
                <a:latin typeface="+mj-lt"/>
              </a:rPr>
              <a:t>education </a:t>
            </a:r>
            <a:r>
              <a:rPr lang="en-US" sz="2200" dirty="0">
                <a:solidFill>
                  <a:srgbClr val="254061"/>
                </a:solidFill>
                <a:latin typeface="+mj-lt"/>
              </a:rPr>
              <a:t>and awareness campaigns (including targeted mailings</a:t>
            </a:r>
            <a:r>
              <a:rPr lang="en-US" sz="2200" dirty="0" smtClean="0">
                <a:solidFill>
                  <a:srgbClr val="254061"/>
                </a:solidFill>
                <a:latin typeface="+mj-lt"/>
              </a:rPr>
              <a:t>)</a:t>
            </a:r>
          </a:p>
          <a:p>
            <a:pPr lvl="1">
              <a:buClr>
                <a:srgbClr val="C9961E"/>
              </a:buClr>
            </a:pPr>
            <a:r>
              <a:rPr lang="en-US" sz="2200" dirty="0" smtClean="0">
                <a:solidFill>
                  <a:srgbClr val="254061"/>
                </a:solidFill>
                <a:latin typeface="+mj-lt"/>
              </a:rPr>
              <a:t>enrollment simplification</a:t>
            </a:r>
            <a:endParaRPr lang="en-US" sz="2200" dirty="0">
              <a:solidFill>
                <a:srgbClr val="254061"/>
              </a:solidFill>
              <a:latin typeface="+mj-lt"/>
            </a:endParaRPr>
          </a:p>
          <a:p>
            <a:pPr lvl="1">
              <a:buClr>
                <a:srgbClr val="C9961E"/>
              </a:buClr>
            </a:pPr>
            <a:r>
              <a:rPr lang="en-US" sz="2200" dirty="0" smtClean="0">
                <a:solidFill>
                  <a:srgbClr val="254061"/>
                </a:solidFill>
                <a:latin typeface="+mj-lt"/>
              </a:rPr>
              <a:t>application </a:t>
            </a:r>
            <a:r>
              <a:rPr lang="en-US" sz="2200" dirty="0">
                <a:solidFill>
                  <a:srgbClr val="254061"/>
                </a:solidFill>
                <a:latin typeface="+mj-lt"/>
              </a:rPr>
              <a:t>assistance through community-based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7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004080"/>
                </a:solidFill>
                <a:latin typeface="Calibri"/>
                <a:ea typeface="ＭＳ Ｐゴシック" charset="-128"/>
                <a:cs typeface="ＭＳ Ｐゴシック" charset="-128"/>
              </a:rPr>
              <a:t>Number of States with Selected Outreach and Enrollment Assistance Resources in Medicaid and/or CHIP </a:t>
            </a:r>
            <a:br>
              <a:rPr lang="en-US" sz="2800" b="0" dirty="0" smtClean="0">
                <a:solidFill>
                  <a:srgbClr val="004080"/>
                </a:solidFill>
                <a:latin typeface="Calibri"/>
                <a:ea typeface="ＭＳ Ｐゴシック" charset="-128"/>
                <a:cs typeface="ＭＳ Ｐゴシック" charset="-128"/>
              </a:rPr>
            </a:br>
            <a:r>
              <a:rPr lang="en-US" sz="2400" b="0" dirty="0" smtClean="0">
                <a:solidFill>
                  <a:srgbClr val="004080"/>
                </a:solidFill>
                <a:latin typeface="Calibri"/>
                <a:ea typeface="ＭＳ Ｐゴシック" charset="-128"/>
                <a:cs typeface="ＭＳ Ｐゴシック" charset="-128"/>
              </a:rPr>
              <a:t>January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90800" y="6248400"/>
            <a:ext cx="5867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SOURCE: Based on  preliminary results from a national survey conducted by the Kaiser Commission on Medicaid and the Uninsured and the Georgetown University Center for Children and Families, 2013.</a:t>
            </a:r>
          </a:p>
          <a:p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95191631"/>
              </p:ext>
            </p:extLst>
          </p:nvPr>
        </p:nvGraphicFramePr>
        <p:xfrm>
          <a:off x="304800" y="1371600"/>
          <a:ext cx="8610600" cy="486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44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ACA sets new expectations for outreach and consumer assistance.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solidFill>
                  <a:srgbClr val="254061"/>
                </a:solidFill>
                <a:latin typeface="+mj-lt"/>
              </a:rPr>
              <a:t>Medicaid &amp; CHIP Agencies</a:t>
            </a:r>
            <a:endParaRPr lang="en-US" sz="2600" dirty="0">
              <a:solidFill>
                <a:srgbClr val="254061"/>
              </a:solidFill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2600" dirty="0">
                <a:latin typeface="+mj-lt"/>
              </a:rPr>
              <a:t>C</a:t>
            </a:r>
            <a:r>
              <a:rPr lang="en-US" sz="2600" dirty="0" smtClean="0">
                <a:latin typeface="+mj-lt"/>
              </a:rPr>
              <a:t>onduct outreach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2600" dirty="0" smtClean="0">
                <a:latin typeface="+mj-lt"/>
              </a:rPr>
              <a:t>Use plain language in program information</a:t>
            </a:r>
          </a:p>
          <a:p>
            <a:pPr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2600" dirty="0" smtClean="0">
                <a:latin typeface="+mj-lt"/>
              </a:rPr>
              <a:t>Provide </a:t>
            </a:r>
            <a:r>
              <a:rPr lang="en-US" sz="2600" dirty="0">
                <a:latin typeface="+mj-lt"/>
              </a:rPr>
              <a:t>enrollment assistance </a:t>
            </a:r>
            <a:endParaRPr lang="en-US" sz="2600" dirty="0" smtClean="0">
              <a:latin typeface="+mj-lt"/>
            </a:endParaRP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Lucida Grande"/>
              <a:buChar char="-"/>
            </a:pPr>
            <a:r>
              <a:rPr lang="en-US" sz="2200" dirty="0">
                <a:latin typeface="+mj-lt"/>
              </a:rPr>
              <a:t>V</a:t>
            </a:r>
            <a:r>
              <a:rPr lang="en-US" sz="2200" dirty="0" smtClean="0">
                <a:latin typeface="+mj-lt"/>
              </a:rPr>
              <a:t>ulnerable </a:t>
            </a:r>
            <a:r>
              <a:rPr lang="en-US" sz="2200" dirty="0">
                <a:latin typeface="+mj-lt"/>
              </a:rPr>
              <a:t>and underserved </a:t>
            </a:r>
            <a:r>
              <a:rPr lang="en-US" sz="2200" dirty="0" smtClean="0">
                <a:latin typeface="+mj-lt"/>
              </a:rPr>
              <a:t>populations</a:t>
            </a:r>
          </a:p>
          <a:p>
            <a:pPr lvl="1">
              <a:lnSpc>
                <a:spcPct val="90000"/>
              </a:lnSpc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Lucida Grande"/>
              <a:buChar char="-"/>
            </a:pPr>
            <a:r>
              <a:rPr lang="en-US" sz="2200" dirty="0" smtClean="0">
                <a:latin typeface="+mj-lt"/>
              </a:rPr>
              <a:t>Online, in-person, phone</a:t>
            </a:r>
          </a:p>
          <a:p>
            <a:pPr>
              <a:lnSpc>
                <a:spcPct val="90000"/>
              </a:lnSpc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Lucida Grande"/>
              <a:buChar char="-"/>
            </a:pPr>
            <a:r>
              <a:rPr lang="en-US" sz="2600" dirty="0" smtClean="0">
                <a:latin typeface="+mj-lt"/>
              </a:rPr>
              <a:t>May have certified application counselors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+mn-lt"/>
              </a:rPr>
              <a:t>Exchanges</a:t>
            </a:r>
            <a:endParaRPr lang="en-US" sz="2600" dirty="0"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3692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sz="2600" dirty="0" smtClean="0">
                <a:latin typeface="+mj-lt"/>
              </a:rPr>
              <a:t>Conduct outreach and public education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sz="2600" dirty="0" smtClean="0">
                <a:latin typeface="+mj-lt"/>
              </a:rPr>
              <a:t>Operate a call center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sz="2600" dirty="0" smtClean="0">
                <a:latin typeface="+mj-lt"/>
              </a:rPr>
              <a:t>Maintain a robust web site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sz="2600" dirty="0" smtClean="0">
                <a:latin typeface="+mj-lt"/>
              </a:rPr>
              <a:t>Create a navigator program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sz="2600" dirty="0" smtClean="0">
                <a:latin typeface="+mj-lt"/>
              </a:rPr>
              <a:t>Must have a certified application counselor program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9517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>
            <a:fillRect/>
          </a:stretch>
        </p:blipFill>
        <p:spPr bwMode="auto">
          <a:xfrm rot="661875">
            <a:off x="7073514" y="3217542"/>
            <a:ext cx="163831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F:\Documents and Settings\Tricia\My Documents\My Pictures\Microsoft Clip Organizer\j0422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3109">
            <a:off x="4948859" y="1651963"/>
            <a:ext cx="2137669" cy="22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7801" r="36089" b="17213"/>
          <a:stretch/>
        </p:blipFill>
        <p:spPr bwMode="auto">
          <a:xfrm rot="894425">
            <a:off x="5169431" y="3131583"/>
            <a:ext cx="1472594" cy="178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/>
          <a:srcRect l="12238" t="32958" r="16568"/>
          <a:stretch/>
        </p:blipFill>
        <p:spPr>
          <a:xfrm>
            <a:off x="5269742" y="4800964"/>
            <a:ext cx="2676292" cy="1447436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960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The ACA offers many options for assistance.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C9961E"/>
              </a:buClr>
              <a:buFont typeface="Arial" charset="0"/>
              <a:buChar char="•"/>
            </a:pPr>
            <a:r>
              <a:rPr lang="en-US" sz="2800" dirty="0">
                <a:solidFill>
                  <a:srgbClr val="17375E"/>
                </a:solidFill>
                <a:latin typeface="Calibri" charset="0"/>
              </a:rPr>
              <a:t>Internal and out-stationed eligibility staff</a:t>
            </a:r>
          </a:p>
          <a:p>
            <a:pPr eaLnBrk="1" hangingPunct="1">
              <a:lnSpc>
                <a:spcPct val="90000"/>
              </a:lnSpc>
              <a:buClr>
                <a:srgbClr val="C9961E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rgbClr val="17375E"/>
                </a:solidFill>
                <a:latin typeface="Calibri" charset="0"/>
              </a:rPr>
              <a:t>Exchange call </a:t>
            </a:r>
            <a:r>
              <a:rPr lang="en-US" sz="2800" dirty="0">
                <a:solidFill>
                  <a:srgbClr val="17375E"/>
                </a:solidFill>
                <a:latin typeface="Calibri" charset="0"/>
              </a:rPr>
              <a:t>center staff</a:t>
            </a:r>
          </a:p>
          <a:p>
            <a:pPr eaLnBrk="1" hangingPunct="1">
              <a:lnSpc>
                <a:spcPct val="90000"/>
              </a:lnSpc>
              <a:buClr>
                <a:srgbClr val="C9961E"/>
              </a:buClr>
              <a:buFont typeface="Arial" charset="0"/>
              <a:buChar char="•"/>
            </a:pPr>
            <a:r>
              <a:rPr lang="en-US" sz="2800" b="1" i="1" dirty="0" smtClean="0">
                <a:solidFill>
                  <a:srgbClr val="C9961E"/>
                </a:solidFill>
                <a:latin typeface="Calibri" charset="0"/>
              </a:rPr>
              <a:t>Navigators</a:t>
            </a:r>
          </a:p>
          <a:p>
            <a:pPr eaLnBrk="1" hangingPunct="1">
              <a:lnSpc>
                <a:spcPct val="90000"/>
              </a:lnSpc>
              <a:buClr>
                <a:srgbClr val="C9961E"/>
              </a:buClr>
              <a:buFont typeface="Arial" charset="0"/>
              <a:buChar char="•"/>
            </a:pPr>
            <a:r>
              <a:rPr lang="en-US" sz="2800" b="1" i="1" dirty="0" smtClean="0">
                <a:solidFill>
                  <a:srgbClr val="C9961E"/>
                </a:solidFill>
                <a:latin typeface="Calibri" charset="0"/>
              </a:rPr>
              <a:t>In-Person </a:t>
            </a:r>
            <a:r>
              <a:rPr lang="en-US" sz="2800" b="1" i="1" dirty="0">
                <a:solidFill>
                  <a:srgbClr val="C9961E"/>
                </a:solidFill>
                <a:latin typeface="Calibri" charset="0"/>
              </a:rPr>
              <a:t>A</a:t>
            </a:r>
            <a:r>
              <a:rPr lang="en-US" sz="2800" b="1" i="1" dirty="0" smtClean="0">
                <a:solidFill>
                  <a:srgbClr val="C9961E"/>
                </a:solidFill>
                <a:latin typeface="Calibri" charset="0"/>
              </a:rPr>
              <a:t>ssisters in some states </a:t>
            </a:r>
          </a:p>
          <a:p>
            <a:pPr eaLnBrk="1" hangingPunct="1">
              <a:lnSpc>
                <a:spcPct val="90000"/>
              </a:lnSpc>
              <a:buClr>
                <a:srgbClr val="C9961E"/>
              </a:buClr>
              <a:buFont typeface="Arial" charset="0"/>
              <a:buChar char="•"/>
            </a:pPr>
            <a:r>
              <a:rPr lang="en-US" sz="2800" b="1" i="1" dirty="0" smtClean="0">
                <a:solidFill>
                  <a:srgbClr val="C9961E"/>
                </a:solidFill>
                <a:latin typeface="Calibri" charset="0"/>
              </a:rPr>
              <a:t>Certified Application Counselors</a:t>
            </a:r>
            <a:endParaRPr lang="en-US" sz="2800" b="1" i="1" dirty="0">
              <a:solidFill>
                <a:srgbClr val="C9961E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Clr>
                <a:srgbClr val="C9961E"/>
              </a:buClr>
              <a:buFont typeface="Arial" charset="0"/>
              <a:buChar char="•"/>
            </a:pPr>
            <a:r>
              <a:rPr lang="en-US" sz="2800" dirty="0">
                <a:solidFill>
                  <a:srgbClr val="17375E"/>
                </a:solidFill>
                <a:latin typeface="Calibri" charset="0"/>
              </a:rPr>
              <a:t>Brokers and </a:t>
            </a:r>
            <a:r>
              <a:rPr lang="en-US" sz="2800" dirty="0" smtClean="0">
                <a:solidFill>
                  <a:srgbClr val="17375E"/>
                </a:solidFill>
                <a:latin typeface="Calibri" charset="0"/>
              </a:rPr>
              <a:t>agents in the Exchange</a:t>
            </a:r>
            <a:endParaRPr lang="en-US" sz="2800" dirty="0">
              <a:solidFill>
                <a:srgbClr val="17375E"/>
              </a:solidFill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/>
          <a:srcRect l="8318" r="15538"/>
          <a:stretch/>
        </p:blipFill>
        <p:spPr>
          <a:xfrm>
            <a:off x="6946142" y="1600564"/>
            <a:ext cx="1859798" cy="1676400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48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How do we cut red tape and remove paperwork barriers to coverage?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215" b="7290"/>
          <a:stretch/>
        </p:blipFill>
        <p:spPr>
          <a:xfrm>
            <a:off x="2667000" y="2057400"/>
            <a:ext cx="3733800" cy="3318933"/>
          </a:xfr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49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846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Medicaid: Basic Background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Enacted in 1965 as companion legislation to Medicare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Originally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focused on the welfare population: 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Single parents with dependent children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Aged, blind,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disabled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Guarantees entitlement to individuals and federal financing to states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Includes mandatory services and gives states options for broader coverage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Policy and Procedures Proven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to Promote Enrollment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Simplified forms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Reduced paper documentation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No asset tests and in-person interviews 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Electronic verification of eligibility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Multiple entry points (online, paper, over the phone)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Presumptive eligibility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xpress lane eligibility</a:t>
            </a:r>
          </a:p>
          <a:p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089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Policy and Procedures Proven to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Promote Retention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12 month continuous eligibility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dirty="0" smtClean="0"/>
              <a:t>Eliminates need to report increases in income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Annual renewals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x-parte or administrative renewals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dirty="0"/>
              <a:t>U</a:t>
            </a:r>
            <a:r>
              <a:rPr lang="en-US" dirty="0" smtClean="0"/>
              <a:t>sing data available to an agency)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dirty="0" smtClean="0"/>
              <a:t>No signature requirement at renewal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ultiple ways to renew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Express lane renewals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154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1036638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How does the ACA transform eligibility</a:t>
            </a:r>
            <a:b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and enrollment?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8007C-F1B1-C44D-A4DA-1CB055F455B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362200"/>
            <a:ext cx="4495800" cy="30577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769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964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Creates a “no </a:t>
            </a:r>
            <a:r>
              <a:rPr lang="en-US" dirty="0">
                <a:ea typeface="ＭＳ Ｐゴシック" charset="-128"/>
                <a:cs typeface="ＭＳ Ｐゴシック" charset="-128"/>
              </a:rPr>
              <a:t>w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rong door”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connection to coverage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93223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3000" dirty="0" smtClean="0">
                <a:latin typeface="+mj-lt"/>
              </a:rPr>
              <a:t>One application for all coverage options 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3000" dirty="0" smtClean="0">
                <a:latin typeface="+mj-lt"/>
              </a:rPr>
              <a:t>Eligibility for all coverage options regardless of applying through Exchange, Medicaid or CHIP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3000" dirty="0" smtClean="0">
                <a:latin typeface="+mj-lt"/>
              </a:rPr>
              <a:t>Coordination between the Marketplace Medicaid/CHIP will be critical.</a:t>
            </a: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6553346" y="1845351"/>
            <a:ext cx="704404" cy="46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Web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Portal</a:t>
            </a:r>
            <a:r>
              <a:rPr lang="en-US" sz="120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71243"/>
            <a:ext cx="3986427" cy="285795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53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604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Offers multiple paths to enrollment and renewal</a:t>
            </a:r>
            <a:endParaRPr lang="en-US" sz="3400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000" dirty="0">
                <a:latin typeface="+mj-lt"/>
              </a:rPr>
              <a:t>Online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000" dirty="0">
                <a:latin typeface="+mj-lt"/>
              </a:rPr>
              <a:t>Phone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000" dirty="0">
                <a:latin typeface="+mj-lt"/>
              </a:rPr>
              <a:t>In </a:t>
            </a:r>
            <a:r>
              <a:rPr lang="en-US" sz="3000" dirty="0" smtClean="0">
                <a:latin typeface="+mj-lt"/>
              </a:rPr>
              <a:t>Person </a:t>
            </a:r>
            <a:endParaRPr lang="en-US" sz="3000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000" dirty="0">
                <a:latin typeface="+mj-lt"/>
              </a:rPr>
              <a:t>Mail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800"/>
              </a:spcAft>
              <a:buClr>
                <a:srgbClr val="C9961E"/>
              </a:buClr>
              <a:buFont typeface="Arial"/>
              <a:buChar char="•"/>
              <a:defRPr/>
            </a:pPr>
            <a:r>
              <a:rPr lang="en-US" sz="3000" dirty="0" smtClean="0">
                <a:latin typeface="+mj-lt"/>
              </a:rPr>
              <a:t>With assistance from navigators and certified application counselors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buClr>
                <a:schemeClr val="bg2">
                  <a:lumMod val="50000"/>
                </a:schemeClr>
              </a:buClr>
              <a:buFont typeface="Courier New"/>
              <a:buChar char="o"/>
              <a:defRPr/>
            </a:pPr>
            <a:endParaRPr lang="en-US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2175722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92024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/>
          <a:srcRect t="12047" b="11535"/>
          <a:stretch/>
        </p:blipFill>
        <p:spPr>
          <a:xfrm>
            <a:off x="2286000" y="2767242"/>
            <a:ext cx="2057400" cy="1602531"/>
          </a:xfrm>
          <a:prstGeom prst="rect">
            <a:avLst/>
          </a:prstGeom>
        </p:spPr>
      </p:pic>
      <p:pic>
        <p:nvPicPr>
          <p:cNvPr id="6" name="Picture 8" descr="F:\Documents and Settings\Tricia\My Documents\My Pictures\Microsoft Clip Organizer\j04228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1676399" cy="17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54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848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Simplified Application and Renewal Methods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in Medicaid and/or CHIP, January 2013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98657"/>
              </p:ext>
            </p:extLst>
          </p:nvPr>
        </p:nvGraphicFramePr>
        <p:xfrm>
          <a:off x="457200" y="15240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62200" y="6248400"/>
            <a:ext cx="5410200" cy="53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+mj-lt"/>
                <a:ea typeface="Calibri"/>
                <a:cs typeface="Calibri"/>
              </a:rPr>
              <a:t>NOTE: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SOURCE</a:t>
            </a:r>
            <a:r>
              <a:rPr lang="en-US" dirty="0">
                <a:solidFill>
                  <a:srgbClr val="000000"/>
                </a:solidFill>
                <a:latin typeface="+mj-lt"/>
                <a:cs typeface="Calibri" pitchFamily="34" charset="0"/>
              </a:rPr>
              <a:t>: Based on the results of a national survey conducted by the Kaiser Commission on Medicaid and the Uninsured and the Georgetown University Center for Children and Families,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2013.</a:t>
            </a:r>
            <a:endParaRPr lang="en-US" dirty="0">
              <a:solidFill>
                <a:srgbClr val="000000"/>
              </a:solidFill>
              <a:latin typeface="+mj-lt"/>
              <a:cs typeface="Calibri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22" y="1752600"/>
            <a:ext cx="53557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Number of States:</a:t>
            </a:r>
            <a:endParaRPr lang="en-US" sz="15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Footer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44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2202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But what about those old eligibility systems?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25230"/>
          <a:stretch/>
        </p:blipFill>
        <p:spPr>
          <a:xfrm>
            <a:off x="2286000" y="1752600"/>
            <a:ext cx="4724400" cy="3532397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56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716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Moving to real-time, data-driven eligibility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47244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3000" dirty="0" smtClean="0">
                <a:latin typeface="+mj-lt"/>
              </a:rPr>
              <a:t>90% federal funding of new systems through 2015</a:t>
            </a:r>
            <a:endParaRPr lang="en-US" sz="3000" dirty="0">
              <a:latin typeface="+mj-lt"/>
            </a:endParaRPr>
          </a:p>
          <a:p>
            <a:pPr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3000" dirty="0">
                <a:latin typeface="+mj-lt"/>
              </a:rPr>
              <a:t>Electronic data used to verify eligibility without requiring paperwork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</a:pPr>
            <a:r>
              <a:rPr lang="en-US" sz="3000" dirty="0" smtClean="0">
                <a:solidFill>
                  <a:srgbClr val="254061"/>
                </a:solidFill>
                <a:latin typeface="+mj-lt"/>
              </a:rPr>
              <a:t>Eligibility rules “engine” makes automatic, real-time eligibility decisions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565990"/>
            <a:ext cx="2514600" cy="2514600"/>
          </a:xfrm>
          <a:prstGeom prst="rect">
            <a:avLst/>
          </a:prstGeom>
        </p:spPr>
      </p:pic>
      <p:pic>
        <p:nvPicPr>
          <p:cNvPr id="8" name="Picture 7" descr="tech pictu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57600"/>
            <a:ext cx="1676400" cy="232042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6677300" y="3028187"/>
            <a:ext cx="503753" cy="51171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57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461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- Missouri"/>
          <p:cNvSpPr>
            <a:spLocks noChangeAspect="1"/>
          </p:cNvSpPr>
          <p:nvPr/>
        </p:nvSpPr>
        <p:spPr bwMode="auto">
          <a:xfrm>
            <a:off x="4724400" y="2955925"/>
            <a:ext cx="863600" cy="701675"/>
          </a:xfrm>
          <a:custGeom>
            <a:avLst/>
            <a:gdLst>
              <a:gd name="T0" fmla="*/ 0 w 548"/>
              <a:gd name="T1" fmla="*/ 15 h 451"/>
              <a:gd name="T2" fmla="*/ 240 w 548"/>
              <a:gd name="T3" fmla="*/ 0 h 451"/>
              <a:gd name="T4" fmla="*/ 290 w 548"/>
              <a:gd name="T5" fmla="*/ 0 h 451"/>
              <a:gd name="T6" fmla="*/ 329 w 548"/>
              <a:gd name="T7" fmla="*/ 13 h 451"/>
              <a:gd name="T8" fmla="*/ 308 w 548"/>
              <a:gd name="T9" fmla="*/ 52 h 451"/>
              <a:gd name="T10" fmla="*/ 378 w 548"/>
              <a:gd name="T11" fmla="*/ 116 h 451"/>
              <a:gd name="T12" fmla="*/ 401 w 548"/>
              <a:gd name="T13" fmla="*/ 170 h 451"/>
              <a:gd name="T14" fmla="*/ 442 w 548"/>
              <a:gd name="T15" fmla="*/ 156 h 451"/>
              <a:gd name="T16" fmla="*/ 441 w 548"/>
              <a:gd name="T17" fmla="*/ 232 h 451"/>
              <a:gd name="T18" fmla="*/ 483 w 548"/>
              <a:gd name="T19" fmla="*/ 255 h 451"/>
              <a:gd name="T20" fmla="*/ 502 w 548"/>
              <a:gd name="T21" fmla="*/ 322 h 451"/>
              <a:gd name="T22" fmla="*/ 532 w 548"/>
              <a:gd name="T23" fmla="*/ 328 h 451"/>
              <a:gd name="T24" fmla="*/ 548 w 548"/>
              <a:gd name="T25" fmla="*/ 356 h 451"/>
              <a:gd name="T26" fmla="*/ 511 w 548"/>
              <a:gd name="T27" fmla="*/ 395 h 451"/>
              <a:gd name="T28" fmla="*/ 499 w 548"/>
              <a:gd name="T29" fmla="*/ 439 h 451"/>
              <a:gd name="T30" fmla="*/ 447 w 548"/>
              <a:gd name="T31" fmla="*/ 451 h 451"/>
              <a:gd name="T32" fmla="*/ 460 w 548"/>
              <a:gd name="T33" fmla="*/ 402 h 451"/>
              <a:gd name="T34" fmla="*/ 255 w 548"/>
              <a:gd name="T35" fmla="*/ 420 h 451"/>
              <a:gd name="T36" fmla="*/ 107 w 548"/>
              <a:gd name="T37" fmla="*/ 438 h 451"/>
              <a:gd name="T38" fmla="*/ 98 w 548"/>
              <a:gd name="T39" fmla="*/ 390 h 451"/>
              <a:gd name="T40" fmla="*/ 88 w 548"/>
              <a:gd name="T41" fmla="*/ 246 h 451"/>
              <a:gd name="T42" fmla="*/ 86 w 548"/>
              <a:gd name="T43" fmla="*/ 167 h 451"/>
              <a:gd name="T44" fmla="*/ 37 w 548"/>
              <a:gd name="T45" fmla="*/ 131 h 451"/>
              <a:gd name="T46" fmla="*/ 55 w 548"/>
              <a:gd name="T47" fmla="*/ 98 h 451"/>
              <a:gd name="T48" fmla="*/ 31 w 548"/>
              <a:gd name="T49" fmla="*/ 80 h 451"/>
              <a:gd name="T50" fmla="*/ 0 w 548"/>
              <a:gd name="T51" fmla="*/ 15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rgbClr val="041C36"/>
          </a:solidFill>
          <a:ln w="9525">
            <a:solidFill>
              <a:srgbClr val="7AA7DE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rgbClr val="7AA7DE"/>
              </a:solidFill>
              <a:latin typeface="+mj-lt"/>
            </a:endParaRPr>
          </a:p>
        </p:txBody>
      </p:sp>
      <p:sp>
        <p:nvSpPr>
          <p:cNvPr id="2514051" name="Rectangle 131"/>
          <p:cNvSpPr>
            <a:spLocks noChangeArrowheads="1"/>
          </p:cNvSpPr>
          <p:nvPr/>
        </p:nvSpPr>
        <p:spPr bwMode="auto">
          <a:xfrm>
            <a:off x="4724400" y="5311775"/>
            <a:ext cx="152400" cy="152400"/>
          </a:xfrm>
          <a:prstGeom prst="rect">
            <a:avLst/>
          </a:prstGeom>
          <a:solidFill>
            <a:srgbClr val="00004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14053" name="Text Box 133"/>
          <p:cNvSpPr txBox="1">
            <a:spLocks noChangeArrowheads="1"/>
          </p:cNvSpPr>
          <p:nvPr/>
        </p:nvSpPr>
        <p:spPr bwMode="auto">
          <a:xfrm>
            <a:off x="4876800" y="5486400"/>
            <a:ext cx="26458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Approved or Submitted </a:t>
            </a:r>
            <a:r>
              <a:rPr lang="en-US" sz="1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APD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states)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14055" name="Text Box 135"/>
          <p:cNvSpPr txBox="1">
            <a:spLocks noChangeArrowheads="1"/>
          </p:cNvSpPr>
          <p:nvPr/>
        </p:nvSpPr>
        <p:spPr bwMode="auto">
          <a:xfrm>
            <a:off x="4891206" y="5257800"/>
            <a:ext cx="4202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 Begun on Medicaid Eligibility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System Upgrade (42 States)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Status of Major Medicaid Eligibility System </a:t>
            </a:r>
            <a:r>
              <a:rPr lang="en-US" sz="28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Upgrades </a:t>
            </a:r>
            <a:r>
              <a:rPr lang="en-US" sz="2400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January </a:t>
            </a:r>
            <a:r>
              <a:rPr lang="en-US" sz="2400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2013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4600" y="6032500"/>
            <a:ext cx="5867400" cy="83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Based on the results of a national survey conducted by the Kaiser Commission on Medicaid and the Uninsured and the Georgetown University Center for Children and Families,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2013.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399" name="Shape - Wyoming"/>
          <p:cNvSpPr>
            <a:spLocks noChangeAspect="1"/>
          </p:cNvSpPr>
          <p:nvPr/>
        </p:nvSpPr>
        <p:spPr bwMode="auto">
          <a:xfrm>
            <a:off x="2814637" y="2192338"/>
            <a:ext cx="896939" cy="720725"/>
          </a:xfrm>
          <a:custGeom>
            <a:avLst/>
            <a:gdLst>
              <a:gd name="T0" fmla="*/ 2147483647 w 567"/>
              <a:gd name="T1" fmla="*/ 0 h 463"/>
              <a:gd name="T2" fmla="*/ 2147483647 w 567"/>
              <a:gd name="T3" fmla="*/ 2147483647 h 463"/>
              <a:gd name="T4" fmla="*/ 0 w 567"/>
              <a:gd name="T5" fmla="*/ 2147483647 h 463"/>
              <a:gd name="T6" fmla="*/ 2147483647 w 567"/>
              <a:gd name="T7" fmla="*/ 2147483647 h 463"/>
              <a:gd name="T8" fmla="*/ 2147483647 w 567"/>
              <a:gd name="T9" fmla="*/ 2147483647 h 463"/>
              <a:gd name="T10" fmla="*/ 2147483647 w 567"/>
              <a:gd name="T11" fmla="*/ 2147483647 h 463"/>
              <a:gd name="T12" fmla="*/ 2147483647 w 567"/>
              <a:gd name="T13" fmla="*/ 0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7"/>
              <a:gd name="T22" fmla="*/ 0 h 463"/>
              <a:gd name="T23" fmla="*/ 567 w 567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7" h="463">
                <a:moveTo>
                  <a:pt x="55" y="0"/>
                </a:moveTo>
                <a:lnTo>
                  <a:pt x="35" y="172"/>
                </a:lnTo>
                <a:lnTo>
                  <a:pt x="0" y="420"/>
                </a:lnTo>
                <a:lnTo>
                  <a:pt x="164" y="433"/>
                </a:lnTo>
                <a:lnTo>
                  <a:pt x="547" y="463"/>
                </a:lnTo>
                <a:lnTo>
                  <a:pt x="567" y="47"/>
                </a:lnTo>
                <a:lnTo>
                  <a:pt x="55" y="0"/>
                </a:lnTo>
                <a:close/>
              </a:path>
            </a:pathLst>
          </a:custGeom>
          <a:solidFill>
            <a:srgbClr val="001B3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00" name="Shape - Wisconsin"/>
          <p:cNvSpPr>
            <a:spLocks noChangeAspect="1"/>
          </p:cNvSpPr>
          <p:nvPr/>
        </p:nvSpPr>
        <p:spPr bwMode="auto">
          <a:xfrm>
            <a:off x="5002212" y="1881188"/>
            <a:ext cx="654051" cy="752475"/>
          </a:xfrm>
          <a:custGeom>
            <a:avLst/>
            <a:gdLst>
              <a:gd name="T0" fmla="*/ 30 w 415"/>
              <a:gd name="T1" fmla="*/ 33 h 484"/>
              <a:gd name="T2" fmla="*/ 61 w 415"/>
              <a:gd name="T3" fmla="*/ 28 h 484"/>
              <a:gd name="T4" fmla="*/ 90 w 415"/>
              <a:gd name="T5" fmla="*/ 28 h 484"/>
              <a:gd name="T6" fmla="*/ 107 w 415"/>
              <a:gd name="T7" fmla="*/ 0 h 484"/>
              <a:gd name="T8" fmla="*/ 121 w 415"/>
              <a:gd name="T9" fmla="*/ 36 h 484"/>
              <a:gd name="T10" fmla="*/ 166 w 415"/>
              <a:gd name="T11" fmla="*/ 36 h 484"/>
              <a:gd name="T12" fmla="*/ 189 w 415"/>
              <a:gd name="T13" fmla="*/ 68 h 484"/>
              <a:gd name="T14" fmla="*/ 236 w 415"/>
              <a:gd name="T15" fmla="*/ 59 h 484"/>
              <a:gd name="T16" fmla="*/ 267 w 415"/>
              <a:gd name="T17" fmla="*/ 80 h 484"/>
              <a:gd name="T18" fmla="*/ 325 w 415"/>
              <a:gd name="T19" fmla="*/ 95 h 484"/>
              <a:gd name="T20" fmla="*/ 336 w 415"/>
              <a:gd name="T21" fmla="*/ 121 h 484"/>
              <a:gd name="T22" fmla="*/ 365 w 415"/>
              <a:gd name="T23" fmla="*/ 122 h 484"/>
              <a:gd name="T24" fmla="*/ 356 w 415"/>
              <a:gd name="T25" fmla="*/ 147 h 484"/>
              <a:gd name="T26" fmla="*/ 367 w 415"/>
              <a:gd name="T27" fmla="*/ 176 h 484"/>
              <a:gd name="T28" fmla="*/ 347 w 415"/>
              <a:gd name="T29" fmla="*/ 211 h 484"/>
              <a:gd name="T30" fmla="*/ 361 w 415"/>
              <a:gd name="T31" fmla="*/ 219 h 484"/>
              <a:gd name="T32" fmla="*/ 394 w 415"/>
              <a:gd name="T33" fmla="*/ 180 h 484"/>
              <a:gd name="T34" fmla="*/ 392 w 415"/>
              <a:gd name="T35" fmla="*/ 167 h 484"/>
              <a:gd name="T36" fmla="*/ 406 w 415"/>
              <a:gd name="T37" fmla="*/ 161 h 484"/>
              <a:gd name="T38" fmla="*/ 415 w 415"/>
              <a:gd name="T39" fmla="*/ 180 h 484"/>
              <a:gd name="T40" fmla="*/ 389 w 415"/>
              <a:gd name="T41" fmla="*/ 207 h 484"/>
              <a:gd name="T42" fmla="*/ 379 w 415"/>
              <a:gd name="T43" fmla="*/ 268 h 484"/>
              <a:gd name="T44" fmla="*/ 379 w 415"/>
              <a:gd name="T45" fmla="*/ 371 h 484"/>
              <a:gd name="T46" fmla="*/ 394 w 415"/>
              <a:gd name="T47" fmla="*/ 389 h 484"/>
              <a:gd name="T48" fmla="*/ 388 w 415"/>
              <a:gd name="T49" fmla="*/ 453 h 484"/>
              <a:gd name="T50" fmla="*/ 191 w 415"/>
              <a:gd name="T51" fmla="*/ 484 h 484"/>
              <a:gd name="T52" fmla="*/ 142 w 415"/>
              <a:gd name="T53" fmla="*/ 454 h 484"/>
              <a:gd name="T54" fmla="*/ 152 w 415"/>
              <a:gd name="T55" fmla="*/ 416 h 484"/>
              <a:gd name="T56" fmla="*/ 128 w 415"/>
              <a:gd name="T57" fmla="*/ 374 h 484"/>
              <a:gd name="T58" fmla="*/ 107 w 415"/>
              <a:gd name="T59" fmla="*/ 322 h 484"/>
              <a:gd name="T60" fmla="*/ 52 w 415"/>
              <a:gd name="T61" fmla="*/ 270 h 484"/>
              <a:gd name="T62" fmla="*/ 18 w 415"/>
              <a:gd name="T63" fmla="*/ 270 h 484"/>
              <a:gd name="T64" fmla="*/ 18 w 415"/>
              <a:gd name="T65" fmla="*/ 198 h 484"/>
              <a:gd name="T66" fmla="*/ 0 w 415"/>
              <a:gd name="T67" fmla="*/ 171 h 484"/>
              <a:gd name="T68" fmla="*/ 39 w 415"/>
              <a:gd name="T69" fmla="*/ 130 h 484"/>
              <a:gd name="T70" fmla="*/ 30 w 415"/>
              <a:gd name="T71" fmla="*/ 33 h 4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5"/>
              <a:gd name="T109" fmla="*/ 0 h 484"/>
              <a:gd name="T110" fmla="*/ 415 w 415"/>
              <a:gd name="T111" fmla="*/ 484 h 4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5" h="484">
                <a:moveTo>
                  <a:pt x="30" y="33"/>
                </a:moveTo>
                <a:lnTo>
                  <a:pt x="61" y="28"/>
                </a:lnTo>
                <a:lnTo>
                  <a:pt x="90" y="28"/>
                </a:lnTo>
                <a:lnTo>
                  <a:pt x="107" y="0"/>
                </a:lnTo>
                <a:lnTo>
                  <a:pt x="121" y="36"/>
                </a:lnTo>
                <a:lnTo>
                  <a:pt x="166" y="36"/>
                </a:lnTo>
                <a:lnTo>
                  <a:pt x="189" y="68"/>
                </a:lnTo>
                <a:lnTo>
                  <a:pt x="236" y="59"/>
                </a:lnTo>
                <a:lnTo>
                  <a:pt x="267" y="80"/>
                </a:lnTo>
                <a:lnTo>
                  <a:pt x="325" y="95"/>
                </a:lnTo>
                <a:lnTo>
                  <a:pt x="336" y="121"/>
                </a:lnTo>
                <a:lnTo>
                  <a:pt x="365" y="122"/>
                </a:lnTo>
                <a:lnTo>
                  <a:pt x="356" y="147"/>
                </a:lnTo>
                <a:lnTo>
                  <a:pt x="367" y="176"/>
                </a:lnTo>
                <a:lnTo>
                  <a:pt x="347" y="211"/>
                </a:lnTo>
                <a:lnTo>
                  <a:pt x="361" y="219"/>
                </a:lnTo>
                <a:lnTo>
                  <a:pt x="394" y="180"/>
                </a:lnTo>
                <a:lnTo>
                  <a:pt x="392" y="167"/>
                </a:lnTo>
                <a:lnTo>
                  <a:pt x="406" y="161"/>
                </a:lnTo>
                <a:lnTo>
                  <a:pt x="415" y="180"/>
                </a:lnTo>
                <a:lnTo>
                  <a:pt x="389" y="207"/>
                </a:lnTo>
                <a:lnTo>
                  <a:pt x="379" y="268"/>
                </a:lnTo>
                <a:lnTo>
                  <a:pt x="379" y="371"/>
                </a:lnTo>
                <a:lnTo>
                  <a:pt x="394" y="389"/>
                </a:lnTo>
                <a:lnTo>
                  <a:pt x="388" y="453"/>
                </a:lnTo>
                <a:lnTo>
                  <a:pt x="191" y="484"/>
                </a:lnTo>
                <a:lnTo>
                  <a:pt x="142" y="454"/>
                </a:lnTo>
                <a:lnTo>
                  <a:pt x="152" y="416"/>
                </a:lnTo>
                <a:lnTo>
                  <a:pt x="128" y="374"/>
                </a:lnTo>
                <a:lnTo>
                  <a:pt x="107" y="322"/>
                </a:lnTo>
                <a:lnTo>
                  <a:pt x="52" y="270"/>
                </a:lnTo>
                <a:lnTo>
                  <a:pt x="18" y="270"/>
                </a:lnTo>
                <a:lnTo>
                  <a:pt x="18" y="198"/>
                </a:lnTo>
                <a:lnTo>
                  <a:pt x="0" y="171"/>
                </a:lnTo>
                <a:lnTo>
                  <a:pt x="39" y="130"/>
                </a:lnTo>
                <a:lnTo>
                  <a:pt x="30" y="33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01" name="Shape - West Virginia"/>
          <p:cNvSpPr>
            <a:spLocks noChangeAspect="1"/>
          </p:cNvSpPr>
          <p:nvPr/>
        </p:nvSpPr>
        <p:spPr bwMode="auto">
          <a:xfrm>
            <a:off x="6372226" y="2733675"/>
            <a:ext cx="550863" cy="566738"/>
          </a:xfrm>
          <a:custGeom>
            <a:avLst/>
            <a:gdLst>
              <a:gd name="T0" fmla="*/ 2147483647 w 349"/>
              <a:gd name="T1" fmla="*/ 2147483647 h 365"/>
              <a:gd name="T2" fmla="*/ 2147483647 w 349"/>
              <a:gd name="T3" fmla="*/ 2147483647 h 365"/>
              <a:gd name="T4" fmla="*/ 0 w 349"/>
              <a:gd name="T5" fmla="*/ 2147483647 h 365"/>
              <a:gd name="T6" fmla="*/ 2147483647 w 349"/>
              <a:gd name="T7" fmla="*/ 2147483647 h 365"/>
              <a:gd name="T8" fmla="*/ 2147483647 w 349"/>
              <a:gd name="T9" fmla="*/ 2147483647 h 365"/>
              <a:gd name="T10" fmla="*/ 2147483647 w 349"/>
              <a:gd name="T11" fmla="*/ 2147483647 h 365"/>
              <a:gd name="T12" fmla="*/ 2147483647 w 349"/>
              <a:gd name="T13" fmla="*/ 2147483647 h 365"/>
              <a:gd name="T14" fmla="*/ 2147483647 w 349"/>
              <a:gd name="T15" fmla="*/ 2147483647 h 365"/>
              <a:gd name="T16" fmla="*/ 2147483647 w 349"/>
              <a:gd name="T17" fmla="*/ 2147483647 h 365"/>
              <a:gd name="T18" fmla="*/ 2147483647 w 349"/>
              <a:gd name="T19" fmla="*/ 2147483647 h 365"/>
              <a:gd name="T20" fmla="*/ 2147483647 w 349"/>
              <a:gd name="T21" fmla="*/ 2147483647 h 365"/>
              <a:gd name="T22" fmla="*/ 2147483647 w 349"/>
              <a:gd name="T23" fmla="*/ 2147483647 h 365"/>
              <a:gd name="T24" fmla="*/ 2147483647 w 349"/>
              <a:gd name="T25" fmla="*/ 2147483647 h 365"/>
              <a:gd name="T26" fmla="*/ 2147483647 w 349"/>
              <a:gd name="T27" fmla="*/ 2147483647 h 365"/>
              <a:gd name="T28" fmla="*/ 2147483647 w 349"/>
              <a:gd name="T29" fmla="*/ 2147483647 h 365"/>
              <a:gd name="T30" fmla="*/ 2147483647 w 349"/>
              <a:gd name="T31" fmla="*/ 2147483647 h 365"/>
              <a:gd name="T32" fmla="*/ 2147483647 w 349"/>
              <a:gd name="T33" fmla="*/ 0 h 365"/>
              <a:gd name="T34" fmla="*/ 2147483647 w 349"/>
              <a:gd name="T35" fmla="*/ 2147483647 h 365"/>
              <a:gd name="T36" fmla="*/ 2147483647 w 349"/>
              <a:gd name="T37" fmla="*/ 2147483647 h 365"/>
              <a:gd name="T38" fmla="*/ 2147483647 w 349"/>
              <a:gd name="T39" fmla="*/ 2147483647 h 365"/>
              <a:gd name="T40" fmla="*/ 2147483647 w 349"/>
              <a:gd name="T41" fmla="*/ 2147483647 h 3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9"/>
              <a:gd name="T64" fmla="*/ 0 h 365"/>
              <a:gd name="T65" fmla="*/ 349 w 349"/>
              <a:gd name="T66" fmla="*/ 365 h 3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9" h="365">
                <a:moveTo>
                  <a:pt x="35" y="191"/>
                </a:moveTo>
                <a:lnTo>
                  <a:pt x="9" y="184"/>
                </a:lnTo>
                <a:lnTo>
                  <a:pt x="0" y="242"/>
                </a:lnTo>
                <a:lnTo>
                  <a:pt x="9" y="303"/>
                </a:lnTo>
                <a:lnTo>
                  <a:pt x="59" y="344"/>
                </a:lnTo>
                <a:lnTo>
                  <a:pt x="71" y="365"/>
                </a:lnTo>
                <a:lnTo>
                  <a:pt x="135" y="344"/>
                </a:lnTo>
                <a:lnTo>
                  <a:pt x="211" y="295"/>
                </a:lnTo>
                <a:lnTo>
                  <a:pt x="234" y="188"/>
                </a:lnTo>
                <a:lnTo>
                  <a:pt x="283" y="160"/>
                </a:lnTo>
                <a:lnTo>
                  <a:pt x="310" y="94"/>
                </a:lnTo>
                <a:lnTo>
                  <a:pt x="349" y="76"/>
                </a:lnTo>
                <a:lnTo>
                  <a:pt x="298" y="67"/>
                </a:lnTo>
                <a:lnTo>
                  <a:pt x="210" y="115"/>
                </a:lnTo>
                <a:lnTo>
                  <a:pt x="196" y="69"/>
                </a:lnTo>
                <a:lnTo>
                  <a:pt x="120" y="73"/>
                </a:lnTo>
                <a:lnTo>
                  <a:pt x="103" y="0"/>
                </a:lnTo>
                <a:lnTo>
                  <a:pt x="83" y="20"/>
                </a:lnTo>
                <a:lnTo>
                  <a:pt x="89" y="124"/>
                </a:lnTo>
                <a:lnTo>
                  <a:pt x="55" y="133"/>
                </a:lnTo>
                <a:lnTo>
                  <a:pt x="35" y="191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02" name="Shape - Washington"/>
          <p:cNvSpPr>
            <a:spLocks noChangeAspect="1"/>
          </p:cNvSpPr>
          <p:nvPr/>
        </p:nvSpPr>
        <p:spPr bwMode="auto">
          <a:xfrm>
            <a:off x="1490664" y="1341438"/>
            <a:ext cx="835025" cy="603250"/>
          </a:xfrm>
          <a:custGeom>
            <a:avLst/>
            <a:gdLst>
              <a:gd name="T0" fmla="*/ 2147483647 w 530"/>
              <a:gd name="T1" fmla="*/ 0 h 389"/>
              <a:gd name="T2" fmla="*/ 2147483647 w 530"/>
              <a:gd name="T3" fmla="*/ 2147483647 h 389"/>
              <a:gd name="T4" fmla="*/ 2147483647 w 530"/>
              <a:gd name="T5" fmla="*/ 2147483647 h 389"/>
              <a:gd name="T6" fmla="*/ 2147483647 w 530"/>
              <a:gd name="T7" fmla="*/ 2147483647 h 389"/>
              <a:gd name="T8" fmla="*/ 2147483647 w 530"/>
              <a:gd name="T9" fmla="*/ 2147483647 h 389"/>
              <a:gd name="T10" fmla="*/ 2147483647 w 530"/>
              <a:gd name="T11" fmla="*/ 2147483647 h 389"/>
              <a:gd name="T12" fmla="*/ 2147483647 w 530"/>
              <a:gd name="T13" fmla="*/ 2147483647 h 389"/>
              <a:gd name="T14" fmla="*/ 2147483647 w 530"/>
              <a:gd name="T15" fmla="*/ 2147483647 h 389"/>
              <a:gd name="T16" fmla="*/ 2147483647 w 530"/>
              <a:gd name="T17" fmla="*/ 2147483647 h 389"/>
              <a:gd name="T18" fmla="*/ 2147483647 w 530"/>
              <a:gd name="T19" fmla="*/ 2147483647 h 389"/>
              <a:gd name="T20" fmla="*/ 2147483647 w 530"/>
              <a:gd name="T21" fmla="*/ 2147483647 h 389"/>
              <a:gd name="T22" fmla="*/ 2147483647 w 530"/>
              <a:gd name="T23" fmla="*/ 2147483647 h 389"/>
              <a:gd name="T24" fmla="*/ 2147483647 w 530"/>
              <a:gd name="T25" fmla="*/ 2147483647 h 389"/>
              <a:gd name="T26" fmla="*/ 2147483647 w 530"/>
              <a:gd name="T27" fmla="*/ 2147483647 h 389"/>
              <a:gd name="T28" fmla="*/ 2147483647 w 530"/>
              <a:gd name="T29" fmla="*/ 2147483647 h 389"/>
              <a:gd name="T30" fmla="*/ 2147483647 w 530"/>
              <a:gd name="T31" fmla="*/ 2147483647 h 389"/>
              <a:gd name="T32" fmla="*/ 2147483647 w 530"/>
              <a:gd name="T33" fmla="*/ 2147483647 h 389"/>
              <a:gd name="T34" fmla="*/ 2147483647 w 530"/>
              <a:gd name="T35" fmla="*/ 2147483647 h 389"/>
              <a:gd name="T36" fmla="*/ 2147483647 w 530"/>
              <a:gd name="T37" fmla="*/ 2147483647 h 389"/>
              <a:gd name="T38" fmla="*/ 2147483647 w 530"/>
              <a:gd name="T39" fmla="*/ 2147483647 h 389"/>
              <a:gd name="T40" fmla="*/ 0 w 530"/>
              <a:gd name="T41" fmla="*/ 2147483647 h 389"/>
              <a:gd name="T42" fmla="*/ 2147483647 w 530"/>
              <a:gd name="T43" fmla="*/ 2147483647 h 389"/>
              <a:gd name="T44" fmla="*/ 2147483647 w 530"/>
              <a:gd name="T45" fmla="*/ 2147483647 h 389"/>
              <a:gd name="T46" fmla="*/ 2147483647 w 530"/>
              <a:gd name="T47" fmla="*/ 2147483647 h 389"/>
              <a:gd name="T48" fmla="*/ 2147483647 w 530"/>
              <a:gd name="T49" fmla="*/ 2147483647 h 389"/>
              <a:gd name="T50" fmla="*/ 2147483647 w 530"/>
              <a:gd name="T51" fmla="*/ 2147483647 h 389"/>
              <a:gd name="T52" fmla="*/ 2147483647 w 530"/>
              <a:gd name="T53" fmla="*/ 2147483647 h 389"/>
              <a:gd name="T54" fmla="*/ 2147483647 w 530"/>
              <a:gd name="T55" fmla="*/ 2147483647 h 389"/>
              <a:gd name="T56" fmla="*/ 2147483647 w 530"/>
              <a:gd name="T57" fmla="*/ 2147483647 h 389"/>
              <a:gd name="T58" fmla="*/ 2147483647 w 530"/>
              <a:gd name="T59" fmla="*/ 2147483647 h 389"/>
              <a:gd name="T60" fmla="*/ 2147483647 w 530"/>
              <a:gd name="T61" fmla="*/ 2147483647 h 389"/>
              <a:gd name="T62" fmla="*/ 2147483647 w 530"/>
              <a:gd name="T63" fmla="*/ 2147483647 h 389"/>
              <a:gd name="T64" fmla="*/ 2147483647 w 530"/>
              <a:gd name="T65" fmla="*/ 2147483647 h 389"/>
              <a:gd name="T66" fmla="*/ 2147483647 w 530"/>
              <a:gd name="T67" fmla="*/ 2147483647 h 389"/>
              <a:gd name="T68" fmla="*/ 2147483647 w 530"/>
              <a:gd name="T69" fmla="*/ 2147483647 h 389"/>
              <a:gd name="T70" fmla="*/ 2147483647 w 530"/>
              <a:gd name="T71" fmla="*/ 2147483647 h 389"/>
              <a:gd name="T72" fmla="*/ 2147483647 w 530"/>
              <a:gd name="T73" fmla="*/ 2147483647 h 389"/>
              <a:gd name="T74" fmla="*/ 2147483647 w 530"/>
              <a:gd name="T75" fmla="*/ 0 h 3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0"/>
              <a:gd name="T115" fmla="*/ 0 h 389"/>
              <a:gd name="T116" fmla="*/ 530 w 530"/>
              <a:gd name="T117" fmla="*/ 389 h 3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0" h="389">
                <a:moveTo>
                  <a:pt x="134" y="0"/>
                </a:moveTo>
                <a:lnTo>
                  <a:pt x="243" y="30"/>
                </a:lnTo>
                <a:lnTo>
                  <a:pt x="326" y="49"/>
                </a:lnTo>
                <a:lnTo>
                  <a:pt x="366" y="58"/>
                </a:lnTo>
                <a:lnTo>
                  <a:pt x="408" y="64"/>
                </a:lnTo>
                <a:lnTo>
                  <a:pt x="463" y="74"/>
                </a:lnTo>
                <a:lnTo>
                  <a:pt x="530" y="86"/>
                </a:lnTo>
                <a:lnTo>
                  <a:pt x="487" y="389"/>
                </a:lnTo>
                <a:lnTo>
                  <a:pt x="281" y="345"/>
                </a:lnTo>
                <a:lnTo>
                  <a:pt x="253" y="365"/>
                </a:lnTo>
                <a:lnTo>
                  <a:pt x="216" y="335"/>
                </a:lnTo>
                <a:lnTo>
                  <a:pt x="183" y="365"/>
                </a:lnTo>
                <a:lnTo>
                  <a:pt x="153" y="339"/>
                </a:lnTo>
                <a:lnTo>
                  <a:pt x="68" y="335"/>
                </a:lnTo>
                <a:lnTo>
                  <a:pt x="80" y="286"/>
                </a:lnTo>
                <a:lnTo>
                  <a:pt x="19" y="281"/>
                </a:lnTo>
                <a:lnTo>
                  <a:pt x="13" y="253"/>
                </a:lnTo>
                <a:lnTo>
                  <a:pt x="25" y="223"/>
                </a:lnTo>
                <a:lnTo>
                  <a:pt x="10" y="196"/>
                </a:lnTo>
                <a:lnTo>
                  <a:pt x="11" y="120"/>
                </a:lnTo>
                <a:lnTo>
                  <a:pt x="0" y="62"/>
                </a:lnTo>
                <a:lnTo>
                  <a:pt x="7" y="40"/>
                </a:lnTo>
                <a:lnTo>
                  <a:pt x="34" y="49"/>
                </a:lnTo>
                <a:lnTo>
                  <a:pt x="62" y="83"/>
                </a:lnTo>
                <a:lnTo>
                  <a:pt x="114" y="91"/>
                </a:lnTo>
                <a:lnTo>
                  <a:pt x="128" y="119"/>
                </a:lnTo>
                <a:lnTo>
                  <a:pt x="102" y="119"/>
                </a:lnTo>
                <a:lnTo>
                  <a:pt x="99" y="143"/>
                </a:lnTo>
                <a:lnTo>
                  <a:pt x="114" y="146"/>
                </a:lnTo>
                <a:lnTo>
                  <a:pt x="120" y="170"/>
                </a:lnTo>
                <a:lnTo>
                  <a:pt x="89" y="187"/>
                </a:lnTo>
                <a:lnTo>
                  <a:pt x="89" y="204"/>
                </a:lnTo>
                <a:lnTo>
                  <a:pt x="125" y="204"/>
                </a:lnTo>
                <a:lnTo>
                  <a:pt x="134" y="162"/>
                </a:lnTo>
                <a:lnTo>
                  <a:pt x="161" y="137"/>
                </a:lnTo>
                <a:lnTo>
                  <a:pt x="128" y="71"/>
                </a:lnTo>
                <a:lnTo>
                  <a:pt x="149" y="50"/>
                </a:lnTo>
                <a:lnTo>
                  <a:pt x="13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2" name="Shape - Virginia"/>
          <p:cNvGrpSpPr>
            <a:grpSpLocks/>
          </p:cNvGrpSpPr>
          <p:nvPr/>
        </p:nvGrpSpPr>
        <p:grpSpPr bwMode="auto">
          <a:xfrm>
            <a:off x="6303961" y="2852737"/>
            <a:ext cx="1009651" cy="596900"/>
            <a:chOff x="3911" y="1540"/>
            <a:chExt cx="636" cy="376"/>
          </a:xfrm>
          <a:solidFill>
            <a:srgbClr val="001B36"/>
          </a:solidFill>
        </p:grpSpPr>
        <p:sp>
          <p:nvSpPr>
            <p:cNvPr id="404" name="Freeform 65"/>
            <p:cNvSpPr>
              <a:spLocks noChangeAspect="1"/>
            </p:cNvSpPr>
            <p:nvPr/>
          </p:nvSpPr>
          <p:spPr bwMode="auto">
            <a:xfrm>
              <a:off x="3911" y="1540"/>
              <a:ext cx="613" cy="376"/>
            </a:xfrm>
            <a:custGeom>
              <a:avLst/>
              <a:gdLst>
                <a:gd name="T0" fmla="*/ 102 w 616"/>
                <a:gd name="T1" fmla="*/ 253 h 383"/>
                <a:gd name="T2" fmla="*/ 84 w 616"/>
                <a:gd name="T3" fmla="*/ 290 h 383"/>
                <a:gd name="T4" fmla="*/ 59 w 616"/>
                <a:gd name="T5" fmla="*/ 300 h 383"/>
                <a:gd name="T6" fmla="*/ 57 w 616"/>
                <a:gd name="T7" fmla="*/ 325 h 383"/>
                <a:gd name="T8" fmla="*/ 3 w 616"/>
                <a:gd name="T9" fmla="*/ 343 h 383"/>
                <a:gd name="T10" fmla="*/ 0 w 616"/>
                <a:gd name="T11" fmla="*/ 362 h 383"/>
                <a:gd name="T12" fmla="*/ 144 w 616"/>
                <a:gd name="T13" fmla="*/ 339 h 383"/>
                <a:gd name="T14" fmla="*/ 406 w 616"/>
                <a:gd name="T15" fmla="*/ 287 h 383"/>
                <a:gd name="T16" fmla="*/ 607 w 616"/>
                <a:gd name="T17" fmla="*/ 240 h 383"/>
                <a:gd name="T18" fmla="*/ 607 w 616"/>
                <a:gd name="T19" fmla="*/ 203 h 383"/>
                <a:gd name="T20" fmla="*/ 585 w 616"/>
                <a:gd name="T21" fmla="*/ 191 h 383"/>
                <a:gd name="T22" fmla="*/ 567 w 616"/>
                <a:gd name="T23" fmla="*/ 210 h 383"/>
                <a:gd name="T24" fmla="*/ 556 w 616"/>
                <a:gd name="T25" fmla="*/ 161 h 383"/>
                <a:gd name="T26" fmla="*/ 567 w 616"/>
                <a:gd name="T27" fmla="*/ 118 h 383"/>
                <a:gd name="T28" fmla="*/ 494 w 616"/>
                <a:gd name="T29" fmla="*/ 84 h 383"/>
                <a:gd name="T30" fmla="*/ 442 w 616"/>
                <a:gd name="T31" fmla="*/ 93 h 383"/>
                <a:gd name="T32" fmla="*/ 440 w 616"/>
                <a:gd name="T33" fmla="*/ 27 h 383"/>
                <a:gd name="T34" fmla="*/ 387 w 616"/>
                <a:gd name="T35" fmla="*/ 0 h 383"/>
                <a:gd name="T36" fmla="*/ 346 w 616"/>
                <a:gd name="T37" fmla="*/ 17 h 383"/>
                <a:gd name="T38" fmla="*/ 319 w 616"/>
                <a:gd name="T39" fmla="*/ 80 h 383"/>
                <a:gd name="T40" fmla="*/ 275 w 616"/>
                <a:gd name="T41" fmla="*/ 105 h 383"/>
                <a:gd name="T42" fmla="*/ 255 w 616"/>
                <a:gd name="T43" fmla="*/ 204 h 383"/>
                <a:gd name="T44" fmla="*/ 178 w 616"/>
                <a:gd name="T45" fmla="*/ 253 h 383"/>
                <a:gd name="T46" fmla="*/ 115 w 616"/>
                <a:gd name="T47" fmla="*/ 274 h 383"/>
                <a:gd name="T48" fmla="*/ 102 w 616"/>
                <a:gd name="T49" fmla="*/ 253 h 3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6"/>
                <a:gd name="T76" fmla="*/ 0 h 383"/>
                <a:gd name="T77" fmla="*/ 616 w 616"/>
                <a:gd name="T78" fmla="*/ 383 h 3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6" h="383">
                  <a:moveTo>
                    <a:pt x="102" y="268"/>
                  </a:moveTo>
                  <a:lnTo>
                    <a:pt x="84" y="307"/>
                  </a:lnTo>
                  <a:lnTo>
                    <a:pt x="59" y="318"/>
                  </a:lnTo>
                  <a:lnTo>
                    <a:pt x="57" y="343"/>
                  </a:lnTo>
                  <a:lnTo>
                    <a:pt x="3" y="362"/>
                  </a:lnTo>
                  <a:lnTo>
                    <a:pt x="0" y="383"/>
                  </a:lnTo>
                  <a:lnTo>
                    <a:pt x="147" y="358"/>
                  </a:lnTo>
                  <a:lnTo>
                    <a:pt x="412" y="303"/>
                  </a:lnTo>
                  <a:lnTo>
                    <a:pt x="616" y="254"/>
                  </a:lnTo>
                  <a:lnTo>
                    <a:pt x="616" y="215"/>
                  </a:lnTo>
                  <a:lnTo>
                    <a:pt x="594" y="203"/>
                  </a:lnTo>
                  <a:lnTo>
                    <a:pt x="576" y="222"/>
                  </a:lnTo>
                  <a:lnTo>
                    <a:pt x="565" y="170"/>
                  </a:lnTo>
                  <a:lnTo>
                    <a:pt x="576" y="124"/>
                  </a:lnTo>
                  <a:lnTo>
                    <a:pt x="500" y="90"/>
                  </a:lnTo>
                  <a:lnTo>
                    <a:pt x="448" y="99"/>
                  </a:lnTo>
                  <a:lnTo>
                    <a:pt x="446" y="27"/>
                  </a:lnTo>
                  <a:lnTo>
                    <a:pt x="393" y="0"/>
                  </a:lnTo>
                  <a:lnTo>
                    <a:pt x="352" y="17"/>
                  </a:lnTo>
                  <a:lnTo>
                    <a:pt x="325" y="84"/>
                  </a:lnTo>
                  <a:lnTo>
                    <a:pt x="278" y="111"/>
                  </a:lnTo>
                  <a:lnTo>
                    <a:pt x="258" y="216"/>
                  </a:lnTo>
                  <a:lnTo>
                    <a:pt x="181" y="268"/>
                  </a:lnTo>
                  <a:lnTo>
                    <a:pt x="118" y="289"/>
                  </a:lnTo>
                  <a:lnTo>
                    <a:pt x="102" y="26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05" name="Freeform 66"/>
            <p:cNvSpPr>
              <a:spLocks noChangeAspect="1"/>
            </p:cNvSpPr>
            <p:nvPr/>
          </p:nvSpPr>
          <p:spPr bwMode="auto">
            <a:xfrm>
              <a:off x="4506" y="1634"/>
              <a:ext cx="41" cy="69"/>
            </a:xfrm>
            <a:custGeom>
              <a:avLst/>
              <a:gdLst>
                <a:gd name="T0" fmla="*/ 0 w 42"/>
                <a:gd name="T1" fmla="*/ 6 h 71"/>
                <a:gd name="T2" fmla="*/ 39 w 42"/>
                <a:gd name="T3" fmla="*/ 0 h 71"/>
                <a:gd name="T4" fmla="*/ 18 w 42"/>
                <a:gd name="T5" fmla="*/ 65 h 71"/>
                <a:gd name="T6" fmla="*/ 2 w 42"/>
                <a:gd name="T7" fmla="*/ 64 h 71"/>
                <a:gd name="T8" fmla="*/ 0 w 42"/>
                <a:gd name="T9" fmla="*/ 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71"/>
                <a:gd name="T17" fmla="*/ 42 w 4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71">
                  <a:moveTo>
                    <a:pt x="0" y="6"/>
                  </a:moveTo>
                  <a:lnTo>
                    <a:pt x="42" y="0"/>
                  </a:lnTo>
                  <a:lnTo>
                    <a:pt x="18" y="71"/>
                  </a:lnTo>
                  <a:lnTo>
                    <a:pt x="2" y="7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406" name="Shape - Vermont"/>
          <p:cNvSpPr>
            <a:spLocks noChangeAspect="1"/>
          </p:cNvSpPr>
          <p:nvPr/>
        </p:nvSpPr>
        <p:spPr bwMode="auto">
          <a:xfrm>
            <a:off x="7199314" y="1787525"/>
            <a:ext cx="220663" cy="401638"/>
          </a:xfrm>
          <a:custGeom>
            <a:avLst/>
            <a:gdLst>
              <a:gd name="T0" fmla="*/ 0 w 139"/>
              <a:gd name="T1" fmla="*/ 2147483647 h 257"/>
              <a:gd name="T2" fmla="*/ 2147483647 w 139"/>
              <a:gd name="T3" fmla="*/ 0 h 257"/>
              <a:gd name="T4" fmla="*/ 2147483647 w 139"/>
              <a:gd name="T5" fmla="*/ 2147483647 h 257"/>
              <a:gd name="T6" fmla="*/ 2147483647 w 139"/>
              <a:gd name="T7" fmla="*/ 2147483647 h 257"/>
              <a:gd name="T8" fmla="*/ 2147483647 w 139"/>
              <a:gd name="T9" fmla="*/ 2147483647 h 257"/>
              <a:gd name="T10" fmla="*/ 2147483647 w 139"/>
              <a:gd name="T11" fmla="*/ 2147483647 h 257"/>
              <a:gd name="T12" fmla="*/ 2147483647 w 139"/>
              <a:gd name="T13" fmla="*/ 2147483647 h 257"/>
              <a:gd name="T14" fmla="*/ 2147483647 w 139"/>
              <a:gd name="T15" fmla="*/ 2147483647 h 257"/>
              <a:gd name="T16" fmla="*/ 2147483647 w 139"/>
              <a:gd name="T17" fmla="*/ 2147483647 h 257"/>
              <a:gd name="T18" fmla="*/ 0 w 139"/>
              <a:gd name="T19" fmla="*/ 2147483647 h 2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"/>
              <a:gd name="T31" fmla="*/ 0 h 257"/>
              <a:gd name="T32" fmla="*/ 139 w 139"/>
              <a:gd name="T33" fmla="*/ 257 h 2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" h="257">
                <a:moveTo>
                  <a:pt x="0" y="27"/>
                </a:moveTo>
                <a:lnTo>
                  <a:pt x="102" y="0"/>
                </a:lnTo>
                <a:lnTo>
                  <a:pt x="139" y="70"/>
                </a:lnTo>
                <a:lnTo>
                  <a:pt x="120" y="88"/>
                </a:lnTo>
                <a:lnTo>
                  <a:pt x="127" y="243"/>
                </a:lnTo>
                <a:lnTo>
                  <a:pt x="69" y="257"/>
                </a:lnTo>
                <a:lnTo>
                  <a:pt x="41" y="193"/>
                </a:lnTo>
                <a:lnTo>
                  <a:pt x="39" y="117"/>
                </a:lnTo>
                <a:lnTo>
                  <a:pt x="14" y="94"/>
                </a:lnTo>
                <a:lnTo>
                  <a:pt x="0" y="27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07" name="Shape - Utah"/>
          <p:cNvSpPr>
            <a:spLocks noChangeAspect="1"/>
          </p:cNvSpPr>
          <p:nvPr/>
        </p:nvSpPr>
        <p:spPr bwMode="auto">
          <a:xfrm>
            <a:off x="2378077" y="2625725"/>
            <a:ext cx="693737" cy="885825"/>
          </a:xfrm>
          <a:custGeom>
            <a:avLst/>
            <a:gdLst>
              <a:gd name="T0" fmla="*/ 2147483647 w 441"/>
              <a:gd name="T1" fmla="*/ 0 h 569"/>
              <a:gd name="T2" fmla="*/ 2147483647 w 441"/>
              <a:gd name="T3" fmla="*/ 2147483647 h 569"/>
              <a:gd name="T4" fmla="*/ 2147483647 w 441"/>
              <a:gd name="T5" fmla="*/ 2147483647 h 569"/>
              <a:gd name="T6" fmla="*/ 2147483647 w 441"/>
              <a:gd name="T7" fmla="*/ 2147483647 h 569"/>
              <a:gd name="T8" fmla="*/ 2147483647 w 441"/>
              <a:gd name="T9" fmla="*/ 2147483647 h 569"/>
              <a:gd name="T10" fmla="*/ 0 w 441"/>
              <a:gd name="T11" fmla="*/ 2147483647 h 569"/>
              <a:gd name="T12" fmla="*/ 2147483647 w 441"/>
              <a:gd name="T13" fmla="*/ 2147483647 h 569"/>
              <a:gd name="T14" fmla="*/ 2147483647 w 441"/>
              <a:gd name="T15" fmla="*/ 0 h 5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"/>
              <a:gd name="T25" fmla="*/ 0 h 569"/>
              <a:gd name="T26" fmla="*/ 441 w 441"/>
              <a:gd name="T27" fmla="*/ 569 h 5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" h="569">
                <a:moveTo>
                  <a:pt x="82" y="0"/>
                </a:moveTo>
                <a:lnTo>
                  <a:pt x="298" y="30"/>
                </a:lnTo>
                <a:lnTo>
                  <a:pt x="283" y="139"/>
                </a:lnTo>
                <a:lnTo>
                  <a:pt x="441" y="154"/>
                </a:lnTo>
                <a:lnTo>
                  <a:pt x="398" y="569"/>
                </a:lnTo>
                <a:lnTo>
                  <a:pt x="0" y="526"/>
                </a:lnTo>
                <a:lnTo>
                  <a:pt x="40" y="261"/>
                </a:lnTo>
                <a:lnTo>
                  <a:pt x="82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08" name="Shape - Texas"/>
          <p:cNvSpPr>
            <a:spLocks noChangeAspect="1"/>
          </p:cNvSpPr>
          <p:nvPr/>
        </p:nvSpPr>
        <p:spPr bwMode="auto">
          <a:xfrm>
            <a:off x="3252787" y="3632199"/>
            <a:ext cx="1816100" cy="1662113"/>
          </a:xfrm>
          <a:custGeom>
            <a:avLst/>
            <a:gdLst>
              <a:gd name="T0" fmla="*/ 2147483647 w 1152"/>
              <a:gd name="T1" fmla="*/ 0 h 1067"/>
              <a:gd name="T2" fmla="*/ 2147483647 w 1152"/>
              <a:gd name="T3" fmla="*/ 2147483647 h 1067"/>
              <a:gd name="T4" fmla="*/ 2147483647 w 1152"/>
              <a:gd name="T5" fmla="*/ 2147483647 h 1067"/>
              <a:gd name="T6" fmla="*/ 2147483647 w 1152"/>
              <a:gd name="T7" fmla="*/ 2147483647 h 1067"/>
              <a:gd name="T8" fmla="*/ 2147483647 w 1152"/>
              <a:gd name="T9" fmla="*/ 2147483647 h 1067"/>
              <a:gd name="T10" fmla="*/ 2147483647 w 1152"/>
              <a:gd name="T11" fmla="*/ 2147483647 h 1067"/>
              <a:gd name="T12" fmla="*/ 2147483647 w 1152"/>
              <a:gd name="T13" fmla="*/ 2147483647 h 1067"/>
              <a:gd name="T14" fmla="*/ 2147483647 w 1152"/>
              <a:gd name="T15" fmla="*/ 2147483647 h 1067"/>
              <a:gd name="T16" fmla="*/ 2147483647 w 1152"/>
              <a:gd name="T17" fmla="*/ 2147483647 h 1067"/>
              <a:gd name="T18" fmla="*/ 2147483647 w 1152"/>
              <a:gd name="T19" fmla="*/ 2147483647 h 1067"/>
              <a:gd name="T20" fmla="*/ 2147483647 w 1152"/>
              <a:gd name="T21" fmla="*/ 2147483647 h 1067"/>
              <a:gd name="T22" fmla="*/ 2147483647 w 1152"/>
              <a:gd name="T23" fmla="*/ 2147483647 h 1067"/>
              <a:gd name="T24" fmla="*/ 2147483647 w 1152"/>
              <a:gd name="T25" fmla="*/ 2147483647 h 1067"/>
              <a:gd name="T26" fmla="*/ 2147483647 w 1152"/>
              <a:gd name="T27" fmla="*/ 2147483647 h 1067"/>
              <a:gd name="T28" fmla="*/ 2147483647 w 1152"/>
              <a:gd name="T29" fmla="*/ 2147483647 h 1067"/>
              <a:gd name="T30" fmla="*/ 2147483647 w 1152"/>
              <a:gd name="T31" fmla="*/ 2147483647 h 1067"/>
              <a:gd name="T32" fmla="*/ 2147483647 w 1152"/>
              <a:gd name="T33" fmla="*/ 2147483647 h 1067"/>
              <a:gd name="T34" fmla="*/ 2147483647 w 1152"/>
              <a:gd name="T35" fmla="*/ 2147483647 h 1067"/>
              <a:gd name="T36" fmla="*/ 2147483647 w 1152"/>
              <a:gd name="T37" fmla="*/ 2147483647 h 1067"/>
              <a:gd name="T38" fmla="*/ 2147483647 w 1152"/>
              <a:gd name="T39" fmla="*/ 2147483647 h 1067"/>
              <a:gd name="T40" fmla="*/ 2147483647 w 1152"/>
              <a:gd name="T41" fmla="*/ 2147483647 h 1067"/>
              <a:gd name="T42" fmla="*/ 2147483647 w 1152"/>
              <a:gd name="T43" fmla="*/ 2147483647 h 1067"/>
              <a:gd name="T44" fmla="*/ 2147483647 w 1152"/>
              <a:gd name="T45" fmla="*/ 2147483647 h 1067"/>
              <a:gd name="T46" fmla="*/ 2147483647 w 1152"/>
              <a:gd name="T47" fmla="*/ 2147483647 h 1067"/>
              <a:gd name="T48" fmla="*/ 2147483647 w 1152"/>
              <a:gd name="T49" fmla="*/ 2147483647 h 1067"/>
              <a:gd name="T50" fmla="*/ 2147483647 w 1152"/>
              <a:gd name="T51" fmla="*/ 2147483647 h 1067"/>
              <a:gd name="T52" fmla="*/ 2147483647 w 1152"/>
              <a:gd name="T53" fmla="*/ 2147483647 h 1067"/>
              <a:gd name="T54" fmla="*/ 2147483647 w 1152"/>
              <a:gd name="T55" fmla="*/ 2147483647 h 1067"/>
              <a:gd name="T56" fmla="*/ 2147483647 w 1152"/>
              <a:gd name="T57" fmla="*/ 2147483647 h 1067"/>
              <a:gd name="T58" fmla="*/ 2147483647 w 1152"/>
              <a:gd name="T59" fmla="*/ 2147483647 h 1067"/>
              <a:gd name="T60" fmla="*/ 2147483647 w 1152"/>
              <a:gd name="T61" fmla="*/ 2147483647 h 1067"/>
              <a:gd name="T62" fmla="*/ 2147483647 w 1152"/>
              <a:gd name="T63" fmla="*/ 2147483647 h 1067"/>
              <a:gd name="T64" fmla="*/ 2147483647 w 1152"/>
              <a:gd name="T65" fmla="*/ 2147483647 h 1067"/>
              <a:gd name="T66" fmla="*/ 2147483647 w 1152"/>
              <a:gd name="T67" fmla="*/ 2147483647 h 1067"/>
              <a:gd name="T68" fmla="*/ 2147483647 w 1152"/>
              <a:gd name="T69" fmla="*/ 2147483647 h 1067"/>
              <a:gd name="T70" fmla="*/ 2147483647 w 1152"/>
              <a:gd name="T71" fmla="*/ 2147483647 h 1067"/>
              <a:gd name="T72" fmla="*/ 2147483647 w 1152"/>
              <a:gd name="T73" fmla="*/ 2147483647 h 1067"/>
              <a:gd name="T74" fmla="*/ 2147483647 w 1152"/>
              <a:gd name="T75" fmla="*/ 2147483647 h 1067"/>
              <a:gd name="T76" fmla="*/ 2147483647 w 1152"/>
              <a:gd name="T77" fmla="*/ 2147483647 h 1067"/>
              <a:gd name="T78" fmla="*/ 2147483647 w 1152"/>
              <a:gd name="T79" fmla="*/ 2147483647 h 1067"/>
              <a:gd name="T80" fmla="*/ 2147483647 w 1152"/>
              <a:gd name="T81" fmla="*/ 2147483647 h 1067"/>
              <a:gd name="T82" fmla="*/ 2147483647 w 1152"/>
              <a:gd name="T83" fmla="*/ 2147483647 h 1067"/>
              <a:gd name="T84" fmla="*/ 2147483647 w 1152"/>
              <a:gd name="T85" fmla="*/ 2147483647 h 1067"/>
              <a:gd name="T86" fmla="*/ 2147483647 w 1152"/>
              <a:gd name="T87" fmla="*/ 2147483647 h 1067"/>
              <a:gd name="T88" fmla="*/ 2147483647 w 1152"/>
              <a:gd name="T89" fmla="*/ 2147483647 h 1067"/>
              <a:gd name="T90" fmla="*/ 2147483647 w 1152"/>
              <a:gd name="T91" fmla="*/ 2147483647 h 1067"/>
              <a:gd name="T92" fmla="*/ 0 w 1152"/>
              <a:gd name="T93" fmla="*/ 2147483647 h 1067"/>
              <a:gd name="T94" fmla="*/ 0 w 1152"/>
              <a:gd name="T95" fmla="*/ 2147483647 h 1067"/>
              <a:gd name="T96" fmla="*/ 2147483647 w 1152"/>
              <a:gd name="T97" fmla="*/ 2147483647 h 1067"/>
              <a:gd name="T98" fmla="*/ 2147483647 w 1152"/>
              <a:gd name="T99" fmla="*/ 2147483647 h 1067"/>
              <a:gd name="T100" fmla="*/ 2147483647 w 1152"/>
              <a:gd name="T101" fmla="*/ 0 h 10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2"/>
              <a:gd name="T154" fmla="*/ 0 h 1067"/>
              <a:gd name="T155" fmla="*/ 1152 w 1152"/>
              <a:gd name="T156" fmla="*/ 1067 h 10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2" h="1067">
                <a:moveTo>
                  <a:pt x="334" y="0"/>
                </a:moveTo>
                <a:lnTo>
                  <a:pt x="589" y="9"/>
                </a:lnTo>
                <a:lnTo>
                  <a:pt x="589" y="203"/>
                </a:lnTo>
                <a:lnTo>
                  <a:pt x="719" y="257"/>
                </a:lnTo>
                <a:lnTo>
                  <a:pt x="754" y="239"/>
                </a:lnTo>
                <a:lnTo>
                  <a:pt x="839" y="281"/>
                </a:lnTo>
                <a:lnTo>
                  <a:pt x="890" y="278"/>
                </a:lnTo>
                <a:lnTo>
                  <a:pt x="988" y="236"/>
                </a:lnTo>
                <a:lnTo>
                  <a:pt x="1045" y="276"/>
                </a:lnTo>
                <a:lnTo>
                  <a:pt x="1094" y="287"/>
                </a:lnTo>
                <a:lnTo>
                  <a:pt x="1094" y="444"/>
                </a:lnTo>
                <a:lnTo>
                  <a:pt x="1152" y="543"/>
                </a:lnTo>
                <a:lnTo>
                  <a:pt x="1139" y="677"/>
                </a:lnTo>
                <a:lnTo>
                  <a:pt x="1076" y="731"/>
                </a:lnTo>
                <a:lnTo>
                  <a:pt x="1063" y="681"/>
                </a:lnTo>
                <a:lnTo>
                  <a:pt x="1045" y="704"/>
                </a:lnTo>
                <a:lnTo>
                  <a:pt x="1058" y="735"/>
                </a:lnTo>
                <a:lnTo>
                  <a:pt x="947" y="815"/>
                </a:lnTo>
                <a:lnTo>
                  <a:pt x="920" y="820"/>
                </a:lnTo>
                <a:lnTo>
                  <a:pt x="862" y="860"/>
                </a:lnTo>
                <a:lnTo>
                  <a:pt x="862" y="883"/>
                </a:lnTo>
                <a:lnTo>
                  <a:pt x="844" y="887"/>
                </a:lnTo>
                <a:lnTo>
                  <a:pt x="857" y="914"/>
                </a:lnTo>
                <a:lnTo>
                  <a:pt x="826" y="954"/>
                </a:lnTo>
                <a:lnTo>
                  <a:pt x="844" y="1012"/>
                </a:lnTo>
                <a:lnTo>
                  <a:pt x="862" y="1032"/>
                </a:lnTo>
                <a:lnTo>
                  <a:pt x="857" y="1067"/>
                </a:lnTo>
                <a:lnTo>
                  <a:pt x="812" y="1067"/>
                </a:lnTo>
                <a:lnTo>
                  <a:pt x="772" y="1049"/>
                </a:lnTo>
                <a:lnTo>
                  <a:pt x="745" y="1054"/>
                </a:lnTo>
                <a:lnTo>
                  <a:pt x="656" y="1023"/>
                </a:lnTo>
                <a:lnTo>
                  <a:pt x="616" y="900"/>
                </a:lnTo>
                <a:lnTo>
                  <a:pt x="553" y="842"/>
                </a:lnTo>
                <a:lnTo>
                  <a:pt x="498" y="735"/>
                </a:lnTo>
                <a:lnTo>
                  <a:pt x="473" y="725"/>
                </a:lnTo>
                <a:lnTo>
                  <a:pt x="443" y="698"/>
                </a:lnTo>
                <a:lnTo>
                  <a:pt x="414" y="698"/>
                </a:lnTo>
                <a:lnTo>
                  <a:pt x="371" y="689"/>
                </a:lnTo>
                <a:lnTo>
                  <a:pt x="338" y="698"/>
                </a:lnTo>
                <a:lnTo>
                  <a:pt x="316" y="751"/>
                </a:lnTo>
                <a:lnTo>
                  <a:pt x="282" y="760"/>
                </a:lnTo>
                <a:lnTo>
                  <a:pt x="209" y="719"/>
                </a:lnTo>
                <a:lnTo>
                  <a:pt x="166" y="668"/>
                </a:lnTo>
                <a:lnTo>
                  <a:pt x="158" y="607"/>
                </a:lnTo>
                <a:lnTo>
                  <a:pt x="127" y="565"/>
                </a:lnTo>
                <a:lnTo>
                  <a:pt x="54" y="507"/>
                </a:lnTo>
                <a:lnTo>
                  <a:pt x="0" y="446"/>
                </a:lnTo>
                <a:lnTo>
                  <a:pt x="0" y="421"/>
                </a:lnTo>
                <a:lnTo>
                  <a:pt x="174" y="422"/>
                </a:lnTo>
                <a:lnTo>
                  <a:pt x="316" y="434"/>
                </a:lnTo>
                <a:lnTo>
                  <a:pt x="33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100" dirty="0">
              <a:noFill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" name="Shape - Tennessee"/>
          <p:cNvSpPr>
            <a:spLocks noChangeAspect="1"/>
          </p:cNvSpPr>
          <p:nvPr/>
        </p:nvSpPr>
        <p:spPr bwMode="auto">
          <a:xfrm>
            <a:off x="5445126" y="3402013"/>
            <a:ext cx="1100137" cy="396875"/>
          </a:xfrm>
          <a:custGeom>
            <a:avLst/>
            <a:gdLst>
              <a:gd name="T0" fmla="*/ 2147483647 w 699"/>
              <a:gd name="T1" fmla="*/ 2147483647 h 255"/>
              <a:gd name="T2" fmla="*/ 2147483647 w 699"/>
              <a:gd name="T3" fmla="*/ 2147483647 h 255"/>
              <a:gd name="T4" fmla="*/ 2147483647 w 699"/>
              <a:gd name="T5" fmla="*/ 2147483647 h 255"/>
              <a:gd name="T6" fmla="*/ 2147483647 w 699"/>
              <a:gd name="T7" fmla="*/ 2147483647 h 255"/>
              <a:gd name="T8" fmla="*/ 0 w 699"/>
              <a:gd name="T9" fmla="*/ 2147483647 h 255"/>
              <a:gd name="T10" fmla="*/ 2147483647 w 699"/>
              <a:gd name="T11" fmla="*/ 2147483647 h 255"/>
              <a:gd name="T12" fmla="*/ 2147483647 w 699"/>
              <a:gd name="T13" fmla="*/ 2147483647 h 255"/>
              <a:gd name="T14" fmla="*/ 2147483647 w 699"/>
              <a:gd name="T15" fmla="*/ 2147483647 h 255"/>
              <a:gd name="T16" fmla="*/ 2147483647 w 699"/>
              <a:gd name="T17" fmla="*/ 2147483647 h 255"/>
              <a:gd name="T18" fmla="*/ 2147483647 w 699"/>
              <a:gd name="T19" fmla="*/ 2147483647 h 255"/>
              <a:gd name="T20" fmla="*/ 2147483647 w 699"/>
              <a:gd name="T21" fmla="*/ 2147483647 h 255"/>
              <a:gd name="T22" fmla="*/ 2147483647 w 699"/>
              <a:gd name="T23" fmla="*/ 0 h 255"/>
              <a:gd name="T24" fmla="*/ 2147483647 w 699"/>
              <a:gd name="T25" fmla="*/ 2147483647 h 255"/>
              <a:gd name="T26" fmla="*/ 2147483647 w 699"/>
              <a:gd name="T27" fmla="*/ 2147483647 h 255"/>
              <a:gd name="T28" fmla="*/ 2147483647 w 699"/>
              <a:gd name="T29" fmla="*/ 2147483647 h 255"/>
              <a:gd name="T30" fmla="*/ 2147483647 w 699"/>
              <a:gd name="T31" fmla="*/ 2147483647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99"/>
              <a:gd name="T49" fmla="*/ 0 h 255"/>
              <a:gd name="T50" fmla="*/ 699 w 699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99" h="255">
                <a:moveTo>
                  <a:pt x="42" y="117"/>
                </a:moveTo>
                <a:lnTo>
                  <a:pt x="42" y="121"/>
                </a:lnTo>
                <a:lnTo>
                  <a:pt x="30" y="145"/>
                </a:lnTo>
                <a:lnTo>
                  <a:pt x="43" y="178"/>
                </a:lnTo>
                <a:lnTo>
                  <a:pt x="0" y="206"/>
                </a:lnTo>
                <a:lnTo>
                  <a:pt x="9" y="255"/>
                </a:lnTo>
                <a:lnTo>
                  <a:pt x="192" y="240"/>
                </a:lnTo>
                <a:lnTo>
                  <a:pt x="410" y="215"/>
                </a:lnTo>
                <a:lnTo>
                  <a:pt x="519" y="196"/>
                </a:lnTo>
                <a:lnTo>
                  <a:pt x="541" y="130"/>
                </a:lnTo>
                <a:lnTo>
                  <a:pt x="580" y="127"/>
                </a:lnTo>
                <a:lnTo>
                  <a:pt x="699" y="0"/>
                </a:lnTo>
                <a:lnTo>
                  <a:pt x="544" y="32"/>
                </a:lnTo>
                <a:lnTo>
                  <a:pt x="183" y="84"/>
                </a:lnTo>
                <a:lnTo>
                  <a:pt x="186" y="99"/>
                </a:lnTo>
                <a:lnTo>
                  <a:pt x="42" y="117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10" name="Shape - South Dakota"/>
          <p:cNvSpPr>
            <a:spLocks noChangeAspect="1"/>
          </p:cNvSpPr>
          <p:nvPr/>
        </p:nvSpPr>
        <p:spPr bwMode="auto">
          <a:xfrm>
            <a:off x="3683001" y="2097088"/>
            <a:ext cx="920751" cy="593725"/>
          </a:xfrm>
          <a:custGeom>
            <a:avLst/>
            <a:gdLst>
              <a:gd name="T0" fmla="*/ 2147483647 w 583"/>
              <a:gd name="T1" fmla="*/ 0 h 380"/>
              <a:gd name="T2" fmla="*/ 2147483647 w 583"/>
              <a:gd name="T3" fmla="*/ 2147483647 h 380"/>
              <a:gd name="T4" fmla="*/ 0 w 583"/>
              <a:gd name="T5" fmla="*/ 2147483647 h 380"/>
              <a:gd name="T6" fmla="*/ 2147483647 w 583"/>
              <a:gd name="T7" fmla="*/ 2147483647 h 380"/>
              <a:gd name="T8" fmla="*/ 2147483647 w 583"/>
              <a:gd name="T9" fmla="*/ 2147483647 h 380"/>
              <a:gd name="T10" fmla="*/ 2147483647 w 583"/>
              <a:gd name="T11" fmla="*/ 2147483647 h 380"/>
              <a:gd name="T12" fmla="*/ 2147483647 w 583"/>
              <a:gd name="T13" fmla="*/ 2147483647 h 380"/>
              <a:gd name="T14" fmla="*/ 2147483647 w 583"/>
              <a:gd name="T15" fmla="*/ 2147483647 h 380"/>
              <a:gd name="T16" fmla="*/ 2147483647 w 583"/>
              <a:gd name="T17" fmla="*/ 2147483647 h 380"/>
              <a:gd name="T18" fmla="*/ 2147483647 w 583"/>
              <a:gd name="T19" fmla="*/ 2147483647 h 380"/>
              <a:gd name="T20" fmla="*/ 2147483647 w 583"/>
              <a:gd name="T21" fmla="*/ 2147483647 h 380"/>
              <a:gd name="T22" fmla="*/ 2147483647 w 583"/>
              <a:gd name="T23" fmla="*/ 2147483647 h 380"/>
              <a:gd name="T24" fmla="*/ 2147483647 w 583"/>
              <a:gd name="T25" fmla="*/ 2147483647 h 380"/>
              <a:gd name="T26" fmla="*/ 2147483647 w 583"/>
              <a:gd name="T27" fmla="*/ 0 h 3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"/>
              <a:gd name="T43" fmla="*/ 0 h 380"/>
              <a:gd name="T44" fmla="*/ 583 w 583"/>
              <a:gd name="T45" fmla="*/ 380 h 3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" h="380">
                <a:moveTo>
                  <a:pt x="11" y="0"/>
                </a:moveTo>
                <a:lnTo>
                  <a:pt x="9" y="147"/>
                </a:lnTo>
                <a:lnTo>
                  <a:pt x="0" y="320"/>
                </a:lnTo>
                <a:lnTo>
                  <a:pt x="424" y="326"/>
                </a:lnTo>
                <a:lnTo>
                  <a:pt x="468" y="350"/>
                </a:lnTo>
                <a:lnTo>
                  <a:pt x="500" y="317"/>
                </a:lnTo>
                <a:lnTo>
                  <a:pt x="583" y="380"/>
                </a:lnTo>
                <a:lnTo>
                  <a:pt x="571" y="314"/>
                </a:lnTo>
                <a:lnTo>
                  <a:pt x="579" y="264"/>
                </a:lnTo>
                <a:lnTo>
                  <a:pt x="583" y="91"/>
                </a:lnTo>
                <a:lnTo>
                  <a:pt x="546" y="54"/>
                </a:lnTo>
                <a:lnTo>
                  <a:pt x="561" y="6"/>
                </a:lnTo>
                <a:lnTo>
                  <a:pt x="284" y="4"/>
                </a:lnTo>
                <a:lnTo>
                  <a:pt x="11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11" name="Shape - South Carolina"/>
          <p:cNvSpPr>
            <a:spLocks noChangeAspect="1"/>
          </p:cNvSpPr>
          <p:nvPr/>
        </p:nvSpPr>
        <p:spPr bwMode="auto">
          <a:xfrm>
            <a:off x="6386513" y="3594099"/>
            <a:ext cx="646113" cy="503238"/>
          </a:xfrm>
          <a:custGeom>
            <a:avLst/>
            <a:gdLst>
              <a:gd name="T0" fmla="*/ 2147483647 w 408"/>
              <a:gd name="T1" fmla="*/ 2147483647 h 323"/>
              <a:gd name="T2" fmla="*/ 2147483647 w 408"/>
              <a:gd name="T3" fmla="*/ 2147483647 h 323"/>
              <a:gd name="T4" fmla="*/ 2147483647 w 408"/>
              <a:gd name="T5" fmla="*/ 0 h 323"/>
              <a:gd name="T6" fmla="*/ 2147483647 w 408"/>
              <a:gd name="T7" fmla="*/ 2147483647 h 323"/>
              <a:gd name="T8" fmla="*/ 2147483647 w 408"/>
              <a:gd name="T9" fmla="*/ 2147483647 h 323"/>
              <a:gd name="T10" fmla="*/ 2147483647 w 408"/>
              <a:gd name="T11" fmla="*/ 2147483647 h 323"/>
              <a:gd name="T12" fmla="*/ 2147483647 w 408"/>
              <a:gd name="T13" fmla="*/ 2147483647 h 323"/>
              <a:gd name="T14" fmla="*/ 2147483647 w 408"/>
              <a:gd name="T15" fmla="*/ 2147483647 h 323"/>
              <a:gd name="T16" fmla="*/ 2147483647 w 408"/>
              <a:gd name="T17" fmla="*/ 2147483647 h 323"/>
              <a:gd name="T18" fmla="*/ 2147483647 w 408"/>
              <a:gd name="T19" fmla="*/ 2147483647 h 323"/>
              <a:gd name="T20" fmla="*/ 2147483647 w 408"/>
              <a:gd name="T21" fmla="*/ 2147483647 h 323"/>
              <a:gd name="T22" fmla="*/ 2147483647 w 408"/>
              <a:gd name="T23" fmla="*/ 2147483647 h 323"/>
              <a:gd name="T24" fmla="*/ 2147483647 w 408"/>
              <a:gd name="T25" fmla="*/ 2147483647 h 323"/>
              <a:gd name="T26" fmla="*/ 2147483647 w 408"/>
              <a:gd name="T27" fmla="*/ 2147483647 h 323"/>
              <a:gd name="T28" fmla="*/ 0 w 408"/>
              <a:gd name="T29" fmla="*/ 2147483647 h 323"/>
              <a:gd name="T30" fmla="*/ 2147483647 w 408"/>
              <a:gd name="T31" fmla="*/ 2147483647 h 3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8"/>
              <a:gd name="T49" fmla="*/ 0 h 323"/>
              <a:gd name="T50" fmla="*/ 408 w 408"/>
              <a:gd name="T51" fmla="*/ 323 h 3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8" h="323">
                <a:moveTo>
                  <a:pt x="15" y="58"/>
                </a:moveTo>
                <a:lnTo>
                  <a:pt x="47" y="27"/>
                </a:lnTo>
                <a:lnTo>
                  <a:pt x="170" y="0"/>
                </a:lnTo>
                <a:lnTo>
                  <a:pt x="207" y="18"/>
                </a:lnTo>
                <a:lnTo>
                  <a:pt x="286" y="5"/>
                </a:lnTo>
                <a:lnTo>
                  <a:pt x="350" y="51"/>
                </a:lnTo>
                <a:lnTo>
                  <a:pt x="408" y="86"/>
                </a:lnTo>
                <a:lnTo>
                  <a:pt x="375" y="183"/>
                </a:lnTo>
                <a:lnTo>
                  <a:pt x="326" y="233"/>
                </a:lnTo>
                <a:lnTo>
                  <a:pt x="272" y="247"/>
                </a:lnTo>
                <a:lnTo>
                  <a:pt x="283" y="286"/>
                </a:lnTo>
                <a:lnTo>
                  <a:pt x="250" y="323"/>
                </a:lnTo>
                <a:lnTo>
                  <a:pt x="187" y="233"/>
                </a:lnTo>
                <a:lnTo>
                  <a:pt x="26" y="86"/>
                </a:lnTo>
                <a:lnTo>
                  <a:pt x="0" y="86"/>
                </a:lnTo>
                <a:lnTo>
                  <a:pt x="15" y="58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12" name="Shape - Rhode Island"/>
          <p:cNvSpPr>
            <a:spLocks noChangeAspect="1"/>
          </p:cNvSpPr>
          <p:nvPr/>
        </p:nvSpPr>
        <p:spPr bwMode="auto">
          <a:xfrm>
            <a:off x="7510461" y="2239963"/>
            <a:ext cx="120651" cy="101600"/>
          </a:xfrm>
          <a:custGeom>
            <a:avLst/>
            <a:gdLst>
              <a:gd name="T0" fmla="*/ 0 w 77"/>
              <a:gd name="T1" fmla="*/ 2147483647 h 64"/>
              <a:gd name="T2" fmla="*/ 2147483647 w 77"/>
              <a:gd name="T3" fmla="*/ 0 h 64"/>
              <a:gd name="T4" fmla="*/ 2147483647 w 77"/>
              <a:gd name="T5" fmla="*/ 2147483647 h 64"/>
              <a:gd name="T6" fmla="*/ 2147483647 w 77"/>
              <a:gd name="T7" fmla="*/ 2147483647 h 64"/>
              <a:gd name="T8" fmla="*/ 2147483647 w 77"/>
              <a:gd name="T9" fmla="*/ 2147483647 h 64"/>
              <a:gd name="T10" fmla="*/ 2147483647 w 77"/>
              <a:gd name="T11" fmla="*/ 2147483647 h 64"/>
              <a:gd name="T12" fmla="*/ 0 w 7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4"/>
              <a:gd name="T23" fmla="*/ 77 w 7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4">
                <a:moveTo>
                  <a:pt x="0" y="10"/>
                </a:moveTo>
                <a:lnTo>
                  <a:pt x="32" y="0"/>
                </a:lnTo>
                <a:lnTo>
                  <a:pt x="77" y="33"/>
                </a:lnTo>
                <a:lnTo>
                  <a:pt x="68" y="42"/>
                </a:lnTo>
                <a:lnTo>
                  <a:pt x="46" y="42"/>
                </a:lnTo>
                <a:lnTo>
                  <a:pt x="35" y="64"/>
                </a:lnTo>
                <a:lnTo>
                  <a:pt x="0" y="1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13" name="Shape - Pennsylvania"/>
          <p:cNvSpPr>
            <a:spLocks noChangeAspect="1"/>
          </p:cNvSpPr>
          <p:nvPr/>
        </p:nvSpPr>
        <p:spPr bwMode="auto">
          <a:xfrm>
            <a:off x="6494463" y="2370138"/>
            <a:ext cx="746125" cy="482600"/>
          </a:xfrm>
          <a:custGeom>
            <a:avLst/>
            <a:gdLst>
              <a:gd name="T0" fmla="*/ 43 w 473"/>
              <a:gd name="T1" fmla="*/ 45 h 310"/>
              <a:gd name="T2" fmla="*/ 0 w 473"/>
              <a:gd name="T3" fmla="*/ 87 h 310"/>
              <a:gd name="T4" fmla="*/ 24 w 473"/>
              <a:gd name="T5" fmla="*/ 237 h 310"/>
              <a:gd name="T6" fmla="*/ 43 w 473"/>
              <a:gd name="T7" fmla="*/ 310 h 310"/>
              <a:gd name="T8" fmla="*/ 124 w 473"/>
              <a:gd name="T9" fmla="*/ 304 h 310"/>
              <a:gd name="T10" fmla="*/ 422 w 473"/>
              <a:gd name="T11" fmla="*/ 248 h 310"/>
              <a:gd name="T12" fmla="*/ 443 w 473"/>
              <a:gd name="T13" fmla="*/ 239 h 310"/>
              <a:gd name="T14" fmla="*/ 473 w 473"/>
              <a:gd name="T15" fmla="*/ 169 h 310"/>
              <a:gd name="T16" fmla="*/ 428 w 473"/>
              <a:gd name="T17" fmla="*/ 130 h 310"/>
              <a:gd name="T18" fmla="*/ 452 w 473"/>
              <a:gd name="T19" fmla="*/ 41 h 310"/>
              <a:gd name="T20" fmla="*/ 418 w 473"/>
              <a:gd name="T21" fmla="*/ 32 h 310"/>
              <a:gd name="T22" fmla="*/ 418 w 473"/>
              <a:gd name="T23" fmla="*/ 9 h 310"/>
              <a:gd name="T24" fmla="*/ 403 w 473"/>
              <a:gd name="T25" fmla="*/ 0 h 310"/>
              <a:gd name="T26" fmla="*/ 57 w 473"/>
              <a:gd name="T27" fmla="*/ 64 h 310"/>
              <a:gd name="T28" fmla="*/ 43 w 473"/>
              <a:gd name="T29" fmla="*/ 45 h 3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3"/>
              <a:gd name="T46" fmla="*/ 0 h 310"/>
              <a:gd name="T47" fmla="*/ 473 w 473"/>
              <a:gd name="T48" fmla="*/ 310 h 3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3" h="310">
                <a:moveTo>
                  <a:pt x="43" y="45"/>
                </a:moveTo>
                <a:lnTo>
                  <a:pt x="0" y="87"/>
                </a:lnTo>
                <a:lnTo>
                  <a:pt x="24" y="237"/>
                </a:lnTo>
                <a:lnTo>
                  <a:pt x="43" y="310"/>
                </a:lnTo>
                <a:lnTo>
                  <a:pt x="124" y="304"/>
                </a:lnTo>
                <a:lnTo>
                  <a:pt x="422" y="248"/>
                </a:lnTo>
                <a:lnTo>
                  <a:pt x="443" y="239"/>
                </a:lnTo>
                <a:lnTo>
                  <a:pt x="473" y="169"/>
                </a:lnTo>
                <a:lnTo>
                  <a:pt x="428" y="130"/>
                </a:lnTo>
                <a:lnTo>
                  <a:pt x="452" y="41"/>
                </a:lnTo>
                <a:lnTo>
                  <a:pt x="418" y="32"/>
                </a:lnTo>
                <a:lnTo>
                  <a:pt x="418" y="9"/>
                </a:lnTo>
                <a:lnTo>
                  <a:pt x="403" y="0"/>
                </a:lnTo>
                <a:lnTo>
                  <a:pt x="57" y="64"/>
                </a:lnTo>
                <a:lnTo>
                  <a:pt x="43" y="4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14" name="Shape - Oregon"/>
          <p:cNvSpPr>
            <a:spLocks noChangeAspect="1"/>
          </p:cNvSpPr>
          <p:nvPr/>
        </p:nvSpPr>
        <p:spPr bwMode="auto">
          <a:xfrm>
            <a:off x="1290638" y="1778000"/>
            <a:ext cx="1044575" cy="784225"/>
          </a:xfrm>
          <a:custGeom>
            <a:avLst/>
            <a:gdLst>
              <a:gd name="T0" fmla="*/ 145 w 662"/>
              <a:gd name="T1" fmla="*/ 0 h 505"/>
              <a:gd name="T2" fmla="*/ 126 w 662"/>
              <a:gd name="T3" fmla="*/ 11 h 505"/>
              <a:gd name="T4" fmla="*/ 114 w 662"/>
              <a:gd name="T5" fmla="*/ 55 h 505"/>
              <a:gd name="T6" fmla="*/ 102 w 662"/>
              <a:gd name="T7" fmla="*/ 93 h 505"/>
              <a:gd name="T8" fmla="*/ 93 w 662"/>
              <a:gd name="T9" fmla="*/ 123 h 505"/>
              <a:gd name="T10" fmla="*/ 81 w 662"/>
              <a:gd name="T11" fmla="*/ 155 h 505"/>
              <a:gd name="T12" fmla="*/ 67 w 662"/>
              <a:gd name="T13" fmla="*/ 188 h 505"/>
              <a:gd name="T14" fmla="*/ 50 w 662"/>
              <a:gd name="T15" fmla="*/ 224 h 505"/>
              <a:gd name="T16" fmla="*/ 26 w 662"/>
              <a:gd name="T17" fmla="*/ 266 h 505"/>
              <a:gd name="T18" fmla="*/ 0 w 662"/>
              <a:gd name="T19" fmla="*/ 306 h 505"/>
              <a:gd name="T20" fmla="*/ 0 w 662"/>
              <a:gd name="T21" fmla="*/ 394 h 505"/>
              <a:gd name="T22" fmla="*/ 371 w 662"/>
              <a:gd name="T23" fmla="*/ 470 h 505"/>
              <a:gd name="T24" fmla="*/ 543 w 662"/>
              <a:gd name="T25" fmla="*/ 505 h 505"/>
              <a:gd name="T26" fmla="*/ 579 w 662"/>
              <a:gd name="T27" fmla="*/ 330 h 505"/>
              <a:gd name="T28" fmla="*/ 601 w 662"/>
              <a:gd name="T29" fmla="*/ 315 h 505"/>
              <a:gd name="T30" fmla="*/ 580 w 662"/>
              <a:gd name="T31" fmla="*/ 276 h 505"/>
              <a:gd name="T32" fmla="*/ 591 w 662"/>
              <a:gd name="T33" fmla="*/ 236 h 505"/>
              <a:gd name="T34" fmla="*/ 662 w 662"/>
              <a:gd name="T35" fmla="*/ 169 h 505"/>
              <a:gd name="T36" fmla="*/ 613 w 662"/>
              <a:gd name="T37" fmla="*/ 108 h 505"/>
              <a:gd name="T38" fmla="*/ 407 w 662"/>
              <a:gd name="T39" fmla="*/ 64 h 505"/>
              <a:gd name="T40" fmla="*/ 379 w 662"/>
              <a:gd name="T41" fmla="*/ 82 h 505"/>
              <a:gd name="T42" fmla="*/ 342 w 662"/>
              <a:gd name="T43" fmla="*/ 52 h 505"/>
              <a:gd name="T44" fmla="*/ 309 w 662"/>
              <a:gd name="T45" fmla="*/ 84 h 505"/>
              <a:gd name="T46" fmla="*/ 278 w 662"/>
              <a:gd name="T47" fmla="*/ 52 h 505"/>
              <a:gd name="T48" fmla="*/ 196 w 662"/>
              <a:gd name="T49" fmla="*/ 54 h 505"/>
              <a:gd name="T50" fmla="*/ 206 w 662"/>
              <a:gd name="T51" fmla="*/ 5 h 505"/>
              <a:gd name="T52" fmla="*/ 145 w 662"/>
              <a:gd name="T53" fmla="*/ 0 h 5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62"/>
              <a:gd name="T82" fmla="*/ 0 h 505"/>
              <a:gd name="T83" fmla="*/ 662 w 662"/>
              <a:gd name="T84" fmla="*/ 505 h 5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62" h="505">
                <a:moveTo>
                  <a:pt x="145" y="0"/>
                </a:moveTo>
                <a:lnTo>
                  <a:pt x="126" y="11"/>
                </a:lnTo>
                <a:lnTo>
                  <a:pt x="114" y="55"/>
                </a:lnTo>
                <a:lnTo>
                  <a:pt x="102" y="93"/>
                </a:lnTo>
                <a:lnTo>
                  <a:pt x="93" y="123"/>
                </a:lnTo>
                <a:lnTo>
                  <a:pt x="81" y="155"/>
                </a:lnTo>
                <a:lnTo>
                  <a:pt x="67" y="188"/>
                </a:lnTo>
                <a:lnTo>
                  <a:pt x="50" y="224"/>
                </a:lnTo>
                <a:lnTo>
                  <a:pt x="26" y="266"/>
                </a:lnTo>
                <a:lnTo>
                  <a:pt x="0" y="306"/>
                </a:lnTo>
                <a:lnTo>
                  <a:pt x="0" y="394"/>
                </a:lnTo>
                <a:lnTo>
                  <a:pt x="371" y="470"/>
                </a:lnTo>
                <a:lnTo>
                  <a:pt x="543" y="505"/>
                </a:lnTo>
                <a:lnTo>
                  <a:pt x="579" y="330"/>
                </a:lnTo>
                <a:lnTo>
                  <a:pt x="601" y="315"/>
                </a:lnTo>
                <a:lnTo>
                  <a:pt x="580" y="276"/>
                </a:lnTo>
                <a:lnTo>
                  <a:pt x="591" y="236"/>
                </a:lnTo>
                <a:lnTo>
                  <a:pt x="662" y="169"/>
                </a:lnTo>
                <a:lnTo>
                  <a:pt x="613" y="108"/>
                </a:lnTo>
                <a:lnTo>
                  <a:pt x="407" y="64"/>
                </a:lnTo>
                <a:lnTo>
                  <a:pt x="379" y="82"/>
                </a:lnTo>
                <a:lnTo>
                  <a:pt x="342" y="52"/>
                </a:lnTo>
                <a:lnTo>
                  <a:pt x="309" y="84"/>
                </a:lnTo>
                <a:lnTo>
                  <a:pt x="278" y="52"/>
                </a:lnTo>
                <a:lnTo>
                  <a:pt x="196" y="54"/>
                </a:lnTo>
                <a:lnTo>
                  <a:pt x="206" y="5"/>
                </a:lnTo>
                <a:lnTo>
                  <a:pt x="145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15" name="Shape - Oklahoma"/>
          <p:cNvSpPr>
            <a:spLocks noChangeAspect="1"/>
          </p:cNvSpPr>
          <p:nvPr/>
        </p:nvSpPr>
        <p:spPr bwMode="auto">
          <a:xfrm>
            <a:off x="3779837" y="3536949"/>
            <a:ext cx="1125539" cy="534988"/>
          </a:xfrm>
          <a:custGeom>
            <a:avLst/>
            <a:gdLst>
              <a:gd name="T0" fmla="*/ 2147483647 w 713"/>
              <a:gd name="T1" fmla="*/ 0 h 343"/>
              <a:gd name="T2" fmla="*/ 0 w 713"/>
              <a:gd name="T3" fmla="*/ 2147483647 h 343"/>
              <a:gd name="T4" fmla="*/ 2147483647 w 713"/>
              <a:gd name="T5" fmla="*/ 2147483647 h 343"/>
              <a:gd name="T6" fmla="*/ 2147483647 w 713"/>
              <a:gd name="T7" fmla="*/ 2147483647 h 343"/>
              <a:gd name="T8" fmla="*/ 2147483647 w 713"/>
              <a:gd name="T9" fmla="*/ 2147483647 h 343"/>
              <a:gd name="T10" fmla="*/ 2147483647 w 713"/>
              <a:gd name="T11" fmla="*/ 2147483647 h 343"/>
              <a:gd name="T12" fmla="*/ 2147483647 w 713"/>
              <a:gd name="T13" fmla="*/ 2147483647 h 343"/>
              <a:gd name="T14" fmla="*/ 2147483647 w 713"/>
              <a:gd name="T15" fmla="*/ 2147483647 h 343"/>
              <a:gd name="T16" fmla="*/ 2147483647 w 713"/>
              <a:gd name="T17" fmla="*/ 2147483647 h 343"/>
              <a:gd name="T18" fmla="*/ 2147483647 w 713"/>
              <a:gd name="T19" fmla="*/ 2147483647 h 343"/>
              <a:gd name="T20" fmla="*/ 2147483647 w 713"/>
              <a:gd name="T21" fmla="*/ 2147483647 h 343"/>
              <a:gd name="T22" fmla="*/ 2147483647 w 713"/>
              <a:gd name="T23" fmla="*/ 2147483647 h 343"/>
              <a:gd name="T24" fmla="*/ 2147483647 w 713"/>
              <a:gd name="T25" fmla="*/ 0 h 3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3"/>
              <a:gd name="T40" fmla="*/ 0 h 343"/>
              <a:gd name="T41" fmla="*/ 713 w 713"/>
              <a:gd name="T42" fmla="*/ 343 h 3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3" h="343">
                <a:moveTo>
                  <a:pt x="4" y="0"/>
                </a:moveTo>
                <a:lnTo>
                  <a:pt x="0" y="61"/>
                </a:lnTo>
                <a:lnTo>
                  <a:pt x="253" y="70"/>
                </a:lnTo>
                <a:lnTo>
                  <a:pt x="255" y="266"/>
                </a:lnTo>
                <a:lnTo>
                  <a:pt x="385" y="319"/>
                </a:lnTo>
                <a:lnTo>
                  <a:pt x="420" y="300"/>
                </a:lnTo>
                <a:lnTo>
                  <a:pt x="502" y="343"/>
                </a:lnTo>
                <a:lnTo>
                  <a:pt x="556" y="342"/>
                </a:lnTo>
                <a:lnTo>
                  <a:pt x="654" y="300"/>
                </a:lnTo>
                <a:lnTo>
                  <a:pt x="713" y="340"/>
                </a:lnTo>
                <a:lnTo>
                  <a:pt x="713" y="128"/>
                </a:lnTo>
                <a:lnTo>
                  <a:pt x="695" y="5"/>
                </a:lnTo>
                <a:lnTo>
                  <a:pt x="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16" name="Shape - Ohio"/>
          <p:cNvSpPr>
            <a:spLocks noChangeAspect="1"/>
          </p:cNvSpPr>
          <p:nvPr/>
        </p:nvSpPr>
        <p:spPr bwMode="auto">
          <a:xfrm>
            <a:off x="5989637" y="2503487"/>
            <a:ext cx="547688" cy="619125"/>
          </a:xfrm>
          <a:custGeom>
            <a:avLst/>
            <a:gdLst>
              <a:gd name="T0" fmla="*/ 0 w 345"/>
              <a:gd name="T1" fmla="*/ 89 h 398"/>
              <a:gd name="T2" fmla="*/ 155 w 345"/>
              <a:gd name="T3" fmla="*/ 74 h 398"/>
              <a:gd name="T4" fmla="*/ 188 w 345"/>
              <a:gd name="T5" fmla="*/ 80 h 398"/>
              <a:gd name="T6" fmla="*/ 261 w 345"/>
              <a:gd name="T7" fmla="*/ 46 h 398"/>
              <a:gd name="T8" fmla="*/ 277 w 345"/>
              <a:gd name="T9" fmla="*/ 15 h 398"/>
              <a:gd name="T10" fmla="*/ 321 w 345"/>
              <a:gd name="T11" fmla="*/ 0 h 398"/>
              <a:gd name="T12" fmla="*/ 345 w 345"/>
              <a:gd name="T13" fmla="*/ 150 h 398"/>
              <a:gd name="T14" fmla="*/ 327 w 345"/>
              <a:gd name="T15" fmla="*/ 167 h 398"/>
              <a:gd name="T16" fmla="*/ 331 w 345"/>
              <a:gd name="T17" fmla="*/ 271 h 398"/>
              <a:gd name="T18" fmla="*/ 297 w 345"/>
              <a:gd name="T19" fmla="*/ 280 h 398"/>
              <a:gd name="T20" fmla="*/ 277 w 345"/>
              <a:gd name="T21" fmla="*/ 338 h 398"/>
              <a:gd name="T22" fmla="*/ 251 w 345"/>
              <a:gd name="T23" fmla="*/ 331 h 398"/>
              <a:gd name="T24" fmla="*/ 242 w 345"/>
              <a:gd name="T25" fmla="*/ 398 h 398"/>
              <a:gd name="T26" fmla="*/ 203 w 345"/>
              <a:gd name="T27" fmla="*/ 369 h 398"/>
              <a:gd name="T28" fmla="*/ 127 w 345"/>
              <a:gd name="T29" fmla="*/ 387 h 398"/>
              <a:gd name="T30" fmla="*/ 94 w 345"/>
              <a:gd name="T31" fmla="*/ 362 h 398"/>
              <a:gd name="T32" fmla="*/ 51 w 345"/>
              <a:gd name="T33" fmla="*/ 360 h 398"/>
              <a:gd name="T34" fmla="*/ 29 w 345"/>
              <a:gd name="T35" fmla="*/ 249 h 398"/>
              <a:gd name="T36" fmla="*/ 0 w 345"/>
              <a:gd name="T37" fmla="*/ 89 h 39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5"/>
              <a:gd name="T58" fmla="*/ 0 h 398"/>
              <a:gd name="T59" fmla="*/ 345 w 345"/>
              <a:gd name="T60" fmla="*/ 398 h 39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5" h="398">
                <a:moveTo>
                  <a:pt x="0" y="89"/>
                </a:moveTo>
                <a:lnTo>
                  <a:pt x="155" y="74"/>
                </a:lnTo>
                <a:lnTo>
                  <a:pt x="188" y="80"/>
                </a:lnTo>
                <a:lnTo>
                  <a:pt x="261" y="46"/>
                </a:lnTo>
                <a:lnTo>
                  <a:pt x="277" y="15"/>
                </a:lnTo>
                <a:lnTo>
                  <a:pt x="321" y="0"/>
                </a:lnTo>
                <a:lnTo>
                  <a:pt x="345" y="150"/>
                </a:lnTo>
                <a:lnTo>
                  <a:pt x="327" y="167"/>
                </a:lnTo>
                <a:lnTo>
                  <a:pt x="331" y="271"/>
                </a:lnTo>
                <a:lnTo>
                  <a:pt x="297" y="280"/>
                </a:lnTo>
                <a:lnTo>
                  <a:pt x="277" y="338"/>
                </a:lnTo>
                <a:lnTo>
                  <a:pt x="251" y="331"/>
                </a:lnTo>
                <a:lnTo>
                  <a:pt x="242" y="398"/>
                </a:lnTo>
                <a:lnTo>
                  <a:pt x="203" y="369"/>
                </a:lnTo>
                <a:lnTo>
                  <a:pt x="127" y="387"/>
                </a:lnTo>
                <a:lnTo>
                  <a:pt x="94" y="362"/>
                </a:lnTo>
                <a:lnTo>
                  <a:pt x="51" y="360"/>
                </a:lnTo>
                <a:lnTo>
                  <a:pt x="29" y="249"/>
                </a:lnTo>
                <a:lnTo>
                  <a:pt x="0" y="89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17" name="Shape - North Dakota"/>
          <p:cNvSpPr>
            <a:spLocks noChangeAspect="1"/>
          </p:cNvSpPr>
          <p:nvPr/>
        </p:nvSpPr>
        <p:spPr bwMode="auto">
          <a:xfrm>
            <a:off x="3713163" y="1611312"/>
            <a:ext cx="876300" cy="506412"/>
          </a:xfrm>
          <a:custGeom>
            <a:avLst/>
            <a:gdLst>
              <a:gd name="T0" fmla="*/ 2147483647 w 555"/>
              <a:gd name="T1" fmla="*/ 0 h 325"/>
              <a:gd name="T2" fmla="*/ 2147483647 w 555"/>
              <a:gd name="T3" fmla="*/ 2147483647 h 325"/>
              <a:gd name="T4" fmla="*/ 2147483647 w 555"/>
              <a:gd name="T5" fmla="*/ 2147483647 h 325"/>
              <a:gd name="T6" fmla="*/ 2147483647 w 555"/>
              <a:gd name="T7" fmla="*/ 2147483647 h 325"/>
              <a:gd name="T8" fmla="*/ 2147483647 w 555"/>
              <a:gd name="T9" fmla="*/ 2147483647 h 325"/>
              <a:gd name="T10" fmla="*/ 2147483647 w 555"/>
              <a:gd name="T11" fmla="*/ 2147483647 h 325"/>
              <a:gd name="T12" fmla="*/ 2147483647 w 555"/>
              <a:gd name="T13" fmla="*/ 2147483647 h 325"/>
              <a:gd name="T14" fmla="*/ 0 w 555"/>
              <a:gd name="T15" fmla="*/ 2147483647 h 325"/>
              <a:gd name="T16" fmla="*/ 2147483647 w 555"/>
              <a:gd name="T17" fmla="*/ 0 h 3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325"/>
              <a:gd name="T29" fmla="*/ 555 w 555"/>
              <a:gd name="T30" fmla="*/ 325 h 3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325">
                <a:moveTo>
                  <a:pt x="2" y="0"/>
                </a:moveTo>
                <a:lnTo>
                  <a:pt x="465" y="10"/>
                </a:lnTo>
                <a:lnTo>
                  <a:pt x="500" y="106"/>
                </a:lnTo>
                <a:lnTo>
                  <a:pt x="532" y="179"/>
                </a:lnTo>
                <a:lnTo>
                  <a:pt x="555" y="298"/>
                </a:lnTo>
                <a:lnTo>
                  <a:pt x="541" y="325"/>
                </a:lnTo>
                <a:lnTo>
                  <a:pt x="370" y="320"/>
                </a:lnTo>
                <a:lnTo>
                  <a:pt x="0" y="314"/>
                </a:lnTo>
                <a:lnTo>
                  <a:pt x="2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18" name="Shape - North Carolina"/>
          <p:cNvSpPr>
            <a:spLocks noChangeAspect="1"/>
          </p:cNvSpPr>
          <p:nvPr/>
        </p:nvSpPr>
        <p:spPr bwMode="auto">
          <a:xfrm>
            <a:off x="6257926" y="3248025"/>
            <a:ext cx="1112837" cy="479425"/>
          </a:xfrm>
          <a:custGeom>
            <a:avLst/>
            <a:gdLst>
              <a:gd name="T0" fmla="*/ 2147483647 w 704"/>
              <a:gd name="T1" fmla="*/ 2147483647 h 308"/>
              <a:gd name="T2" fmla="*/ 0 w 704"/>
              <a:gd name="T3" fmla="*/ 2147483647 h 308"/>
              <a:gd name="T4" fmla="*/ 2147483647 w 704"/>
              <a:gd name="T5" fmla="*/ 2147483647 h 308"/>
              <a:gd name="T6" fmla="*/ 2147483647 w 704"/>
              <a:gd name="T7" fmla="*/ 2147483647 h 308"/>
              <a:gd name="T8" fmla="*/ 2147483647 w 704"/>
              <a:gd name="T9" fmla="*/ 2147483647 h 308"/>
              <a:gd name="T10" fmla="*/ 2147483647 w 704"/>
              <a:gd name="T11" fmla="*/ 2147483647 h 308"/>
              <a:gd name="T12" fmla="*/ 2147483647 w 704"/>
              <a:gd name="T13" fmla="*/ 2147483647 h 308"/>
              <a:gd name="T14" fmla="*/ 2147483647 w 704"/>
              <a:gd name="T15" fmla="*/ 2147483647 h 308"/>
              <a:gd name="T16" fmla="*/ 2147483647 w 704"/>
              <a:gd name="T17" fmla="*/ 2147483647 h 308"/>
              <a:gd name="T18" fmla="*/ 2147483647 w 704"/>
              <a:gd name="T19" fmla="*/ 2147483647 h 308"/>
              <a:gd name="T20" fmla="*/ 2147483647 w 704"/>
              <a:gd name="T21" fmla="*/ 2147483647 h 308"/>
              <a:gd name="T22" fmla="*/ 2147483647 w 704"/>
              <a:gd name="T23" fmla="*/ 2147483647 h 308"/>
              <a:gd name="T24" fmla="*/ 2147483647 w 704"/>
              <a:gd name="T25" fmla="*/ 2147483647 h 308"/>
              <a:gd name="T26" fmla="*/ 2147483647 w 704"/>
              <a:gd name="T27" fmla="*/ 2147483647 h 308"/>
              <a:gd name="T28" fmla="*/ 2147483647 w 704"/>
              <a:gd name="T29" fmla="*/ 2147483647 h 308"/>
              <a:gd name="T30" fmla="*/ 2147483647 w 704"/>
              <a:gd name="T31" fmla="*/ 2147483647 h 308"/>
              <a:gd name="T32" fmla="*/ 2147483647 w 704"/>
              <a:gd name="T33" fmla="*/ 2147483647 h 308"/>
              <a:gd name="T34" fmla="*/ 2147483647 w 704"/>
              <a:gd name="T35" fmla="*/ 2147483647 h 308"/>
              <a:gd name="T36" fmla="*/ 2147483647 w 704"/>
              <a:gd name="T37" fmla="*/ 2147483647 h 308"/>
              <a:gd name="T38" fmla="*/ 2147483647 w 704"/>
              <a:gd name="T39" fmla="*/ 2147483647 h 308"/>
              <a:gd name="T40" fmla="*/ 2147483647 w 704"/>
              <a:gd name="T41" fmla="*/ 2147483647 h 308"/>
              <a:gd name="T42" fmla="*/ 2147483647 w 704"/>
              <a:gd name="T43" fmla="*/ 2147483647 h 308"/>
              <a:gd name="T44" fmla="*/ 2147483647 w 704"/>
              <a:gd name="T45" fmla="*/ 2147483647 h 308"/>
              <a:gd name="T46" fmla="*/ 2147483647 w 704"/>
              <a:gd name="T47" fmla="*/ 2147483647 h 308"/>
              <a:gd name="T48" fmla="*/ 2147483647 w 704"/>
              <a:gd name="T49" fmla="*/ 2147483647 h 308"/>
              <a:gd name="T50" fmla="*/ 2147483647 w 704"/>
              <a:gd name="T51" fmla="*/ 2147483647 h 308"/>
              <a:gd name="T52" fmla="*/ 2147483647 w 704"/>
              <a:gd name="T53" fmla="*/ 2147483647 h 308"/>
              <a:gd name="T54" fmla="*/ 2147483647 w 704"/>
              <a:gd name="T55" fmla="*/ 2147483647 h 308"/>
              <a:gd name="T56" fmla="*/ 2147483647 w 704"/>
              <a:gd name="T57" fmla="*/ 2147483647 h 308"/>
              <a:gd name="T58" fmla="*/ 2147483647 w 704"/>
              <a:gd name="T59" fmla="*/ 0 h 308"/>
              <a:gd name="T60" fmla="*/ 2147483647 w 704"/>
              <a:gd name="T61" fmla="*/ 2147483647 h 308"/>
              <a:gd name="T62" fmla="*/ 2147483647 w 704"/>
              <a:gd name="T63" fmla="*/ 2147483647 h 308"/>
              <a:gd name="T64" fmla="*/ 2147483647 w 704"/>
              <a:gd name="T65" fmla="*/ 2147483647 h 308"/>
              <a:gd name="T66" fmla="*/ 2147483647 w 704"/>
              <a:gd name="T67" fmla="*/ 2147483647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04"/>
              <a:gd name="T103" fmla="*/ 0 h 308"/>
              <a:gd name="T104" fmla="*/ 704 w 704"/>
              <a:gd name="T105" fmla="*/ 308 h 30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04" h="308">
                <a:moveTo>
                  <a:pt x="24" y="228"/>
                </a:moveTo>
                <a:lnTo>
                  <a:pt x="0" y="294"/>
                </a:lnTo>
                <a:lnTo>
                  <a:pt x="91" y="285"/>
                </a:lnTo>
                <a:lnTo>
                  <a:pt x="127" y="255"/>
                </a:lnTo>
                <a:lnTo>
                  <a:pt x="251" y="222"/>
                </a:lnTo>
                <a:lnTo>
                  <a:pt x="285" y="240"/>
                </a:lnTo>
                <a:lnTo>
                  <a:pt x="367" y="228"/>
                </a:lnTo>
                <a:lnTo>
                  <a:pt x="367" y="233"/>
                </a:lnTo>
                <a:lnTo>
                  <a:pt x="489" y="308"/>
                </a:lnTo>
                <a:lnTo>
                  <a:pt x="561" y="286"/>
                </a:lnTo>
                <a:lnTo>
                  <a:pt x="601" y="201"/>
                </a:lnTo>
                <a:lnTo>
                  <a:pt x="671" y="177"/>
                </a:lnTo>
                <a:lnTo>
                  <a:pt x="704" y="115"/>
                </a:lnTo>
                <a:lnTo>
                  <a:pt x="702" y="39"/>
                </a:lnTo>
                <a:lnTo>
                  <a:pt x="693" y="101"/>
                </a:lnTo>
                <a:lnTo>
                  <a:pt x="655" y="155"/>
                </a:lnTo>
                <a:lnTo>
                  <a:pt x="640" y="151"/>
                </a:lnTo>
                <a:lnTo>
                  <a:pt x="587" y="165"/>
                </a:lnTo>
                <a:lnTo>
                  <a:pt x="587" y="148"/>
                </a:lnTo>
                <a:lnTo>
                  <a:pt x="640" y="130"/>
                </a:lnTo>
                <a:lnTo>
                  <a:pt x="592" y="124"/>
                </a:lnTo>
                <a:lnTo>
                  <a:pt x="646" y="107"/>
                </a:lnTo>
                <a:lnTo>
                  <a:pt x="666" y="116"/>
                </a:lnTo>
                <a:lnTo>
                  <a:pt x="677" y="57"/>
                </a:lnTo>
                <a:lnTo>
                  <a:pt x="663" y="43"/>
                </a:lnTo>
                <a:lnTo>
                  <a:pt x="599" y="67"/>
                </a:lnTo>
                <a:lnTo>
                  <a:pt x="601" y="31"/>
                </a:lnTo>
                <a:lnTo>
                  <a:pt x="628" y="40"/>
                </a:lnTo>
                <a:lnTo>
                  <a:pt x="663" y="13"/>
                </a:lnTo>
                <a:lnTo>
                  <a:pt x="644" y="0"/>
                </a:lnTo>
                <a:lnTo>
                  <a:pt x="434" y="48"/>
                </a:lnTo>
                <a:lnTo>
                  <a:pt x="176" y="100"/>
                </a:lnTo>
                <a:lnTo>
                  <a:pt x="58" y="227"/>
                </a:lnTo>
                <a:lnTo>
                  <a:pt x="24" y="228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3" name="Shape - New York"/>
          <p:cNvGrpSpPr>
            <a:grpSpLocks/>
          </p:cNvGrpSpPr>
          <p:nvPr/>
        </p:nvGrpSpPr>
        <p:grpSpPr bwMode="auto">
          <a:xfrm>
            <a:off x="6557963" y="1824038"/>
            <a:ext cx="1044575" cy="700087"/>
            <a:chOff x="4071" y="893"/>
            <a:chExt cx="658" cy="440"/>
          </a:xfrm>
          <a:solidFill>
            <a:srgbClr val="001B36"/>
          </a:solidFill>
        </p:grpSpPr>
        <p:sp>
          <p:nvSpPr>
            <p:cNvPr id="420" name="Shape -"/>
            <p:cNvSpPr>
              <a:spLocks noChangeAspect="1"/>
            </p:cNvSpPr>
            <p:nvPr/>
          </p:nvSpPr>
          <p:spPr bwMode="auto">
            <a:xfrm>
              <a:off x="4071" y="893"/>
              <a:ext cx="521" cy="417"/>
            </a:xfrm>
            <a:custGeom>
              <a:avLst/>
              <a:gdLst>
                <a:gd name="T0" fmla="*/ 41 w 524"/>
                <a:gd name="T1" fmla="*/ 286 h 426"/>
                <a:gd name="T2" fmla="*/ 90 w 524"/>
                <a:gd name="T3" fmla="*/ 261 h 426"/>
                <a:gd name="T4" fmla="*/ 157 w 524"/>
                <a:gd name="T5" fmla="*/ 255 h 426"/>
                <a:gd name="T6" fmla="*/ 173 w 524"/>
                <a:gd name="T7" fmla="*/ 233 h 426"/>
                <a:gd name="T8" fmla="*/ 197 w 524"/>
                <a:gd name="T9" fmla="*/ 230 h 426"/>
                <a:gd name="T10" fmla="*/ 211 w 524"/>
                <a:gd name="T11" fmla="*/ 206 h 426"/>
                <a:gd name="T12" fmla="*/ 233 w 524"/>
                <a:gd name="T13" fmla="*/ 197 h 426"/>
                <a:gd name="T14" fmla="*/ 223 w 524"/>
                <a:gd name="T15" fmla="*/ 152 h 426"/>
                <a:gd name="T16" fmla="*/ 209 w 524"/>
                <a:gd name="T17" fmla="*/ 140 h 426"/>
                <a:gd name="T18" fmla="*/ 237 w 524"/>
                <a:gd name="T19" fmla="*/ 104 h 426"/>
                <a:gd name="T20" fmla="*/ 255 w 524"/>
                <a:gd name="T21" fmla="*/ 104 h 426"/>
                <a:gd name="T22" fmla="*/ 316 w 524"/>
                <a:gd name="T23" fmla="*/ 28 h 426"/>
                <a:gd name="T24" fmla="*/ 410 w 524"/>
                <a:gd name="T25" fmla="*/ 0 h 426"/>
                <a:gd name="T26" fmla="*/ 421 w 524"/>
                <a:gd name="T27" fmla="*/ 72 h 426"/>
                <a:gd name="T28" fmla="*/ 425 w 524"/>
                <a:gd name="T29" fmla="*/ 69 h 426"/>
                <a:gd name="T30" fmla="*/ 448 w 524"/>
                <a:gd name="T31" fmla="*/ 94 h 426"/>
                <a:gd name="T32" fmla="*/ 449 w 524"/>
                <a:gd name="T33" fmla="*/ 167 h 426"/>
                <a:gd name="T34" fmla="*/ 477 w 524"/>
                <a:gd name="T35" fmla="*/ 227 h 426"/>
                <a:gd name="T36" fmla="*/ 488 w 524"/>
                <a:gd name="T37" fmla="*/ 304 h 426"/>
                <a:gd name="T38" fmla="*/ 491 w 524"/>
                <a:gd name="T39" fmla="*/ 371 h 426"/>
                <a:gd name="T40" fmla="*/ 524 w 524"/>
                <a:gd name="T41" fmla="*/ 394 h 426"/>
                <a:gd name="T42" fmla="*/ 500 w 524"/>
                <a:gd name="T43" fmla="*/ 426 h 426"/>
                <a:gd name="T44" fmla="*/ 439 w 524"/>
                <a:gd name="T45" fmla="*/ 388 h 426"/>
                <a:gd name="T46" fmla="*/ 407 w 524"/>
                <a:gd name="T47" fmla="*/ 391 h 426"/>
                <a:gd name="T48" fmla="*/ 376 w 524"/>
                <a:gd name="T49" fmla="*/ 382 h 426"/>
                <a:gd name="T50" fmla="*/ 378 w 524"/>
                <a:gd name="T51" fmla="*/ 359 h 426"/>
                <a:gd name="T52" fmla="*/ 358 w 524"/>
                <a:gd name="T53" fmla="*/ 352 h 426"/>
                <a:gd name="T54" fmla="*/ 15 w 524"/>
                <a:gd name="T55" fmla="*/ 417 h 426"/>
                <a:gd name="T56" fmla="*/ 0 w 524"/>
                <a:gd name="T57" fmla="*/ 398 h 426"/>
                <a:gd name="T58" fmla="*/ 53 w 524"/>
                <a:gd name="T59" fmla="*/ 322 h 426"/>
                <a:gd name="T60" fmla="*/ 41 w 524"/>
                <a:gd name="T61" fmla="*/ 286 h 4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4"/>
                <a:gd name="T94" fmla="*/ 0 h 426"/>
                <a:gd name="T95" fmla="*/ 524 w 524"/>
                <a:gd name="T96" fmla="*/ 426 h 4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4" h="426">
                  <a:moveTo>
                    <a:pt x="41" y="286"/>
                  </a:moveTo>
                  <a:lnTo>
                    <a:pt x="90" y="261"/>
                  </a:lnTo>
                  <a:lnTo>
                    <a:pt x="157" y="255"/>
                  </a:lnTo>
                  <a:lnTo>
                    <a:pt x="173" y="233"/>
                  </a:lnTo>
                  <a:lnTo>
                    <a:pt x="197" y="230"/>
                  </a:lnTo>
                  <a:lnTo>
                    <a:pt x="211" y="206"/>
                  </a:lnTo>
                  <a:lnTo>
                    <a:pt x="233" y="197"/>
                  </a:lnTo>
                  <a:lnTo>
                    <a:pt x="223" y="152"/>
                  </a:lnTo>
                  <a:lnTo>
                    <a:pt x="209" y="140"/>
                  </a:lnTo>
                  <a:lnTo>
                    <a:pt x="237" y="104"/>
                  </a:lnTo>
                  <a:lnTo>
                    <a:pt x="255" y="104"/>
                  </a:lnTo>
                  <a:lnTo>
                    <a:pt x="316" y="28"/>
                  </a:lnTo>
                  <a:lnTo>
                    <a:pt x="410" y="0"/>
                  </a:lnTo>
                  <a:lnTo>
                    <a:pt x="421" y="72"/>
                  </a:lnTo>
                  <a:lnTo>
                    <a:pt x="425" y="69"/>
                  </a:lnTo>
                  <a:lnTo>
                    <a:pt x="448" y="94"/>
                  </a:lnTo>
                  <a:lnTo>
                    <a:pt x="449" y="167"/>
                  </a:lnTo>
                  <a:lnTo>
                    <a:pt x="477" y="227"/>
                  </a:lnTo>
                  <a:lnTo>
                    <a:pt x="488" y="304"/>
                  </a:lnTo>
                  <a:lnTo>
                    <a:pt x="491" y="371"/>
                  </a:lnTo>
                  <a:lnTo>
                    <a:pt x="524" y="394"/>
                  </a:lnTo>
                  <a:lnTo>
                    <a:pt x="500" y="426"/>
                  </a:lnTo>
                  <a:lnTo>
                    <a:pt x="439" y="388"/>
                  </a:lnTo>
                  <a:lnTo>
                    <a:pt x="407" y="391"/>
                  </a:lnTo>
                  <a:lnTo>
                    <a:pt x="376" y="382"/>
                  </a:lnTo>
                  <a:lnTo>
                    <a:pt x="378" y="359"/>
                  </a:lnTo>
                  <a:lnTo>
                    <a:pt x="358" y="352"/>
                  </a:lnTo>
                  <a:lnTo>
                    <a:pt x="15" y="417"/>
                  </a:lnTo>
                  <a:lnTo>
                    <a:pt x="0" y="398"/>
                  </a:lnTo>
                  <a:lnTo>
                    <a:pt x="53" y="322"/>
                  </a:lnTo>
                  <a:lnTo>
                    <a:pt x="41" y="28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+mj-lt"/>
              </a:endParaRPr>
            </a:p>
          </p:txBody>
        </p:sp>
        <p:sp>
          <p:nvSpPr>
            <p:cNvPr id="421" name="Shape -"/>
            <p:cNvSpPr>
              <a:spLocks noChangeAspect="1"/>
            </p:cNvSpPr>
            <p:nvPr/>
          </p:nvSpPr>
          <p:spPr bwMode="auto">
            <a:xfrm>
              <a:off x="4578" y="1244"/>
              <a:ext cx="151" cy="89"/>
            </a:xfrm>
            <a:custGeom>
              <a:avLst/>
              <a:gdLst>
                <a:gd name="T0" fmla="*/ 0 w 152"/>
                <a:gd name="T1" fmla="*/ 67 h 91"/>
                <a:gd name="T2" fmla="*/ 63 w 152"/>
                <a:gd name="T3" fmla="*/ 37 h 91"/>
                <a:gd name="T4" fmla="*/ 124 w 152"/>
                <a:gd name="T5" fmla="*/ 0 h 91"/>
                <a:gd name="T6" fmla="*/ 134 w 152"/>
                <a:gd name="T7" fmla="*/ 1 h 91"/>
                <a:gd name="T8" fmla="*/ 152 w 152"/>
                <a:gd name="T9" fmla="*/ 3 h 91"/>
                <a:gd name="T10" fmla="*/ 93 w 152"/>
                <a:gd name="T11" fmla="*/ 50 h 91"/>
                <a:gd name="T12" fmla="*/ 18 w 152"/>
                <a:gd name="T13" fmla="*/ 91 h 91"/>
                <a:gd name="T14" fmla="*/ 0 w 152"/>
                <a:gd name="T15" fmla="*/ 67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91"/>
                <a:gd name="T26" fmla="*/ 152 w 152"/>
                <a:gd name="T27" fmla="*/ 91 h 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91">
                  <a:moveTo>
                    <a:pt x="0" y="67"/>
                  </a:moveTo>
                  <a:lnTo>
                    <a:pt x="63" y="37"/>
                  </a:lnTo>
                  <a:lnTo>
                    <a:pt x="124" y="0"/>
                  </a:lnTo>
                  <a:lnTo>
                    <a:pt x="134" y="1"/>
                  </a:lnTo>
                  <a:lnTo>
                    <a:pt x="152" y="3"/>
                  </a:lnTo>
                  <a:lnTo>
                    <a:pt x="93" y="50"/>
                  </a:lnTo>
                  <a:lnTo>
                    <a:pt x="18" y="9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atin typeface="+mj-lt"/>
              </a:endParaRPr>
            </a:p>
          </p:txBody>
        </p:sp>
      </p:grpSp>
      <p:sp>
        <p:nvSpPr>
          <p:cNvPr id="422" name="Shape - New Mexico"/>
          <p:cNvSpPr>
            <a:spLocks noChangeAspect="1"/>
          </p:cNvSpPr>
          <p:nvPr/>
        </p:nvSpPr>
        <p:spPr bwMode="auto">
          <a:xfrm>
            <a:off x="2895600" y="3503612"/>
            <a:ext cx="898525" cy="877887"/>
          </a:xfrm>
          <a:custGeom>
            <a:avLst/>
            <a:gdLst>
              <a:gd name="T0" fmla="*/ 2147483647 w 568"/>
              <a:gd name="T1" fmla="*/ 0 h 563"/>
              <a:gd name="T2" fmla="*/ 2147483647 w 568"/>
              <a:gd name="T3" fmla="*/ 2147483647 h 563"/>
              <a:gd name="T4" fmla="*/ 2147483647 w 568"/>
              <a:gd name="T5" fmla="*/ 2147483647 h 563"/>
              <a:gd name="T6" fmla="*/ 2147483647 w 568"/>
              <a:gd name="T7" fmla="*/ 2147483647 h 563"/>
              <a:gd name="T8" fmla="*/ 2147483647 w 568"/>
              <a:gd name="T9" fmla="*/ 2147483647 h 563"/>
              <a:gd name="T10" fmla="*/ 2147483647 w 568"/>
              <a:gd name="T11" fmla="*/ 2147483647 h 563"/>
              <a:gd name="T12" fmla="*/ 2147483647 w 568"/>
              <a:gd name="T13" fmla="*/ 2147483647 h 563"/>
              <a:gd name="T14" fmla="*/ 2147483647 w 568"/>
              <a:gd name="T15" fmla="*/ 2147483647 h 563"/>
              <a:gd name="T16" fmla="*/ 0 w 568"/>
              <a:gd name="T17" fmla="*/ 2147483647 h 563"/>
              <a:gd name="T18" fmla="*/ 2147483647 w 568"/>
              <a:gd name="T19" fmla="*/ 2147483647 h 563"/>
              <a:gd name="T20" fmla="*/ 2147483647 w 568"/>
              <a:gd name="T21" fmla="*/ 0 h 5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563"/>
              <a:gd name="T35" fmla="*/ 568 w 568"/>
              <a:gd name="T36" fmla="*/ 563 h 5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563">
                <a:moveTo>
                  <a:pt x="69" y="0"/>
                </a:moveTo>
                <a:lnTo>
                  <a:pt x="568" y="22"/>
                </a:lnTo>
                <a:lnTo>
                  <a:pt x="544" y="520"/>
                </a:lnTo>
                <a:lnTo>
                  <a:pt x="382" y="511"/>
                </a:lnTo>
                <a:lnTo>
                  <a:pt x="230" y="507"/>
                </a:lnTo>
                <a:lnTo>
                  <a:pt x="230" y="526"/>
                </a:lnTo>
                <a:lnTo>
                  <a:pt x="103" y="526"/>
                </a:lnTo>
                <a:lnTo>
                  <a:pt x="95" y="563"/>
                </a:lnTo>
                <a:lnTo>
                  <a:pt x="0" y="551"/>
                </a:lnTo>
                <a:lnTo>
                  <a:pt x="54" y="130"/>
                </a:lnTo>
                <a:lnTo>
                  <a:pt x="69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23" name="Shape - New Jersey"/>
          <p:cNvSpPr>
            <a:spLocks noChangeAspect="1"/>
          </p:cNvSpPr>
          <p:nvPr/>
        </p:nvSpPr>
        <p:spPr bwMode="auto">
          <a:xfrm>
            <a:off x="7170737" y="2425700"/>
            <a:ext cx="196851" cy="385763"/>
          </a:xfrm>
          <a:custGeom>
            <a:avLst/>
            <a:gdLst>
              <a:gd name="T0" fmla="*/ 2147483647 w 125"/>
              <a:gd name="T1" fmla="*/ 2147483647 h 247"/>
              <a:gd name="T2" fmla="*/ 2147483647 w 125"/>
              <a:gd name="T3" fmla="*/ 0 h 247"/>
              <a:gd name="T4" fmla="*/ 2147483647 w 125"/>
              <a:gd name="T5" fmla="*/ 2147483647 h 247"/>
              <a:gd name="T6" fmla="*/ 2147483647 w 125"/>
              <a:gd name="T7" fmla="*/ 2147483647 h 247"/>
              <a:gd name="T8" fmla="*/ 2147483647 w 125"/>
              <a:gd name="T9" fmla="*/ 2147483647 h 247"/>
              <a:gd name="T10" fmla="*/ 2147483647 w 125"/>
              <a:gd name="T11" fmla="*/ 2147483647 h 247"/>
              <a:gd name="T12" fmla="*/ 2147483647 w 125"/>
              <a:gd name="T13" fmla="*/ 2147483647 h 247"/>
              <a:gd name="T14" fmla="*/ 2147483647 w 125"/>
              <a:gd name="T15" fmla="*/ 2147483647 h 247"/>
              <a:gd name="T16" fmla="*/ 2147483647 w 125"/>
              <a:gd name="T17" fmla="*/ 2147483647 h 247"/>
              <a:gd name="T18" fmla="*/ 2147483647 w 125"/>
              <a:gd name="T19" fmla="*/ 2147483647 h 247"/>
              <a:gd name="T20" fmla="*/ 2147483647 w 125"/>
              <a:gd name="T21" fmla="*/ 2147483647 h 247"/>
              <a:gd name="T22" fmla="*/ 0 w 125"/>
              <a:gd name="T23" fmla="*/ 2147483647 h 247"/>
              <a:gd name="T24" fmla="*/ 2147483647 w 125"/>
              <a:gd name="T25" fmla="*/ 2147483647 h 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247"/>
              <a:gd name="T41" fmla="*/ 125 w 125"/>
              <a:gd name="T42" fmla="*/ 247 h 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247">
                <a:moveTo>
                  <a:pt x="22" y="2"/>
                </a:moveTo>
                <a:lnTo>
                  <a:pt x="52" y="0"/>
                </a:lnTo>
                <a:lnTo>
                  <a:pt x="112" y="37"/>
                </a:lnTo>
                <a:lnTo>
                  <a:pt x="103" y="67"/>
                </a:lnTo>
                <a:lnTo>
                  <a:pt x="124" y="86"/>
                </a:lnTo>
                <a:lnTo>
                  <a:pt x="125" y="203"/>
                </a:lnTo>
                <a:lnTo>
                  <a:pt x="104" y="247"/>
                </a:lnTo>
                <a:lnTo>
                  <a:pt x="81" y="231"/>
                </a:lnTo>
                <a:lnTo>
                  <a:pt x="55" y="230"/>
                </a:lnTo>
                <a:lnTo>
                  <a:pt x="12" y="206"/>
                </a:lnTo>
                <a:lnTo>
                  <a:pt x="45" y="133"/>
                </a:lnTo>
                <a:lnTo>
                  <a:pt x="0" y="94"/>
                </a:lnTo>
                <a:lnTo>
                  <a:pt x="22" y="2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24" name="Shape - New Hampshire"/>
          <p:cNvSpPr>
            <a:spLocks noChangeAspect="1"/>
          </p:cNvSpPr>
          <p:nvPr/>
        </p:nvSpPr>
        <p:spPr bwMode="auto">
          <a:xfrm>
            <a:off x="7361238" y="1711325"/>
            <a:ext cx="257175" cy="447675"/>
          </a:xfrm>
          <a:custGeom>
            <a:avLst/>
            <a:gdLst>
              <a:gd name="T0" fmla="*/ 2147483647 w 162"/>
              <a:gd name="T1" fmla="*/ 0 h 289"/>
              <a:gd name="T2" fmla="*/ 0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0 h 2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289"/>
              <a:gd name="T41" fmla="*/ 162 w 162"/>
              <a:gd name="T42" fmla="*/ 289 h 2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289">
                <a:moveTo>
                  <a:pt x="34" y="0"/>
                </a:moveTo>
                <a:lnTo>
                  <a:pt x="0" y="51"/>
                </a:lnTo>
                <a:lnTo>
                  <a:pt x="37" y="118"/>
                </a:lnTo>
                <a:lnTo>
                  <a:pt x="15" y="136"/>
                </a:lnTo>
                <a:lnTo>
                  <a:pt x="24" y="289"/>
                </a:lnTo>
                <a:lnTo>
                  <a:pt x="115" y="267"/>
                </a:lnTo>
                <a:lnTo>
                  <a:pt x="138" y="267"/>
                </a:lnTo>
                <a:lnTo>
                  <a:pt x="152" y="250"/>
                </a:lnTo>
                <a:lnTo>
                  <a:pt x="152" y="222"/>
                </a:lnTo>
                <a:lnTo>
                  <a:pt x="162" y="204"/>
                </a:lnTo>
                <a:lnTo>
                  <a:pt x="112" y="182"/>
                </a:lnTo>
                <a:lnTo>
                  <a:pt x="46" y="14"/>
                </a:lnTo>
                <a:lnTo>
                  <a:pt x="3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25" name="Shape - Nevada"/>
          <p:cNvSpPr>
            <a:spLocks noChangeAspect="1"/>
          </p:cNvSpPr>
          <p:nvPr/>
        </p:nvSpPr>
        <p:spPr bwMode="auto">
          <a:xfrm>
            <a:off x="1687512" y="2489199"/>
            <a:ext cx="831851" cy="1239838"/>
          </a:xfrm>
          <a:custGeom>
            <a:avLst/>
            <a:gdLst>
              <a:gd name="T0" fmla="*/ 2147483647 w 527"/>
              <a:gd name="T1" fmla="*/ 0 h 797"/>
              <a:gd name="T2" fmla="*/ 0 w 527"/>
              <a:gd name="T3" fmla="*/ 2147483647 h 797"/>
              <a:gd name="T4" fmla="*/ 2147483647 w 527"/>
              <a:gd name="T5" fmla="*/ 2147483647 h 797"/>
              <a:gd name="T6" fmla="*/ 2147483647 w 527"/>
              <a:gd name="T7" fmla="*/ 2147483647 h 797"/>
              <a:gd name="T8" fmla="*/ 2147483647 w 527"/>
              <a:gd name="T9" fmla="*/ 2147483647 h 797"/>
              <a:gd name="T10" fmla="*/ 2147483647 w 527"/>
              <a:gd name="T11" fmla="*/ 2147483647 h 797"/>
              <a:gd name="T12" fmla="*/ 2147483647 w 527"/>
              <a:gd name="T13" fmla="*/ 2147483647 h 797"/>
              <a:gd name="T14" fmla="*/ 2147483647 w 527"/>
              <a:gd name="T15" fmla="*/ 2147483647 h 797"/>
              <a:gd name="T16" fmla="*/ 2147483647 w 527"/>
              <a:gd name="T17" fmla="*/ 2147483647 h 797"/>
              <a:gd name="T18" fmla="*/ 2147483647 w 527"/>
              <a:gd name="T19" fmla="*/ 2147483647 h 797"/>
              <a:gd name="T20" fmla="*/ 2147483647 w 527"/>
              <a:gd name="T21" fmla="*/ 2147483647 h 797"/>
              <a:gd name="T22" fmla="*/ 2147483647 w 527"/>
              <a:gd name="T23" fmla="*/ 0 h 7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7"/>
              <a:gd name="T37" fmla="*/ 0 h 797"/>
              <a:gd name="T38" fmla="*/ 527 w 527"/>
              <a:gd name="T39" fmla="*/ 797 h 7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7" h="797">
                <a:moveTo>
                  <a:pt x="67" y="0"/>
                </a:moveTo>
                <a:lnTo>
                  <a:pt x="0" y="316"/>
                </a:lnTo>
                <a:lnTo>
                  <a:pt x="359" y="797"/>
                </a:lnTo>
                <a:lnTo>
                  <a:pt x="381" y="776"/>
                </a:lnTo>
                <a:lnTo>
                  <a:pt x="380" y="681"/>
                </a:lnTo>
                <a:lnTo>
                  <a:pt x="425" y="688"/>
                </a:lnTo>
                <a:lnTo>
                  <a:pt x="471" y="396"/>
                </a:lnTo>
                <a:lnTo>
                  <a:pt x="502" y="198"/>
                </a:lnTo>
                <a:lnTo>
                  <a:pt x="511" y="138"/>
                </a:lnTo>
                <a:lnTo>
                  <a:pt x="527" y="85"/>
                </a:lnTo>
                <a:lnTo>
                  <a:pt x="290" y="47"/>
                </a:lnTo>
                <a:lnTo>
                  <a:pt x="67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26" name="Shape - Nebraska"/>
          <p:cNvSpPr>
            <a:spLocks noChangeAspect="1"/>
          </p:cNvSpPr>
          <p:nvPr/>
        </p:nvSpPr>
        <p:spPr bwMode="auto">
          <a:xfrm>
            <a:off x="3675063" y="2590800"/>
            <a:ext cx="1095375" cy="487363"/>
          </a:xfrm>
          <a:custGeom>
            <a:avLst/>
            <a:gdLst>
              <a:gd name="T0" fmla="*/ 2147483647 w 695"/>
              <a:gd name="T1" fmla="*/ 0 h 313"/>
              <a:gd name="T2" fmla="*/ 0 w 695"/>
              <a:gd name="T3" fmla="*/ 2147483647 h 313"/>
              <a:gd name="T4" fmla="*/ 2147483647 w 695"/>
              <a:gd name="T5" fmla="*/ 2147483647 h 313"/>
              <a:gd name="T6" fmla="*/ 2147483647 w 695"/>
              <a:gd name="T7" fmla="*/ 2147483647 h 313"/>
              <a:gd name="T8" fmla="*/ 2147483647 w 695"/>
              <a:gd name="T9" fmla="*/ 2147483647 h 313"/>
              <a:gd name="T10" fmla="*/ 2147483647 w 695"/>
              <a:gd name="T11" fmla="*/ 2147483647 h 313"/>
              <a:gd name="T12" fmla="*/ 2147483647 w 695"/>
              <a:gd name="T13" fmla="*/ 2147483647 h 313"/>
              <a:gd name="T14" fmla="*/ 2147483647 w 695"/>
              <a:gd name="T15" fmla="*/ 2147483647 h 313"/>
              <a:gd name="T16" fmla="*/ 2147483647 w 695"/>
              <a:gd name="T17" fmla="*/ 2147483647 h 313"/>
              <a:gd name="T18" fmla="*/ 2147483647 w 695"/>
              <a:gd name="T19" fmla="*/ 2147483647 h 313"/>
              <a:gd name="T20" fmla="*/ 2147483647 w 695"/>
              <a:gd name="T21" fmla="*/ 2147483647 h 313"/>
              <a:gd name="T22" fmla="*/ 2147483647 w 695"/>
              <a:gd name="T23" fmla="*/ 2147483647 h 313"/>
              <a:gd name="T24" fmla="*/ 2147483647 w 695"/>
              <a:gd name="T25" fmla="*/ 2147483647 h 313"/>
              <a:gd name="T26" fmla="*/ 2147483647 w 695"/>
              <a:gd name="T27" fmla="*/ 2147483647 h 313"/>
              <a:gd name="T28" fmla="*/ 2147483647 w 695"/>
              <a:gd name="T29" fmla="*/ 0 h 3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5"/>
              <a:gd name="T46" fmla="*/ 0 h 313"/>
              <a:gd name="T47" fmla="*/ 695 w 695"/>
              <a:gd name="T48" fmla="*/ 313 h 3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5" h="313">
                <a:moveTo>
                  <a:pt x="8" y="0"/>
                </a:moveTo>
                <a:lnTo>
                  <a:pt x="0" y="207"/>
                </a:lnTo>
                <a:lnTo>
                  <a:pt x="157" y="211"/>
                </a:lnTo>
                <a:lnTo>
                  <a:pt x="155" y="313"/>
                </a:lnTo>
                <a:lnTo>
                  <a:pt x="367" y="310"/>
                </a:lnTo>
                <a:lnTo>
                  <a:pt x="556" y="307"/>
                </a:lnTo>
                <a:lnTo>
                  <a:pt x="695" y="310"/>
                </a:lnTo>
                <a:lnTo>
                  <a:pt x="652" y="222"/>
                </a:lnTo>
                <a:lnTo>
                  <a:pt x="622" y="140"/>
                </a:lnTo>
                <a:lnTo>
                  <a:pt x="589" y="55"/>
                </a:lnTo>
                <a:lnTo>
                  <a:pt x="510" y="1"/>
                </a:lnTo>
                <a:lnTo>
                  <a:pt x="474" y="33"/>
                </a:lnTo>
                <a:lnTo>
                  <a:pt x="431" y="10"/>
                </a:lnTo>
                <a:lnTo>
                  <a:pt x="242" y="4"/>
                </a:lnTo>
                <a:lnTo>
                  <a:pt x="8" y="0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27" name="Shape - Montana"/>
          <p:cNvSpPr>
            <a:spLocks noChangeAspect="1"/>
          </p:cNvSpPr>
          <p:nvPr/>
        </p:nvSpPr>
        <p:spPr bwMode="auto">
          <a:xfrm>
            <a:off x="2400947" y="1484313"/>
            <a:ext cx="1306512" cy="803275"/>
          </a:xfrm>
          <a:custGeom>
            <a:avLst/>
            <a:gdLst>
              <a:gd name="T0" fmla="*/ 2147483647 w 828"/>
              <a:gd name="T1" fmla="*/ 0 h 516"/>
              <a:gd name="T2" fmla="*/ 2147483647 w 828"/>
              <a:gd name="T3" fmla="*/ 2147483647 h 516"/>
              <a:gd name="T4" fmla="*/ 2147483647 w 828"/>
              <a:gd name="T5" fmla="*/ 2147483647 h 516"/>
              <a:gd name="T6" fmla="*/ 2147483647 w 828"/>
              <a:gd name="T7" fmla="*/ 2147483647 h 516"/>
              <a:gd name="T8" fmla="*/ 2147483647 w 828"/>
              <a:gd name="T9" fmla="*/ 2147483647 h 516"/>
              <a:gd name="T10" fmla="*/ 2147483647 w 828"/>
              <a:gd name="T11" fmla="*/ 2147483647 h 516"/>
              <a:gd name="T12" fmla="*/ 2147483647 w 828"/>
              <a:gd name="T13" fmla="*/ 2147483647 h 516"/>
              <a:gd name="T14" fmla="*/ 2147483647 w 828"/>
              <a:gd name="T15" fmla="*/ 2147483647 h 516"/>
              <a:gd name="T16" fmla="*/ 2147483647 w 828"/>
              <a:gd name="T17" fmla="*/ 2147483647 h 516"/>
              <a:gd name="T18" fmla="*/ 2147483647 w 828"/>
              <a:gd name="T19" fmla="*/ 2147483647 h 516"/>
              <a:gd name="T20" fmla="*/ 2147483647 w 828"/>
              <a:gd name="T21" fmla="*/ 2147483647 h 516"/>
              <a:gd name="T22" fmla="*/ 2147483647 w 828"/>
              <a:gd name="T23" fmla="*/ 2147483647 h 516"/>
              <a:gd name="T24" fmla="*/ 2147483647 w 828"/>
              <a:gd name="T25" fmla="*/ 2147483647 h 516"/>
              <a:gd name="T26" fmla="*/ 2147483647 w 828"/>
              <a:gd name="T27" fmla="*/ 2147483647 h 516"/>
              <a:gd name="T28" fmla="*/ 2147483647 w 828"/>
              <a:gd name="T29" fmla="*/ 2147483647 h 516"/>
              <a:gd name="T30" fmla="*/ 2147483647 w 828"/>
              <a:gd name="T31" fmla="*/ 2147483647 h 516"/>
              <a:gd name="T32" fmla="*/ 2147483647 w 828"/>
              <a:gd name="T33" fmla="*/ 2147483647 h 516"/>
              <a:gd name="T34" fmla="*/ 0 w 828"/>
              <a:gd name="T35" fmla="*/ 2147483647 h 516"/>
              <a:gd name="T36" fmla="*/ 2147483647 w 828"/>
              <a:gd name="T37" fmla="*/ 0 h 5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8"/>
              <a:gd name="T58" fmla="*/ 0 h 516"/>
              <a:gd name="T59" fmla="*/ 828 w 828"/>
              <a:gd name="T60" fmla="*/ 516 h 5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8" h="516">
                <a:moveTo>
                  <a:pt x="14" y="0"/>
                </a:moveTo>
                <a:lnTo>
                  <a:pt x="176" y="21"/>
                </a:lnTo>
                <a:lnTo>
                  <a:pt x="275" y="34"/>
                </a:lnTo>
                <a:lnTo>
                  <a:pt x="404" y="48"/>
                </a:lnTo>
                <a:lnTo>
                  <a:pt x="524" y="60"/>
                </a:lnTo>
                <a:lnTo>
                  <a:pt x="731" y="75"/>
                </a:lnTo>
                <a:lnTo>
                  <a:pt x="828" y="82"/>
                </a:lnTo>
                <a:lnTo>
                  <a:pt x="825" y="502"/>
                </a:lnTo>
                <a:lnTo>
                  <a:pt x="318" y="459"/>
                </a:lnTo>
                <a:lnTo>
                  <a:pt x="307" y="516"/>
                </a:lnTo>
                <a:lnTo>
                  <a:pt x="288" y="489"/>
                </a:lnTo>
                <a:lnTo>
                  <a:pt x="242" y="493"/>
                </a:lnTo>
                <a:lnTo>
                  <a:pt x="175" y="504"/>
                </a:lnTo>
                <a:lnTo>
                  <a:pt x="163" y="431"/>
                </a:lnTo>
                <a:lnTo>
                  <a:pt x="84" y="373"/>
                </a:lnTo>
                <a:lnTo>
                  <a:pt x="96" y="317"/>
                </a:lnTo>
                <a:lnTo>
                  <a:pt x="103" y="273"/>
                </a:lnTo>
                <a:lnTo>
                  <a:pt x="0" y="128"/>
                </a:lnTo>
                <a:lnTo>
                  <a:pt x="14" y="0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28" name="Shape - Missouri"/>
          <p:cNvSpPr>
            <a:spLocks noChangeAspect="1"/>
          </p:cNvSpPr>
          <p:nvPr/>
        </p:nvSpPr>
        <p:spPr bwMode="auto">
          <a:xfrm>
            <a:off x="4714875" y="2941638"/>
            <a:ext cx="863600" cy="701675"/>
          </a:xfrm>
          <a:custGeom>
            <a:avLst/>
            <a:gdLst>
              <a:gd name="T0" fmla="*/ 0 w 548"/>
              <a:gd name="T1" fmla="*/ 15 h 451"/>
              <a:gd name="T2" fmla="*/ 240 w 548"/>
              <a:gd name="T3" fmla="*/ 0 h 451"/>
              <a:gd name="T4" fmla="*/ 290 w 548"/>
              <a:gd name="T5" fmla="*/ 0 h 451"/>
              <a:gd name="T6" fmla="*/ 329 w 548"/>
              <a:gd name="T7" fmla="*/ 13 h 451"/>
              <a:gd name="T8" fmla="*/ 308 w 548"/>
              <a:gd name="T9" fmla="*/ 52 h 451"/>
              <a:gd name="T10" fmla="*/ 378 w 548"/>
              <a:gd name="T11" fmla="*/ 116 h 451"/>
              <a:gd name="T12" fmla="*/ 401 w 548"/>
              <a:gd name="T13" fmla="*/ 170 h 451"/>
              <a:gd name="T14" fmla="*/ 442 w 548"/>
              <a:gd name="T15" fmla="*/ 156 h 451"/>
              <a:gd name="T16" fmla="*/ 441 w 548"/>
              <a:gd name="T17" fmla="*/ 232 h 451"/>
              <a:gd name="T18" fmla="*/ 483 w 548"/>
              <a:gd name="T19" fmla="*/ 255 h 451"/>
              <a:gd name="T20" fmla="*/ 502 w 548"/>
              <a:gd name="T21" fmla="*/ 322 h 451"/>
              <a:gd name="T22" fmla="*/ 532 w 548"/>
              <a:gd name="T23" fmla="*/ 328 h 451"/>
              <a:gd name="T24" fmla="*/ 548 w 548"/>
              <a:gd name="T25" fmla="*/ 356 h 451"/>
              <a:gd name="T26" fmla="*/ 511 w 548"/>
              <a:gd name="T27" fmla="*/ 395 h 451"/>
              <a:gd name="T28" fmla="*/ 499 w 548"/>
              <a:gd name="T29" fmla="*/ 439 h 451"/>
              <a:gd name="T30" fmla="*/ 447 w 548"/>
              <a:gd name="T31" fmla="*/ 451 h 451"/>
              <a:gd name="T32" fmla="*/ 460 w 548"/>
              <a:gd name="T33" fmla="*/ 402 h 451"/>
              <a:gd name="T34" fmla="*/ 255 w 548"/>
              <a:gd name="T35" fmla="*/ 420 h 451"/>
              <a:gd name="T36" fmla="*/ 107 w 548"/>
              <a:gd name="T37" fmla="*/ 438 h 451"/>
              <a:gd name="T38" fmla="*/ 98 w 548"/>
              <a:gd name="T39" fmla="*/ 390 h 451"/>
              <a:gd name="T40" fmla="*/ 88 w 548"/>
              <a:gd name="T41" fmla="*/ 246 h 451"/>
              <a:gd name="T42" fmla="*/ 86 w 548"/>
              <a:gd name="T43" fmla="*/ 167 h 451"/>
              <a:gd name="T44" fmla="*/ 37 w 548"/>
              <a:gd name="T45" fmla="*/ 131 h 451"/>
              <a:gd name="T46" fmla="*/ 55 w 548"/>
              <a:gd name="T47" fmla="*/ 98 h 451"/>
              <a:gd name="T48" fmla="*/ 31 w 548"/>
              <a:gd name="T49" fmla="*/ 80 h 451"/>
              <a:gd name="T50" fmla="*/ 0 w 548"/>
              <a:gd name="T51" fmla="*/ 15 h 4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48"/>
              <a:gd name="T79" fmla="*/ 0 h 451"/>
              <a:gd name="T80" fmla="*/ 548 w 548"/>
              <a:gd name="T81" fmla="*/ 451 h 4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48" h="451">
                <a:moveTo>
                  <a:pt x="0" y="15"/>
                </a:moveTo>
                <a:lnTo>
                  <a:pt x="240" y="0"/>
                </a:lnTo>
                <a:lnTo>
                  <a:pt x="290" y="0"/>
                </a:lnTo>
                <a:lnTo>
                  <a:pt x="329" y="13"/>
                </a:lnTo>
                <a:lnTo>
                  <a:pt x="308" y="52"/>
                </a:lnTo>
                <a:lnTo>
                  <a:pt x="378" y="116"/>
                </a:lnTo>
                <a:lnTo>
                  <a:pt x="401" y="170"/>
                </a:lnTo>
                <a:lnTo>
                  <a:pt x="442" y="156"/>
                </a:lnTo>
                <a:lnTo>
                  <a:pt x="441" y="232"/>
                </a:lnTo>
                <a:lnTo>
                  <a:pt x="483" y="255"/>
                </a:lnTo>
                <a:lnTo>
                  <a:pt x="502" y="322"/>
                </a:lnTo>
                <a:lnTo>
                  <a:pt x="532" y="328"/>
                </a:lnTo>
                <a:lnTo>
                  <a:pt x="548" y="356"/>
                </a:lnTo>
                <a:lnTo>
                  <a:pt x="511" y="395"/>
                </a:lnTo>
                <a:lnTo>
                  <a:pt x="499" y="439"/>
                </a:lnTo>
                <a:lnTo>
                  <a:pt x="447" y="451"/>
                </a:lnTo>
                <a:lnTo>
                  <a:pt x="460" y="402"/>
                </a:lnTo>
                <a:lnTo>
                  <a:pt x="255" y="420"/>
                </a:lnTo>
                <a:lnTo>
                  <a:pt x="107" y="438"/>
                </a:lnTo>
                <a:lnTo>
                  <a:pt x="98" y="390"/>
                </a:lnTo>
                <a:lnTo>
                  <a:pt x="88" y="246"/>
                </a:lnTo>
                <a:lnTo>
                  <a:pt x="86" y="167"/>
                </a:lnTo>
                <a:lnTo>
                  <a:pt x="37" y="131"/>
                </a:lnTo>
                <a:lnTo>
                  <a:pt x="55" y="98"/>
                </a:lnTo>
                <a:lnTo>
                  <a:pt x="31" y="80"/>
                </a:lnTo>
                <a:lnTo>
                  <a:pt x="0" y="15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29" name="Shape - Mississippi"/>
          <p:cNvSpPr>
            <a:spLocks noChangeAspect="1"/>
          </p:cNvSpPr>
          <p:nvPr/>
        </p:nvSpPr>
        <p:spPr bwMode="auto">
          <a:xfrm>
            <a:off x="5330824" y="3775074"/>
            <a:ext cx="450851" cy="774700"/>
          </a:xfrm>
          <a:custGeom>
            <a:avLst/>
            <a:gdLst>
              <a:gd name="T0" fmla="*/ 2147483647 w 287"/>
              <a:gd name="T1" fmla="*/ 2147483647 h 499"/>
              <a:gd name="T2" fmla="*/ 2147483647 w 287"/>
              <a:gd name="T3" fmla="*/ 2147483647 h 499"/>
              <a:gd name="T4" fmla="*/ 0 w 287"/>
              <a:gd name="T5" fmla="*/ 2147483647 h 499"/>
              <a:gd name="T6" fmla="*/ 2147483647 w 287"/>
              <a:gd name="T7" fmla="*/ 2147483647 h 499"/>
              <a:gd name="T8" fmla="*/ 2147483647 w 287"/>
              <a:gd name="T9" fmla="*/ 2147483647 h 499"/>
              <a:gd name="T10" fmla="*/ 2147483647 w 287"/>
              <a:gd name="T11" fmla="*/ 2147483647 h 499"/>
              <a:gd name="T12" fmla="*/ 2147483647 w 287"/>
              <a:gd name="T13" fmla="*/ 2147483647 h 499"/>
              <a:gd name="T14" fmla="*/ 2147483647 w 287"/>
              <a:gd name="T15" fmla="*/ 2147483647 h 499"/>
              <a:gd name="T16" fmla="*/ 2147483647 w 287"/>
              <a:gd name="T17" fmla="*/ 2147483647 h 499"/>
              <a:gd name="T18" fmla="*/ 2147483647 w 287"/>
              <a:gd name="T19" fmla="*/ 2147483647 h 499"/>
              <a:gd name="T20" fmla="*/ 2147483647 w 287"/>
              <a:gd name="T21" fmla="*/ 2147483647 h 499"/>
              <a:gd name="T22" fmla="*/ 2147483647 w 287"/>
              <a:gd name="T23" fmla="*/ 2147483647 h 499"/>
              <a:gd name="T24" fmla="*/ 2147483647 w 287"/>
              <a:gd name="T25" fmla="*/ 2147483647 h 499"/>
              <a:gd name="T26" fmla="*/ 2147483647 w 287"/>
              <a:gd name="T27" fmla="*/ 0 h 499"/>
              <a:gd name="T28" fmla="*/ 2147483647 w 287"/>
              <a:gd name="T29" fmla="*/ 2147483647 h 4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7"/>
              <a:gd name="T46" fmla="*/ 0 h 499"/>
              <a:gd name="T47" fmla="*/ 287 w 287"/>
              <a:gd name="T48" fmla="*/ 499 h 4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7" h="499">
                <a:moveTo>
                  <a:pt x="81" y="16"/>
                </a:moveTo>
                <a:lnTo>
                  <a:pt x="38" y="101"/>
                </a:lnTo>
                <a:lnTo>
                  <a:pt x="0" y="156"/>
                </a:lnTo>
                <a:lnTo>
                  <a:pt x="12" y="222"/>
                </a:lnTo>
                <a:lnTo>
                  <a:pt x="57" y="311"/>
                </a:lnTo>
                <a:lnTo>
                  <a:pt x="23" y="402"/>
                </a:lnTo>
                <a:lnTo>
                  <a:pt x="8" y="450"/>
                </a:lnTo>
                <a:lnTo>
                  <a:pt x="175" y="430"/>
                </a:lnTo>
                <a:lnTo>
                  <a:pt x="182" y="492"/>
                </a:lnTo>
                <a:lnTo>
                  <a:pt x="216" y="499"/>
                </a:lnTo>
                <a:lnTo>
                  <a:pt x="225" y="468"/>
                </a:lnTo>
                <a:lnTo>
                  <a:pt x="287" y="459"/>
                </a:lnTo>
                <a:lnTo>
                  <a:pt x="273" y="357"/>
                </a:lnTo>
                <a:lnTo>
                  <a:pt x="270" y="0"/>
                </a:lnTo>
                <a:lnTo>
                  <a:pt x="81" y="16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30" name="Shape - Minnesota"/>
          <p:cNvSpPr>
            <a:spLocks noChangeAspect="1"/>
          </p:cNvSpPr>
          <p:nvPr/>
        </p:nvSpPr>
        <p:spPr bwMode="auto">
          <a:xfrm>
            <a:off x="4446587" y="1549400"/>
            <a:ext cx="857251" cy="957263"/>
          </a:xfrm>
          <a:custGeom>
            <a:avLst/>
            <a:gdLst>
              <a:gd name="T0" fmla="*/ 0 w 545"/>
              <a:gd name="T1" fmla="*/ 2147483647 h 614"/>
              <a:gd name="T2" fmla="*/ 2147483647 w 545"/>
              <a:gd name="T3" fmla="*/ 2147483647 h 614"/>
              <a:gd name="T4" fmla="*/ 2147483647 w 545"/>
              <a:gd name="T5" fmla="*/ 0 h 614"/>
              <a:gd name="T6" fmla="*/ 2147483647 w 545"/>
              <a:gd name="T7" fmla="*/ 2147483647 h 614"/>
              <a:gd name="T8" fmla="*/ 2147483647 w 545"/>
              <a:gd name="T9" fmla="*/ 2147483647 h 614"/>
              <a:gd name="T10" fmla="*/ 2147483647 w 545"/>
              <a:gd name="T11" fmla="*/ 2147483647 h 614"/>
              <a:gd name="T12" fmla="*/ 2147483647 w 545"/>
              <a:gd name="T13" fmla="*/ 2147483647 h 614"/>
              <a:gd name="T14" fmla="*/ 2147483647 w 545"/>
              <a:gd name="T15" fmla="*/ 2147483647 h 614"/>
              <a:gd name="T16" fmla="*/ 2147483647 w 545"/>
              <a:gd name="T17" fmla="*/ 2147483647 h 614"/>
              <a:gd name="T18" fmla="*/ 2147483647 w 545"/>
              <a:gd name="T19" fmla="*/ 2147483647 h 614"/>
              <a:gd name="T20" fmla="*/ 2147483647 w 545"/>
              <a:gd name="T21" fmla="*/ 2147483647 h 614"/>
              <a:gd name="T22" fmla="*/ 2147483647 w 545"/>
              <a:gd name="T23" fmla="*/ 2147483647 h 614"/>
              <a:gd name="T24" fmla="*/ 2147483647 w 545"/>
              <a:gd name="T25" fmla="*/ 2147483647 h 614"/>
              <a:gd name="T26" fmla="*/ 2147483647 w 545"/>
              <a:gd name="T27" fmla="*/ 2147483647 h 614"/>
              <a:gd name="T28" fmla="*/ 2147483647 w 545"/>
              <a:gd name="T29" fmla="*/ 2147483647 h 614"/>
              <a:gd name="T30" fmla="*/ 2147483647 w 545"/>
              <a:gd name="T31" fmla="*/ 2147483647 h 614"/>
              <a:gd name="T32" fmla="*/ 2147483647 w 545"/>
              <a:gd name="T33" fmla="*/ 2147483647 h 614"/>
              <a:gd name="T34" fmla="*/ 2147483647 w 545"/>
              <a:gd name="T35" fmla="*/ 2147483647 h 614"/>
              <a:gd name="T36" fmla="*/ 2147483647 w 545"/>
              <a:gd name="T37" fmla="*/ 2147483647 h 614"/>
              <a:gd name="T38" fmla="*/ 2147483647 w 545"/>
              <a:gd name="T39" fmla="*/ 2147483647 h 614"/>
              <a:gd name="T40" fmla="*/ 2147483647 w 545"/>
              <a:gd name="T41" fmla="*/ 2147483647 h 614"/>
              <a:gd name="T42" fmla="*/ 2147483647 w 545"/>
              <a:gd name="T43" fmla="*/ 2147483647 h 614"/>
              <a:gd name="T44" fmla="*/ 2147483647 w 545"/>
              <a:gd name="T45" fmla="*/ 2147483647 h 614"/>
              <a:gd name="T46" fmla="*/ 2147483647 w 545"/>
              <a:gd name="T47" fmla="*/ 2147483647 h 614"/>
              <a:gd name="T48" fmla="*/ 2147483647 w 545"/>
              <a:gd name="T49" fmla="*/ 2147483647 h 614"/>
              <a:gd name="T50" fmla="*/ 2147483647 w 545"/>
              <a:gd name="T51" fmla="*/ 2147483647 h 614"/>
              <a:gd name="T52" fmla="*/ 2147483647 w 545"/>
              <a:gd name="T53" fmla="*/ 2147483647 h 614"/>
              <a:gd name="T54" fmla="*/ 2147483647 w 545"/>
              <a:gd name="T55" fmla="*/ 2147483647 h 614"/>
              <a:gd name="T56" fmla="*/ 2147483647 w 545"/>
              <a:gd name="T57" fmla="*/ 2147483647 h 614"/>
              <a:gd name="T58" fmla="*/ 2147483647 w 545"/>
              <a:gd name="T59" fmla="*/ 2147483647 h 614"/>
              <a:gd name="T60" fmla="*/ 0 w 545"/>
              <a:gd name="T61" fmla="*/ 2147483647 h 6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45"/>
              <a:gd name="T94" fmla="*/ 0 h 614"/>
              <a:gd name="T95" fmla="*/ 545 w 545"/>
              <a:gd name="T96" fmla="*/ 614 h 6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45" h="614">
                <a:moveTo>
                  <a:pt x="0" y="48"/>
                </a:moveTo>
                <a:lnTo>
                  <a:pt x="143" y="48"/>
                </a:lnTo>
                <a:lnTo>
                  <a:pt x="141" y="0"/>
                </a:lnTo>
                <a:lnTo>
                  <a:pt x="173" y="14"/>
                </a:lnTo>
                <a:lnTo>
                  <a:pt x="179" y="51"/>
                </a:lnTo>
                <a:lnTo>
                  <a:pt x="247" y="91"/>
                </a:lnTo>
                <a:lnTo>
                  <a:pt x="268" y="73"/>
                </a:lnTo>
                <a:lnTo>
                  <a:pt x="308" y="73"/>
                </a:lnTo>
                <a:lnTo>
                  <a:pt x="340" y="109"/>
                </a:lnTo>
                <a:lnTo>
                  <a:pt x="361" y="96"/>
                </a:lnTo>
                <a:lnTo>
                  <a:pt x="420" y="111"/>
                </a:lnTo>
                <a:lnTo>
                  <a:pt x="441" y="84"/>
                </a:lnTo>
                <a:lnTo>
                  <a:pt x="478" y="105"/>
                </a:lnTo>
                <a:lnTo>
                  <a:pt x="545" y="102"/>
                </a:lnTo>
                <a:lnTo>
                  <a:pt x="437" y="178"/>
                </a:lnTo>
                <a:lnTo>
                  <a:pt x="383" y="245"/>
                </a:lnTo>
                <a:lnTo>
                  <a:pt x="393" y="342"/>
                </a:lnTo>
                <a:lnTo>
                  <a:pt x="356" y="382"/>
                </a:lnTo>
                <a:lnTo>
                  <a:pt x="371" y="410"/>
                </a:lnTo>
                <a:lnTo>
                  <a:pt x="371" y="482"/>
                </a:lnTo>
                <a:lnTo>
                  <a:pt x="408" y="482"/>
                </a:lnTo>
                <a:lnTo>
                  <a:pt x="463" y="534"/>
                </a:lnTo>
                <a:lnTo>
                  <a:pt x="486" y="596"/>
                </a:lnTo>
                <a:lnTo>
                  <a:pt x="100" y="614"/>
                </a:lnTo>
                <a:lnTo>
                  <a:pt x="101" y="444"/>
                </a:lnTo>
                <a:lnTo>
                  <a:pt x="67" y="407"/>
                </a:lnTo>
                <a:lnTo>
                  <a:pt x="79" y="362"/>
                </a:lnTo>
                <a:lnTo>
                  <a:pt x="91" y="337"/>
                </a:lnTo>
                <a:lnTo>
                  <a:pt x="67" y="219"/>
                </a:lnTo>
                <a:lnTo>
                  <a:pt x="34" y="142"/>
                </a:lnTo>
                <a:lnTo>
                  <a:pt x="0" y="48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4" name="Shape - Michigan"/>
          <p:cNvGrpSpPr>
            <a:grpSpLocks/>
          </p:cNvGrpSpPr>
          <p:nvPr/>
        </p:nvGrpSpPr>
        <p:grpSpPr bwMode="auto">
          <a:xfrm>
            <a:off x="5259387" y="1773238"/>
            <a:ext cx="990600" cy="882650"/>
            <a:chOff x="3254" y="860"/>
            <a:chExt cx="623" cy="557"/>
          </a:xfrm>
          <a:solidFill>
            <a:schemeClr val="bg1"/>
          </a:solidFill>
        </p:grpSpPr>
        <p:sp>
          <p:nvSpPr>
            <p:cNvPr id="432" name="Freeform 27"/>
            <p:cNvSpPr>
              <a:spLocks noChangeAspect="1"/>
            </p:cNvSpPr>
            <p:nvPr/>
          </p:nvSpPr>
          <p:spPr bwMode="auto">
            <a:xfrm>
              <a:off x="3254" y="860"/>
              <a:ext cx="442" cy="190"/>
            </a:xfrm>
            <a:custGeom>
              <a:avLst/>
              <a:gdLst>
                <a:gd name="T0" fmla="*/ 0 w 445"/>
                <a:gd name="T1" fmla="*/ 100 h 193"/>
                <a:gd name="T2" fmla="*/ 96 w 445"/>
                <a:gd name="T3" fmla="*/ 0 h 193"/>
                <a:gd name="T4" fmla="*/ 79 w 445"/>
                <a:gd name="T5" fmla="*/ 41 h 193"/>
                <a:gd name="T6" fmla="*/ 92 w 445"/>
                <a:gd name="T7" fmla="*/ 54 h 193"/>
                <a:gd name="T8" fmla="*/ 123 w 445"/>
                <a:gd name="T9" fmla="*/ 36 h 193"/>
                <a:gd name="T10" fmla="*/ 192 w 445"/>
                <a:gd name="T11" fmla="*/ 63 h 193"/>
                <a:gd name="T12" fmla="*/ 220 w 445"/>
                <a:gd name="T13" fmla="*/ 41 h 193"/>
                <a:gd name="T14" fmla="*/ 311 w 445"/>
                <a:gd name="T15" fmla="*/ 32 h 193"/>
                <a:gd name="T16" fmla="*/ 329 w 445"/>
                <a:gd name="T17" fmla="*/ 55 h 193"/>
                <a:gd name="T18" fmla="*/ 364 w 445"/>
                <a:gd name="T19" fmla="*/ 50 h 193"/>
                <a:gd name="T20" fmla="*/ 432 w 445"/>
                <a:gd name="T21" fmla="*/ 78 h 193"/>
                <a:gd name="T22" fmla="*/ 436 w 445"/>
                <a:gd name="T23" fmla="*/ 96 h 193"/>
                <a:gd name="T24" fmla="*/ 363 w 445"/>
                <a:gd name="T25" fmla="*/ 114 h 193"/>
                <a:gd name="T26" fmla="*/ 341 w 445"/>
                <a:gd name="T27" fmla="*/ 100 h 193"/>
                <a:gd name="T28" fmla="*/ 302 w 445"/>
                <a:gd name="T29" fmla="*/ 105 h 193"/>
                <a:gd name="T30" fmla="*/ 257 w 445"/>
                <a:gd name="T31" fmla="*/ 131 h 193"/>
                <a:gd name="T32" fmla="*/ 237 w 445"/>
                <a:gd name="T33" fmla="*/ 133 h 193"/>
                <a:gd name="T34" fmla="*/ 221 w 445"/>
                <a:gd name="T35" fmla="*/ 114 h 193"/>
                <a:gd name="T36" fmla="*/ 198 w 445"/>
                <a:gd name="T37" fmla="*/ 182 h 193"/>
                <a:gd name="T38" fmla="*/ 170 w 445"/>
                <a:gd name="T39" fmla="*/ 184 h 193"/>
                <a:gd name="T40" fmla="*/ 158 w 445"/>
                <a:gd name="T41" fmla="*/ 156 h 193"/>
                <a:gd name="T42" fmla="*/ 98 w 445"/>
                <a:gd name="T43" fmla="*/ 145 h 193"/>
                <a:gd name="T44" fmla="*/ 73 w 445"/>
                <a:gd name="T45" fmla="*/ 124 h 193"/>
                <a:gd name="T46" fmla="*/ 23 w 445"/>
                <a:gd name="T47" fmla="*/ 131 h 193"/>
                <a:gd name="T48" fmla="*/ 0 w 445"/>
                <a:gd name="T49" fmla="*/ 10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5"/>
                <a:gd name="T76" fmla="*/ 0 h 193"/>
                <a:gd name="T77" fmla="*/ 445 w 445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5" h="193">
                  <a:moveTo>
                    <a:pt x="0" y="106"/>
                  </a:moveTo>
                  <a:lnTo>
                    <a:pt x="99" y="0"/>
                  </a:lnTo>
                  <a:lnTo>
                    <a:pt x="82" y="44"/>
                  </a:lnTo>
                  <a:lnTo>
                    <a:pt x="95" y="57"/>
                  </a:lnTo>
                  <a:lnTo>
                    <a:pt x="126" y="39"/>
                  </a:lnTo>
                  <a:lnTo>
                    <a:pt x="195" y="66"/>
                  </a:lnTo>
                  <a:lnTo>
                    <a:pt x="225" y="44"/>
                  </a:lnTo>
                  <a:lnTo>
                    <a:pt x="317" y="32"/>
                  </a:lnTo>
                  <a:lnTo>
                    <a:pt x="335" y="58"/>
                  </a:lnTo>
                  <a:lnTo>
                    <a:pt x="371" y="53"/>
                  </a:lnTo>
                  <a:lnTo>
                    <a:pt x="441" y="81"/>
                  </a:lnTo>
                  <a:lnTo>
                    <a:pt x="445" y="102"/>
                  </a:lnTo>
                  <a:lnTo>
                    <a:pt x="369" y="120"/>
                  </a:lnTo>
                  <a:lnTo>
                    <a:pt x="347" y="106"/>
                  </a:lnTo>
                  <a:lnTo>
                    <a:pt x="308" y="111"/>
                  </a:lnTo>
                  <a:lnTo>
                    <a:pt x="263" y="137"/>
                  </a:lnTo>
                  <a:lnTo>
                    <a:pt x="243" y="139"/>
                  </a:lnTo>
                  <a:lnTo>
                    <a:pt x="226" y="120"/>
                  </a:lnTo>
                  <a:lnTo>
                    <a:pt x="201" y="191"/>
                  </a:lnTo>
                  <a:lnTo>
                    <a:pt x="173" y="193"/>
                  </a:lnTo>
                  <a:lnTo>
                    <a:pt x="161" y="164"/>
                  </a:lnTo>
                  <a:lnTo>
                    <a:pt x="101" y="151"/>
                  </a:lnTo>
                  <a:lnTo>
                    <a:pt x="73" y="130"/>
                  </a:lnTo>
                  <a:lnTo>
                    <a:pt x="23" y="137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9525">
              <a:solidFill>
                <a:srgbClr val="001B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33" name="Freeform 28"/>
            <p:cNvSpPr>
              <a:spLocks noChangeAspect="1"/>
            </p:cNvSpPr>
            <p:nvPr/>
          </p:nvSpPr>
          <p:spPr bwMode="auto">
            <a:xfrm>
              <a:off x="3560" y="994"/>
              <a:ext cx="317" cy="423"/>
            </a:xfrm>
            <a:custGeom>
              <a:avLst/>
              <a:gdLst>
                <a:gd name="T0" fmla="*/ 79 w 319"/>
                <a:gd name="T1" fmla="*/ 18 h 432"/>
                <a:gd name="T2" fmla="*/ 90 w 319"/>
                <a:gd name="T3" fmla="*/ 42 h 432"/>
                <a:gd name="T4" fmla="*/ 70 w 319"/>
                <a:gd name="T5" fmla="*/ 58 h 432"/>
                <a:gd name="T6" fmla="*/ 69 w 319"/>
                <a:gd name="T7" fmla="*/ 121 h 432"/>
                <a:gd name="T8" fmla="*/ 57 w 319"/>
                <a:gd name="T9" fmla="*/ 79 h 432"/>
                <a:gd name="T10" fmla="*/ 11 w 319"/>
                <a:gd name="T11" fmla="*/ 119 h 432"/>
                <a:gd name="T12" fmla="*/ 0 w 319"/>
                <a:gd name="T13" fmla="*/ 237 h 432"/>
                <a:gd name="T14" fmla="*/ 30 w 319"/>
                <a:gd name="T15" fmla="*/ 294 h 432"/>
                <a:gd name="T16" fmla="*/ 33 w 319"/>
                <a:gd name="T17" fmla="*/ 323 h 432"/>
                <a:gd name="T18" fmla="*/ 34 w 319"/>
                <a:gd name="T19" fmla="*/ 346 h 432"/>
                <a:gd name="T20" fmla="*/ 33 w 319"/>
                <a:gd name="T21" fmla="*/ 368 h 432"/>
                <a:gd name="T22" fmla="*/ 27 w 319"/>
                <a:gd name="T23" fmla="*/ 405 h 432"/>
                <a:gd name="T24" fmla="*/ 149 w 319"/>
                <a:gd name="T25" fmla="*/ 399 h 432"/>
                <a:gd name="T26" fmla="*/ 312 w 319"/>
                <a:gd name="T27" fmla="*/ 385 h 432"/>
                <a:gd name="T28" fmla="*/ 282 w 319"/>
                <a:gd name="T29" fmla="*/ 377 h 432"/>
                <a:gd name="T30" fmla="*/ 265 w 319"/>
                <a:gd name="T31" fmla="*/ 354 h 432"/>
                <a:gd name="T32" fmla="*/ 291 w 319"/>
                <a:gd name="T33" fmla="*/ 338 h 432"/>
                <a:gd name="T34" fmla="*/ 291 w 319"/>
                <a:gd name="T35" fmla="*/ 314 h 432"/>
                <a:gd name="T36" fmla="*/ 279 w 319"/>
                <a:gd name="T37" fmla="*/ 295 h 432"/>
                <a:gd name="T38" fmla="*/ 291 w 319"/>
                <a:gd name="T39" fmla="*/ 281 h 432"/>
                <a:gd name="T40" fmla="*/ 313 w 319"/>
                <a:gd name="T41" fmla="*/ 283 h 432"/>
                <a:gd name="T42" fmla="*/ 309 w 319"/>
                <a:gd name="T43" fmla="*/ 226 h 432"/>
                <a:gd name="T44" fmla="*/ 303 w 319"/>
                <a:gd name="T45" fmla="*/ 194 h 432"/>
                <a:gd name="T46" fmla="*/ 289 w 319"/>
                <a:gd name="T47" fmla="*/ 171 h 432"/>
                <a:gd name="T48" fmla="*/ 276 w 319"/>
                <a:gd name="T49" fmla="*/ 160 h 432"/>
                <a:gd name="T50" fmla="*/ 255 w 319"/>
                <a:gd name="T51" fmla="*/ 156 h 432"/>
                <a:gd name="T52" fmla="*/ 237 w 319"/>
                <a:gd name="T53" fmla="*/ 156 h 432"/>
                <a:gd name="T54" fmla="*/ 218 w 319"/>
                <a:gd name="T55" fmla="*/ 182 h 432"/>
                <a:gd name="T56" fmla="*/ 204 w 319"/>
                <a:gd name="T57" fmla="*/ 191 h 432"/>
                <a:gd name="T58" fmla="*/ 195 w 319"/>
                <a:gd name="T59" fmla="*/ 194 h 432"/>
                <a:gd name="T60" fmla="*/ 185 w 319"/>
                <a:gd name="T61" fmla="*/ 189 h 432"/>
                <a:gd name="T62" fmla="*/ 182 w 319"/>
                <a:gd name="T63" fmla="*/ 176 h 432"/>
                <a:gd name="T64" fmla="*/ 185 w 319"/>
                <a:gd name="T65" fmla="*/ 167 h 432"/>
                <a:gd name="T66" fmla="*/ 194 w 319"/>
                <a:gd name="T67" fmla="*/ 160 h 432"/>
                <a:gd name="T68" fmla="*/ 203 w 319"/>
                <a:gd name="T69" fmla="*/ 156 h 432"/>
                <a:gd name="T70" fmla="*/ 212 w 319"/>
                <a:gd name="T71" fmla="*/ 155 h 432"/>
                <a:gd name="T72" fmla="*/ 212 w 319"/>
                <a:gd name="T73" fmla="*/ 138 h 432"/>
                <a:gd name="T74" fmla="*/ 236 w 319"/>
                <a:gd name="T75" fmla="*/ 121 h 432"/>
                <a:gd name="T76" fmla="*/ 212 w 319"/>
                <a:gd name="T77" fmla="*/ 69 h 432"/>
                <a:gd name="T78" fmla="*/ 212 w 319"/>
                <a:gd name="T79" fmla="*/ 43 h 432"/>
                <a:gd name="T80" fmla="*/ 172 w 319"/>
                <a:gd name="T81" fmla="*/ 33 h 432"/>
                <a:gd name="T82" fmla="*/ 113 w 319"/>
                <a:gd name="T83" fmla="*/ 0 h 432"/>
                <a:gd name="T84" fmla="*/ 79 w 319"/>
                <a:gd name="T85" fmla="*/ 18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9"/>
                <a:gd name="T130" fmla="*/ 0 h 432"/>
                <a:gd name="T131" fmla="*/ 319 w 319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9" h="432">
                  <a:moveTo>
                    <a:pt x="81" y="18"/>
                  </a:moveTo>
                  <a:lnTo>
                    <a:pt x="93" y="45"/>
                  </a:lnTo>
                  <a:lnTo>
                    <a:pt x="70" y="61"/>
                  </a:lnTo>
                  <a:lnTo>
                    <a:pt x="69" y="130"/>
                  </a:lnTo>
                  <a:lnTo>
                    <a:pt x="57" y="85"/>
                  </a:lnTo>
                  <a:lnTo>
                    <a:pt x="11" y="128"/>
                  </a:lnTo>
                  <a:lnTo>
                    <a:pt x="0" y="252"/>
                  </a:lnTo>
                  <a:lnTo>
                    <a:pt x="30" y="313"/>
                  </a:lnTo>
                  <a:lnTo>
                    <a:pt x="33" y="344"/>
                  </a:lnTo>
                  <a:lnTo>
                    <a:pt x="34" y="369"/>
                  </a:lnTo>
                  <a:lnTo>
                    <a:pt x="33" y="392"/>
                  </a:lnTo>
                  <a:lnTo>
                    <a:pt x="27" y="432"/>
                  </a:lnTo>
                  <a:lnTo>
                    <a:pt x="152" y="425"/>
                  </a:lnTo>
                  <a:lnTo>
                    <a:pt x="318" y="410"/>
                  </a:lnTo>
                  <a:lnTo>
                    <a:pt x="288" y="401"/>
                  </a:lnTo>
                  <a:lnTo>
                    <a:pt x="271" y="378"/>
                  </a:lnTo>
                  <a:lnTo>
                    <a:pt x="297" y="359"/>
                  </a:lnTo>
                  <a:lnTo>
                    <a:pt x="297" y="335"/>
                  </a:lnTo>
                  <a:lnTo>
                    <a:pt x="285" y="314"/>
                  </a:lnTo>
                  <a:lnTo>
                    <a:pt x="297" y="299"/>
                  </a:lnTo>
                  <a:lnTo>
                    <a:pt x="319" y="301"/>
                  </a:lnTo>
                  <a:lnTo>
                    <a:pt x="315" y="241"/>
                  </a:lnTo>
                  <a:lnTo>
                    <a:pt x="309" y="206"/>
                  </a:lnTo>
                  <a:lnTo>
                    <a:pt x="295" y="183"/>
                  </a:lnTo>
                  <a:lnTo>
                    <a:pt x="282" y="170"/>
                  </a:lnTo>
                  <a:lnTo>
                    <a:pt x="261" y="165"/>
                  </a:lnTo>
                  <a:lnTo>
                    <a:pt x="242" y="165"/>
                  </a:lnTo>
                  <a:lnTo>
                    <a:pt x="221" y="194"/>
                  </a:lnTo>
                  <a:lnTo>
                    <a:pt x="207" y="203"/>
                  </a:lnTo>
                  <a:lnTo>
                    <a:pt x="198" y="206"/>
                  </a:lnTo>
                  <a:lnTo>
                    <a:pt x="188" y="201"/>
                  </a:lnTo>
                  <a:lnTo>
                    <a:pt x="185" y="188"/>
                  </a:lnTo>
                  <a:lnTo>
                    <a:pt x="188" y="179"/>
                  </a:lnTo>
                  <a:lnTo>
                    <a:pt x="197" y="170"/>
                  </a:lnTo>
                  <a:lnTo>
                    <a:pt x="206" y="165"/>
                  </a:lnTo>
                  <a:lnTo>
                    <a:pt x="215" y="164"/>
                  </a:lnTo>
                  <a:lnTo>
                    <a:pt x="215" y="147"/>
                  </a:lnTo>
                  <a:lnTo>
                    <a:pt x="239" y="130"/>
                  </a:lnTo>
                  <a:lnTo>
                    <a:pt x="215" y="73"/>
                  </a:lnTo>
                  <a:lnTo>
                    <a:pt x="215" y="46"/>
                  </a:lnTo>
                  <a:lnTo>
                    <a:pt x="175" y="36"/>
                  </a:lnTo>
                  <a:lnTo>
                    <a:pt x="116" y="0"/>
                  </a:lnTo>
                  <a:lnTo>
                    <a:pt x="81" y="18"/>
                  </a:lnTo>
                  <a:close/>
                </a:path>
              </a:pathLst>
            </a:custGeom>
            <a:grpFill/>
            <a:ln w="9525">
              <a:solidFill>
                <a:srgbClr val="001B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434" name="Shape - Massachusetts"/>
          <p:cNvSpPr>
            <a:spLocks noChangeAspect="1"/>
          </p:cNvSpPr>
          <p:nvPr/>
        </p:nvSpPr>
        <p:spPr bwMode="auto">
          <a:xfrm>
            <a:off x="7305675" y="2097088"/>
            <a:ext cx="468312" cy="211137"/>
          </a:xfrm>
          <a:custGeom>
            <a:avLst/>
            <a:gdLst>
              <a:gd name="T0" fmla="*/ 0 w 296"/>
              <a:gd name="T1" fmla="*/ 2147483647 h 134"/>
              <a:gd name="T2" fmla="*/ 2147483647 w 296"/>
              <a:gd name="T3" fmla="*/ 2147483647 h 134"/>
              <a:gd name="T4" fmla="*/ 2147483647 w 296"/>
              <a:gd name="T5" fmla="*/ 2147483647 h 134"/>
              <a:gd name="T6" fmla="*/ 2147483647 w 296"/>
              <a:gd name="T7" fmla="*/ 0 h 134"/>
              <a:gd name="T8" fmla="*/ 2147483647 w 296"/>
              <a:gd name="T9" fmla="*/ 2147483647 h 134"/>
              <a:gd name="T10" fmla="*/ 2147483647 w 296"/>
              <a:gd name="T11" fmla="*/ 2147483647 h 134"/>
              <a:gd name="T12" fmla="*/ 2147483647 w 296"/>
              <a:gd name="T13" fmla="*/ 2147483647 h 134"/>
              <a:gd name="T14" fmla="*/ 2147483647 w 296"/>
              <a:gd name="T15" fmla="*/ 2147483647 h 134"/>
              <a:gd name="T16" fmla="*/ 2147483647 w 296"/>
              <a:gd name="T17" fmla="*/ 2147483647 h 134"/>
              <a:gd name="T18" fmla="*/ 2147483647 w 296"/>
              <a:gd name="T19" fmla="*/ 2147483647 h 134"/>
              <a:gd name="T20" fmla="*/ 2147483647 w 296"/>
              <a:gd name="T21" fmla="*/ 2147483647 h 134"/>
              <a:gd name="T22" fmla="*/ 2147483647 w 296"/>
              <a:gd name="T23" fmla="*/ 2147483647 h 134"/>
              <a:gd name="T24" fmla="*/ 2147483647 w 296"/>
              <a:gd name="T25" fmla="*/ 2147483647 h 134"/>
              <a:gd name="T26" fmla="*/ 2147483647 w 296"/>
              <a:gd name="T27" fmla="*/ 2147483647 h 134"/>
              <a:gd name="T28" fmla="*/ 2147483647 w 296"/>
              <a:gd name="T29" fmla="*/ 2147483647 h 134"/>
              <a:gd name="T30" fmla="*/ 2147483647 w 296"/>
              <a:gd name="T31" fmla="*/ 2147483647 h 134"/>
              <a:gd name="T32" fmla="*/ 2147483647 w 296"/>
              <a:gd name="T33" fmla="*/ 2147483647 h 134"/>
              <a:gd name="T34" fmla="*/ 2147483647 w 296"/>
              <a:gd name="T35" fmla="*/ 2147483647 h 134"/>
              <a:gd name="T36" fmla="*/ 2147483647 w 296"/>
              <a:gd name="T37" fmla="*/ 2147483647 h 134"/>
              <a:gd name="T38" fmla="*/ 0 w 296"/>
              <a:gd name="T39" fmla="*/ 2147483647 h 1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6"/>
              <a:gd name="T61" fmla="*/ 0 h 134"/>
              <a:gd name="T62" fmla="*/ 296 w 296"/>
              <a:gd name="T63" fmla="*/ 134 h 1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6" h="134">
                <a:moveTo>
                  <a:pt x="0" y="54"/>
                </a:moveTo>
                <a:lnTo>
                  <a:pt x="151" y="16"/>
                </a:lnTo>
                <a:lnTo>
                  <a:pt x="169" y="18"/>
                </a:lnTo>
                <a:lnTo>
                  <a:pt x="187" y="0"/>
                </a:lnTo>
                <a:lnTo>
                  <a:pt x="202" y="9"/>
                </a:lnTo>
                <a:lnTo>
                  <a:pt x="184" y="48"/>
                </a:lnTo>
                <a:lnTo>
                  <a:pt x="215" y="45"/>
                </a:lnTo>
                <a:lnTo>
                  <a:pt x="233" y="74"/>
                </a:lnTo>
                <a:lnTo>
                  <a:pt x="254" y="77"/>
                </a:lnTo>
                <a:lnTo>
                  <a:pt x="269" y="73"/>
                </a:lnTo>
                <a:lnTo>
                  <a:pt x="269" y="57"/>
                </a:lnTo>
                <a:lnTo>
                  <a:pt x="243" y="36"/>
                </a:lnTo>
                <a:lnTo>
                  <a:pt x="263" y="34"/>
                </a:lnTo>
                <a:lnTo>
                  <a:pt x="296" y="79"/>
                </a:lnTo>
                <a:lnTo>
                  <a:pt x="264" y="106"/>
                </a:lnTo>
                <a:lnTo>
                  <a:pt x="229" y="92"/>
                </a:lnTo>
                <a:lnTo>
                  <a:pt x="206" y="125"/>
                </a:lnTo>
                <a:lnTo>
                  <a:pt x="161" y="92"/>
                </a:lnTo>
                <a:lnTo>
                  <a:pt x="12" y="134"/>
                </a:lnTo>
                <a:lnTo>
                  <a:pt x="0" y="54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35" name="Shape - Maryland"/>
          <p:cNvSpPr>
            <a:spLocks noChangeAspect="1"/>
          </p:cNvSpPr>
          <p:nvPr/>
        </p:nvSpPr>
        <p:spPr bwMode="auto">
          <a:xfrm>
            <a:off x="6678612" y="2754312"/>
            <a:ext cx="635000" cy="258762"/>
          </a:xfrm>
          <a:custGeom>
            <a:avLst/>
            <a:gdLst>
              <a:gd name="T0" fmla="*/ 0 w 403"/>
              <a:gd name="T1" fmla="*/ 2147483647 h 165"/>
              <a:gd name="T2" fmla="*/ 2147483647 w 403"/>
              <a:gd name="T3" fmla="*/ 0 h 165"/>
              <a:gd name="T4" fmla="*/ 2147483647 w 403"/>
              <a:gd name="T5" fmla="*/ 2147483647 h 165"/>
              <a:gd name="T6" fmla="*/ 2147483647 w 403"/>
              <a:gd name="T7" fmla="*/ 2147483647 h 165"/>
              <a:gd name="T8" fmla="*/ 2147483647 w 403"/>
              <a:gd name="T9" fmla="*/ 2147483647 h 165"/>
              <a:gd name="T10" fmla="*/ 2147483647 w 403"/>
              <a:gd name="T11" fmla="*/ 2147483647 h 165"/>
              <a:gd name="T12" fmla="*/ 2147483647 w 403"/>
              <a:gd name="T13" fmla="*/ 2147483647 h 165"/>
              <a:gd name="T14" fmla="*/ 2147483647 w 403"/>
              <a:gd name="T15" fmla="*/ 2147483647 h 165"/>
              <a:gd name="T16" fmla="*/ 2147483647 w 403"/>
              <a:gd name="T17" fmla="*/ 2147483647 h 165"/>
              <a:gd name="T18" fmla="*/ 2147483647 w 403"/>
              <a:gd name="T19" fmla="*/ 2147483647 h 165"/>
              <a:gd name="T20" fmla="*/ 2147483647 w 403"/>
              <a:gd name="T21" fmla="*/ 2147483647 h 165"/>
              <a:gd name="T22" fmla="*/ 2147483647 w 403"/>
              <a:gd name="T23" fmla="*/ 2147483647 h 165"/>
              <a:gd name="T24" fmla="*/ 2147483647 w 403"/>
              <a:gd name="T25" fmla="*/ 2147483647 h 165"/>
              <a:gd name="T26" fmla="*/ 2147483647 w 403"/>
              <a:gd name="T27" fmla="*/ 2147483647 h 165"/>
              <a:gd name="T28" fmla="*/ 2147483647 w 403"/>
              <a:gd name="T29" fmla="*/ 2147483647 h 165"/>
              <a:gd name="T30" fmla="*/ 2147483647 w 403"/>
              <a:gd name="T31" fmla="*/ 2147483647 h 165"/>
              <a:gd name="T32" fmla="*/ 0 w 403"/>
              <a:gd name="T33" fmla="*/ 2147483647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3"/>
              <a:gd name="T52" fmla="*/ 0 h 165"/>
              <a:gd name="T53" fmla="*/ 403 w 403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3" h="165">
                <a:moveTo>
                  <a:pt x="0" y="56"/>
                </a:moveTo>
                <a:lnTo>
                  <a:pt x="300" y="0"/>
                </a:lnTo>
                <a:lnTo>
                  <a:pt x="349" y="113"/>
                </a:lnTo>
                <a:lnTo>
                  <a:pt x="401" y="101"/>
                </a:lnTo>
                <a:lnTo>
                  <a:pt x="403" y="158"/>
                </a:lnTo>
                <a:lnTo>
                  <a:pt x="361" y="165"/>
                </a:lnTo>
                <a:lnTo>
                  <a:pt x="324" y="128"/>
                </a:lnTo>
                <a:lnTo>
                  <a:pt x="300" y="83"/>
                </a:lnTo>
                <a:lnTo>
                  <a:pt x="296" y="21"/>
                </a:lnTo>
                <a:lnTo>
                  <a:pt x="278" y="52"/>
                </a:lnTo>
                <a:lnTo>
                  <a:pt x="299" y="146"/>
                </a:lnTo>
                <a:lnTo>
                  <a:pt x="211" y="159"/>
                </a:lnTo>
                <a:lnTo>
                  <a:pt x="208" y="91"/>
                </a:lnTo>
                <a:lnTo>
                  <a:pt x="154" y="61"/>
                </a:lnTo>
                <a:lnTo>
                  <a:pt x="108" y="53"/>
                </a:lnTo>
                <a:lnTo>
                  <a:pt x="12" y="101"/>
                </a:lnTo>
                <a:lnTo>
                  <a:pt x="0" y="56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36" name="Shape - Maine"/>
          <p:cNvSpPr>
            <a:spLocks noChangeAspect="1"/>
          </p:cNvSpPr>
          <p:nvPr/>
        </p:nvSpPr>
        <p:spPr bwMode="auto">
          <a:xfrm>
            <a:off x="7415212" y="1319213"/>
            <a:ext cx="492125" cy="708025"/>
          </a:xfrm>
          <a:custGeom>
            <a:avLst/>
            <a:gdLst>
              <a:gd name="T0" fmla="*/ 2147483647 w 313"/>
              <a:gd name="T1" fmla="*/ 2147483647 h 478"/>
              <a:gd name="T2" fmla="*/ 2147483647 w 313"/>
              <a:gd name="T3" fmla="*/ 2147483647 h 478"/>
              <a:gd name="T4" fmla="*/ 2147483647 w 313"/>
              <a:gd name="T5" fmla="*/ 2147483647 h 478"/>
              <a:gd name="T6" fmla="*/ 2147483647 w 313"/>
              <a:gd name="T7" fmla="*/ 2147483647 h 478"/>
              <a:gd name="T8" fmla="*/ 2147483647 w 313"/>
              <a:gd name="T9" fmla="*/ 2147483647 h 478"/>
              <a:gd name="T10" fmla="*/ 2147483647 w 313"/>
              <a:gd name="T11" fmla="*/ 2147483647 h 478"/>
              <a:gd name="T12" fmla="*/ 2147483647 w 313"/>
              <a:gd name="T13" fmla="*/ 2147483647 h 478"/>
              <a:gd name="T14" fmla="*/ 0 w 313"/>
              <a:gd name="T15" fmla="*/ 2147483647 h 478"/>
              <a:gd name="T16" fmla="*/ 2147483647 w 313"/>
              <a:gd name="T17" fmla="*/ 2147483647 h 478"/>
              <a:gd name="T18" fmla="*/ 2147483647 w 313"/>
              <a:gd name="T19" fmla="*/ 2147483647 h 478"/>
              <a:gd name="T20" fmla="*/ 2147483647 w 313"/>
              <a:gd name="T21" fmla="*/ 2147483647 h 478"/>
              <a:gd name="T22" fmla="*/ 2147483647 w 313"/>
              <a:gd name="T23" fmla="*/ 2147483647 h 478"/>
              <a:gd name="T24" fmla="*/ 2147483647 w 313"/>
              <a:gd name="T25" fmla="*/ 2147483647 h 478"/>
              <a:gd name="T26" fmla="*/ 2147483647 w 313"/>
              <a:gd name="T27" fmla="*/ 2147483647 h 478"/>
              <a:gd name="T28" fmla="*/ 2147483647 w 313"/>
              <a:gd name="T29" fmla="*/ 2147483647 h 478"/>
              <a:gd name="T30" fmla="*/ 2147483647 w 313"/>
              <a:gd name="T31" fmla="*/ 2147483647 h 478"/>
              <a:gd name="T32" fmla="*/ 2147483647 w 313"/>
              <a:gd name="T33" fmla="*/ 2147483647 h 478"/>
              <a:gd name="T34" fmla="*/ 2147483647 w 313"/>
              <a:gd name="T35" fmla="*/ 2147483647 h 478"/>
              <a:gd name="T36" fmla="*/ 2147483647 w 313"/>
              <a:gd name="T37" fmla="*/ 2147483647 h 478"/>
              <a:gd name="T38" fmla="*/ 2147483647 w 313"/>
              <a:gd name="T39" fmla="*/ 2147483647 h 478"/>
              <a:gd name="T40" fmla="*/ 2147483647 w 313"/>
              <a:gd name="T41" fmla="*/ 2147483647 h 478"/>
              <a:gd name="T42" fmla="*/ 2147483647 w 313"/>
              <a:gd name="T43" fmla="*/ 2147483647 h 478"/>
              <a:gd name="T44" fmla="*/ 2147483647 w 313"/>
              <a:gd name="T45" fmla="*/ 2147483647 h 478"/>
              <a:gd name="T46" fmla="*/ 2147483647 w 313"/>
              <a:gd name="T47" fmla="*/ 2147483647 h 478"/>
              <a:gd name="T48" fmla="*/ 2147483647 w 313"/>
              <a:gd name="T49" fmla="*/ 0 h 478"/>
              <a:gd name="T50" fmla="*/ 2147483647 w 313"/>
              <a:gd name="T51" fmla="*/ 2147483647 h 478"/>
              <a:gd name="T52" fmla="*/ 2147483647 w 313"/>
              <a:gd name="T53" fmla="*/ 2147483647 h 478"/>
              <a:gd name="T54" fmla="*/ 2147483647 w 313"/>
              <a:gd name="T55" fmla="*/ 2147483647 h 4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478"/>
              <a:gd name="T86" fmla="*/ 313 w 313"/>
              <a:gd name="T87" fmla="*/ 478 h 4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478">
                <a:moveTo>
                  <a:pt x="73" y="15"/>
                </a:moveTo>
                <a:lnTo>
                  <a:pt x="27" y="103"/>
                </a:lnTo>
                <a:lnTo>
                  <a:pt x="49" y="136"/>
                </a:lnTo>
                <a:lnTo>
                  <a:pt x="27" y="176"/>
                </a:lnTo>
                <a:lnTo>
                  <a:pt x="40" y="189"/>
                </a:lnTo>
                <a:lnTo>
                  <a:pt x="31" y="216"/>
                </a:lnTo>
                <a:lnTo>
                  <a:pt x="31" y="261"/>
                </a:lnTo>
                <a:lnTo>
                  <a:pt x="0" y="277"/>
                </a:lnTo>
                <a:lnTo>
                  <a:pt x="12" y="291"/>
                </a:lnTo>
                <a:lnTo>
                  <a:pt x="78" y="457"/>
                </a:lnTo>
                <a:lnTo>
                  <a:pt x="130" y="478"/>
                </a:lnTo>
                <a:lnTo>
                  <a:pt x="127" y="444"/>
                </a:lnTo>
                <a:lnTo>
                  <a:pt x="152" y="417"/>
                </a:lnTo>
                <a:lnTo>
                  <a:pt x="143" y="389"/>
                </a:lnTo>
                <a:lnTo>
                  <a:pt x="207" y="355"/>
                </a:lnTo>
                <a:lnTo>
                  <a:pt x="210" y="308"/>
                </a:lnTo>
                <a:lnTo>
                  <a:pt x="248" y="305"/>
                </a:lnTo>
                <a:lnTo>
                  <a:pt x="277" y="270"/>
                </a:lnTo>
                <a:lnTo>
                  <a:pt x="313" y="246"/>
                </a:lnTo>
                <a:lnTo>
                  <a:pt x="313" y="216"/>
                </a:lnTo>
                <a:lnTo>
                  <a:pt x="264" y="207"/>
                </a:lnTo>
                <a:lnTo>
                  <a:pt x="255" y="174"/>
                </a:lnTo>
                <a:lnTo>
                  <a:pt x="206" y="170"/>
                </a:lnTo>
                <a:lnTo>
                  <a:pt x="166" y="28"/>
                </a:lnTo>
                <a:lnTo>
                  <a:pt x="148" y="0"/>
                </a:lnTo>
                <a:lnTo>
                  <a:pt x="98" y="12"/>
                </a:lnTo>
                <a:lnTo>
                  <a:pt x="90" y="25"/>
                </a:lnTo>
                <a:lnTo>
                  <a:pt x="73" y="15"/>
                </a:lnTo>
                <a:close/>
              </a:path>
            </a:pathLst>
          </a:custGeom>
          <a:solidFill>
            <a:srgbClr val="C9961E"/>
          </a:solidFill>
          <a:ln w="9525">
            <a:solidFill>
              <a:srgbClr val="001B3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37" name="Shape - Louisiana"/>
          <p:cNvSpPr>
            <a:spLocks noChangeAspect="1"/>
          </p:cNvSpPr>
          <p:nvPr/>
        </p:nvSpPr>
        <p:spPr bwMode="auto">
          <a:xfrm>
            <a:off x="4973638" y="4125912"/>
            <a:ext cx="773113" cy="609600"/>
          </a:xfrm>
          <a:custGeom>
            <a:avLst/>
            <a:gdLst>
              <a:gd name="T0" fmla="*/ 0 w 489"/>
              <a:gd name="T1" fmla="*/ 2147483647 h 392"/>
              <a:gd name="T2" fmla="*/ 2147483647 w 489"/>
              <a:gd name="T3" fmla="*/ 0 h 392"/>
              <a:gd name="T4" fmla="*/ 2147483647 w 489"/>
              <a:gd name="T5" fmla="*/ 2147483647 h 392"/>
              <a:gd name="T6" fmla="*/ 2147483647 w 489"/>
              <a:gd name="T7" fmla="*/ 2147483647 h 392"/>
              <a:gd name="T8" fmla="*/ 2147483647 w 489"/>
              <a:gd name="T9" fmla="*/ 2147483647 h 392"/>
              <a:gd name="T10" fmla="*/ 2147483647 w 489"/>
              <a:gd name="T11" fmla="*/ 2147483647 h 392"/>
              <a:gd name="T12" fmla="*/ 2147483647 w 489"/>
              <a:gd name="T13" fmla="*/ 2147483647 h 392"/>
              <a:gd name="T14" fmla="*/ 2147483647 w 489"/>
              <a:gd name="T15" fmla="*/ 2147483647 h 392"/>
              <a:gd name="T16" fmla="*/ 2147483647 w 489"/>
              <a:gd name="T17" fmla="*/ 2147483647 h 392"/>
              <a:gd name="T18" fmla="*/ 2147483647 w 489"/>
              <a:gd name="T19" fmla="*/ 2147483647 h 392"/>
              <a:gd name="T20" fmla="*/ 2147483647 w 489"/>
              <a:gd name="T21" fmla="*/ 2147483647 h 392"/>
              <a:gd name="T22" fmla="*/ 2147483647 w 489"/>
              <a:gd name="T23" fmla="*/ 2147483647 h 392"/>
              <a:gd name="T24" fmla="*/ 2147483647 w 489"/>
              <a:gd name="T25" fmla="*/ 2147483647 h 392"/>
              <a:gd name="T26" fmla="*/ 2147483647 w 489"/>
              <a:gd name="T27" fmla="*/ 2147483647 h 392"/>
              <a:gd name="T28" fmla="*/ 2147483647 w 489"/>
              <a:gd name="T29" fmla="*/ 2147483647 h 392"/>
              <a:gd name="T30" fmla="*/ 2147483647 w 489"/>
              <a:gd name="T31" fmla="*/ 2147483647 h 392"/>
              <a:gd name="T32" fmla="*/ 2147483647 w 489"/>
              <a:gd name="T33" fmla="*/ 2147483647 h 392"/>
              <a:gd name="T34" fmla="*/ 2147483647 w 489"/>
              <a:gd name="T35" fmla="*/ 2147483647 h 392"/>
              <a:gd name="T36" fmla="*/ 2147483647 w 489"/>
              <a:gd name="T37" fmla="*/ 2147483647 h 392"/>
              <a:gd name="T38" fmla="*/ 2147483647 w 489"/>
              <a:gd name="T39" fmla="*/ 2147483647 h 392"/>
              <a:gd name="T40" fmla="*/ 2147483647 w 489"/>
              <a:gd name="T41" fmla="*/ 2147483647 h 392"/>
              <a:gd name="T42" fmla="*/ 2147483647 w 489"/>
              <a:gd name="T43" fmla="*/ 2147483647 h 392"/>
              <a:gd name="T44" fmla="*/ 2147483647 w 489"/>
              <a:gd name="T45" fmla="*/ 2147483647 h 392"/>
              <a:gd name="T46" fmla="*/ 2147483647 w 489"/>
              <a:gd name="T47" fmla="*/ 2147483647 h 392"/>
              <a:gd name="T48" fmla="*/ 2147483647 w 489"/>
              <a:gd name="T49" fmla="*/ 2147483647 h 392"/>
              <a:gd name="T50" fmla="*/ 2147483647 w 489"/>
              <a:gd name="T51" fmla="*/ 2147483647 h 392"/>
              <a:gd name="T52" fmla="*/ 2147483647 w 489"/>
              <a:gd name="T53" fmla="*/ 2147483647 h 392"/>
              <a:gd name="T54" fmla="*/ 2147483647 w 489"/>
              <a:gd name="T55" fmla="*/ 2147483647 h 392"/>
              <a:gd name="T56" fmla="*/ 2147483647 w 489"/>
              <a:gd name="T57" fmla="*/ 2147483647 h 392"/>
              <a:gd name="T58" fmla="*/ 2147483647 w 489"/>
              <a:gd name="T59" fmla="*/ 2147483647 h 392"/>
              <a:gd name="T60" fmla="*/ 2147483647 w 489"/>
              <a:gd name="T61" fmla="*/ 2147483647 h 392"/>
              <a:gd name="T62" fmla="*/ 2147483647 w 489"/>
              <a:gd name="T63" fmla="*/ 2147483647 h 392"/>
              <a:gd name="T64" fmla="*/ 2147483647 w 489"/>
              <a:gd name="T65" fmla="*/ 2147483647 h 392"/>
              <a:gd name="T66" fmla="*/ 2147483647 w 489"/>
              <a:gd name="T67" fmla="*/ 2147483647 h 392"/>
              <a:gd name="T68" fmla="*/ 0 w 489"/>
              <a:gd name="T69" fmla="*/ 2147483647 h 3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9"/>
              <a:gd name="T106" fmla="*/ 0 h 392"/>
              <a:gd name="T107" fmla="*/ 489 w 489"/>
              <a:gd name="T108" fmla="*/ 392 h 39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9" h="392">
                <a:moveTo>
                  <a:pt x="0" y="9"/>
                </a:moveTo>
                <a:lnTo>
                  <a:pt x="245" y="0"/>
                </a:lnTo>
                <a:lnTo>
                  <a:pt x="288" y="81"/>
                </a:lnTo>
                <a:lnTo>
                  <a:pt x="251" y="176"/>
                </a:lnTo>
                <a:lnTo>
                  <a:pt x="239" y="219"/>
                </a:lnTo>
                <a:lnTo>
                  <a:pt x="403" y="201"/>
                </a:lnTo>
                <a:lnTo>
                  <a:pt x="413" y="264"/>
                </a:lnTo>
                <a:lnTo>
                  <a:pt x="364" y="258"/>
                </a:lnTo>
                <a:lnTo>
                  <a:pt x="342" y="285"/>
                </a:lnTo>
                <a:lnTo>
                  <a:pt x="367" y="303"/>
                </a:lnTo>
                <a:lnTo>
                  <a:pt x="412" y="282"/>
                </a:lnTo>
                <a:lnTo>
                  <a:pt x="413" y="312"/>
                </a:lnTo>
                <a:lnTo>
                  <a:pt x="440" y="286"/>
                </a:lnTo>
                <a:lnTo>
                  <a:pt x="458" y="286"/>
                </a:lnTo>
                <a:lnTo>
                  <a:pt x="437" y="339"/>
                </a:lnTo>
                <a:lnTo>
                  <a:pt x="477" y="347"/>
                </a:lnTo>
                <a:lnTo>
                  <a:pt x="489" y="376"/>
                </a:lnTo>
                <a:lnTo>
                  <a:pt x="471" y="385"/>
                </a:lnTo>
                <a:lnTo>
                  <a:pt x="446" y="367"/>
                </a:lnTo>
                <a:lnTo>
                  <a:pt x="398" y="353"/>
                </a:lnTo>
                <a:lnTo>
                  <a:pt x="409" y="388"/>
                </a:lnTo>
                <a:lnTo>
                  <a:pt x="385" y="392"/>
                </a:lnTo>
                <a:lnTo>
                  <a:pt x="365" y="361"/>
                </a:lnTo>
                <a:lnTo>
                  <a:pt x="354" y="380"/>
                </a:lnTo>
                <a:lnTo>
                  <a:pt x="282" y="380"/>
                </a:lnTo>
                <a:lnTo>
                  <a:pt x="282" y="361"/>
                </a:lnTo>
                <a:lnTo>
                  <a:pt x="255" y="339"/>
                </a:lnTo>
                <a:lnTo>
                  <a:pt x="201" y="336"/>
                </a:lnTo>
                <a:lnTo>
                  <a:pt x="246" y="361"/>
                </a:lnTo>
                <a:lnTo>
                  <a:pt x="184" y="374"/>
                </a:lnTo>
                <a:lnTo>
                  <a:pt x="85" y="356"/>
                </a:lnTo>
                <a:lnTo>
                  <a:pt x="48" y="361"/>
                </a:lnTo>
                <a:lnTo>
                  <a:pt x="61" y="230"/>
                </a:lnTo>
                <a:lnTo>
                  <a:pt x="2" y="125"/>
                </a:lnTo>
                <a:lnTo>
                  <a:pt x="0" y="9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38" name="Shape - Kentucky"/>
          <p:cNvSpPr>
            <a:spLocks noChangeAspect="1"/>
          </p:cNvSpPr>
          <p:nvPr/>
        </p:nvSpPr>
        <p:spPr bwMode="auto">
          <a:xfrm>
            <a:off x="5507038" y="3062287"/>
            <a:ext cx="957263" cy="525462"/>
          </a:xfrm>
          <a:custGeom>
            <a:avLst/>
            <a:gdLst>
              <a:gd name="T0" fmla="*/ 0 w 607"/>
              <a:gd name="T1" fmla="*/ 2147483647 h 337"/>
              <a:gd name="T2" fmla="*/ 2147483647 w 607"/>
              <a:gd name="T3" fmla="*/ 2147483647 h 337"/>
              <a:gd name="T4" fmla="*/ 2147483647 w 607"/>
              <a:gd name="T5" fmla="*/ 2147483647 h 337"/>
              <a:gd name="T6" fmla="*/ 2147483647 w 607"/>
              <a:gd name="T7" fmla="*/ 2147483647 h 337"/>
              <a:gd name="T8" fmla="*/ 2147483647 w 607"/>
              <a:gd name="T9" fmla="*/ 2147483647 h 337"/>
              <a:gd name="T10" fmla="*/ 2147483647 w 607"/>
              <a:gd name="T11" fmla="*/ 2147483647 h 337"/>
              <a:gd name="T12" fmla="*/ 2147483647 w 607"/>
              <a:gd name="T13" fmla="*/ 2147483647 h 337"/>
              <a:gd name="T14" fmla="*/ 2147483647 w 607"/>
              <a:gd name="T15" fmla="*/ 2147483647 h 337"/>
              <a:gd name="T16" fmla="*/ 2147483647 w 607"/>
              <a:gd name="T17" fmla="*/ 2147483647 h 337"/>
              <a:gd name="T18" fmla="*/ 2147483647 w 607"/>
              <a:gd name="T19" fmla="*/ 2147483647 h 337"/>
              <a:gd name="T20" fmla="*/ 2147483647 w 607"/>
              <a:gd name="T21" fmla="*/ 2147483647 h 337"/>
              <a:gd name="T22" fmla="*/ 2147483647 w 607"/>
              <a:gd name="T23" fmla="*/ 2147483647 h 337"/>
              <a:gd name="T24" fmla="*/ 2147483647 w 607"/>
              <a:gd name="T25" fmla="*/ 2147483647 h 337"/>
              <a:gd name="T26" fmla="*/ 2147483647 w 607"/>
              <a:gd name="T27" fmla="*/ 2147483647 h 337"/>
              <a:gd name="T28" fmla="*/ 2147483647 w 607"/>
              <a:gd name="T29" fmla="*/ 0 h 337"/>
              <a:gd name="T30" fmla="*/ 2147483647 w 607"/>
              <a:gd name="T31" fmla="*/ 2147483647 h 337"/>
              <a:gd name="T32" fmla="*/ 2147483647 w 607"/>
              <a:gd name="T33" fmla="*/ 2147483647 h 337"/>
              <a:gd name="T34" fmla="*/ 2147483647 w 607"/>
              <a:gd name="T35" fmla="*/ 2147483647 h 337"/>
              <a:gd name="T36" fmla="*/ 2147483647 w 607"/>
              <a:gd name="T37" fmla="*/ 2147483647 h 337"/>
              <a:gd name="T38" fmla="*/ 2147483647 w 607"/>
              <a:gd name="T39" fmla="*/ 2147483647 h 337"/>
              <a:gd name="T40" fmla="*/ 2147483647 w 607"/>
              <a:gd name="T41" fmla="*/ 2147483647 h 337"/>
              <a:gd name="T42" fmla="*/ 2147483647 w 607"/>
              <a:gd name="T43" fmla="*/ 2147483647 h 337"/>
              <a:gd name="T44" fmla="*/ 2147483647 w 607"/>
              <a:gd name="T45" fmla="*/ 2147483647 h 337"/>
              <a:gd name="T46" fmla="*/ 2147483647 w 607"/>
              <a:gd name="T47" fmla="*/ 2147483647 h 337"/>
              <a:gd name="T48" fmla="*/ 2147483647 w 607"/>
              <a:gd name="T49" fmla="*/ 2147483647 h 337"/>
              <a:gd name="T50" fmla="*/ 2147483647 w 607"/>
              <a:gd name="T51" fmla="*/ 2147483647 h 337"/>
              <a:gd name="T52" fmla="*/ 2147483647 w 607"/>
              <a:gd name="T53" fmla="*/ 2147483647 h 337"/>
              <a:gd name="T54" fmla="*/ 2147483647 w 607"/>
              <a:gd name="T55" fmla="*/ 2147483647 h 337"/>
              <a:gd name="T56" fmla="*/ 0 w 607"/>
              <a:gd name="T57" fmla="*/ 2147483647 h 3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7"/>
              <a:gd name="T88" fmla="*/ 0 h 337"/>
              <a:gd name="T89" fmla="*/ 607 w 607"/>
              <a:gd name="T90" fmla="*/ 337 h 33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7" h="337">
                <a:moveTo>
                  <a:pt x="0" y="337"/>
                </a:moveTo>
                <a:lnTo>
                  <a:pt x="148" y="316"/>
                </a:lnTo>
                <a:lnTo>
                  <a:pt x="148" y="301"/>
                </a:lnTo>
                <a:lnTo>
                  <a:pt x="504" y="252"/>
                </a:lnTo>
                <a:lnTo>
                  <a:pt x="510" y="226"/>
                </a:lnTo>
                <a:lnTo>
                  <a:pt x="562" y="207"/>
                </a:lnTo>
                <a:lnTo>
                  <a:pt x="568" y="180"/>
                </a:lnTo>
                <a:lnTo>
                  <a:pt x="590" y="171"/>
                </a:lnTo>
                <a:lnTo>
                  <a:pt x="607" y="131"/>
                </a:lnTo>
                <a:lnTo>
                  <a:pt x="558" y="91"/>
                </a:lnTo>
                <a:lnTo>
                  <a:pt x="549" y="37"/>
                </a:lnTo>
                <a:lnTo>
                  <a:pt x="510" y="10"/>
                </a:lnTo>
                <a:lnTo>
                  <a:pt x="431" y="25"/>
                </a:lnTo>
                <a:lnTo>
                  <a:pt x="394" y="1"/>
                </a:lnTo>
                <a:lnTo>
                  <a:pt x="358" y="0"/>
                </a:lnTo>
                <a:lnTo>
                  <a:pt x="365" y="37"/>
                </a:lnTo>
                <a:lnTo>
                  <a:pt x="316" y="56"/>
                </a:lnTo>
                <a:lnTo>
                  <a:pt x="283" y="140"/>
                </a:lnTo>
                <a:lnTo>
                  <a:pt x="239" y="126"/>
                </a:lnTo>
                <a:lnTo>
                  <a:pt x="185" y="158"/>
                </a:lnTo>
                <a:lnTo>
                  <a:pt x="116" y="170"/>
                </a:lnTo>
                <a:lnTo>
                  <a:pt x="116" y="217"/>
                </a:lnTo>
                <a:lnTo>
                  <a:pt x="82" y="216"/>
                </a:lnTo>
                <a:lnTo>
                  <a:pt x="84" y="258"/>
                </a:lnTo>
                <a:lnTo>
                  <a:pt x="48" y="241"/>
                </a:lnTo>
                <a:lnTo>
                  <a:pt x="27" y="249"/>
                </a:lnTo>
                <a:lnTo>
                  <a:pt x="45" y="277"/>
                </a:lnTo>
                <a:lnTo>
                  <a:pt x="8" y="314"/>
                </a:lnTo>
                <a:lnTo>
                  <a:pt x="0" y="337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39" name="Shape - Kansas"/>
          <p:cNvSpPr>
            <a:spLocks noChangeAspect="1"/>
          </p:cNvSpPr>
          <p:nvPr/>
        </p:nvSpPr>
        <p:spPr bwMode="auto">
          <a:xfrm>
            <a:off x="3906838" y="3063875"/>
            <a:ext cx="966788" cy="485775"/>
          </a:xfrm>
          <a:custGeom>
            <a:avLst/>
            <a:gdLst>
              <a:gd name="T0" fmla="*/ 2147483647 w 611"/>
              <a:gd name="T1" fmla="*/ 2147483647 h 312"/>
              <a:gd name="T2" fmla="*/ 2147483647 w 611"/>
              <a:gd name="T3" fmla="*/ 2147483647 h 312"/>
              <a:gd name="T4" fmla="*/ 0 w 611"/>
              <a:gd name="T5" fmla="*/ 2147483647 h 312"/>
              <a:gd name="T6" fmla="*/ 2147483647 w 611"/>
              <a:gd name="T7" fmla="*/ 2147483647 h 312"/>
              <a:gd name="T8" fmla="*/ 2147483647 w 611"/>
              <a:gd name="T9" fmla="*/ 2147483647 h 312"/>
              <a:gd name="T10" fmla="*/ 2147483647 w 611"/>
              <a:gd name="T11" fmla="*/ 2147483647 h 312"/>
              <a:gd name="T12" fmla="*/ 2147483647 w 611"/>
              <a:gd name="T13" fmla="*/ 2147483647 h 312"/>
              <a:gd name="T14" fmla="*/ 2147483647 w 611"/>
              <a:gd name="T15" fmla="*/ 2147483647 h 312"/>
              <a:gd name="T16" fmla="*/ 2147483647 w 611"/>
              <a:gd name="T17" fmla="*/ 0 h 312"/>
              <a:gd name="T18" fmla="*/ 2147483647 w 611"/>
              <a:gd name="T19" fmla="*/ 2147483647 h 312"/>
              <a:gd name="T20" fmla="*/ 2147483647 w 611"/>
              <a:gd name="T21" fmla="*/ 2147483647 h 3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1"/>
              <a:gd name="T34" fmla="*/ 0 h 312"/>
              <a:gd name="T35" fmla="*/ 611 w 611"/>
              <a:gd name="T36" fmla="*/ 312 h 3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1" h="312">
                <a:moveTo>
                  <a:pt x="6" y="3"/>
                </a:moveTo>
                <a:lnTo>
                  <a:pt x="4" y="182"/>
                </a:lnTo>
                <a:lnTo>
                  <a:pt x="0" y="309"/>
                </a:lnTo>
                <a:lnTo>
                  <a:pt x="611" y="312"/>
                </a:lnTo>
                <a:lnTo>
                  <a:pt x="599" y="149"/>
                </a:lnTo>
                <a:lnTo>
                  <a:pt x="599" y="88"/>
                </a:lnTo>
                <a:lnTo>
                  <a:pt x="550" y="51"/>
                </a:lnTo>
                <a:lnTo>
                  <a:pt x="565" y="18"/>
                </a:lnTo>
                <a:lnTo>
                  <a:pt x="544" y="0"/>
                </a:lnTo>
                <a:lnTo>
                  <a:pt x="267" y="3"/>
                </a:lnTo>
                <a:lnTo>
                  <a:pt x="6" y="3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40" name="Shape - Iowa"/>
          <p:cNvSpPr>
            <a:spLocks noChangeAspect="1"/>
          </p:cNvSpPr>
          <p:nvPr/>
        </p:nvSpPr>
        <p:spPr bwMode="auto">
          <a:xfrm>
            <a:off x="4589463" y="2478087"/>
            <a:ext cx="758825" cy="487362"/>
          </a:xfrm>
          <a:custGeom>
            <a:avLst/>
            <a:gdLst>
              <a:gd name="T0" fmla="*/ 2147483647 w 481"/>
              <a:gd name="T1" fmla="*/ 2147483647 h 313"/>
              <a:gd name="T2" fmla="*/ 0 w 481"/>
              <a:gd name="T3" fmla="*/ 2147483647 h 313"/>
              <a:gd name="T4" fmla="*/ 2147483647 w 481"/>
              <a:gd name="T5" fmla="*/ 2147483647 h 313"/>
              <a:gd name="T6" fmla="*/ 2147483647 w 481"/>
              <a:gd name="T7" fmla="*/ 2147483647 h 313"/>
              <a:gd name="T8" fmla="*/ 2147483647 w 481"/>
              <a:gd name="T9" fmla="*/ 2147483647 h 313"/>
              <a:gd name="T10" fmla="*/ 2147483647 w 481"/>
              <a:gd name="T11" fmla="*/ 2147483647 h 313"/>
              <a:gd name="T12" fmla="*/ 2147483647 w 481"/>
              <a:gd name="T13" fmla="*/ 2147483647 h 313"/>
              <a:gd name="T14" fmla="*/ 2147483647 w 481"/>
              <a:gd name="T15" fmla="*/ 2147483647 h 313"/>
              <a:gd name="T16" fmla="*/ 2147483647 w 481"/>
              <a:gd name="T17" fmla="*/ 2147483647 h 313"/>
              <a:gd name="T18" fmla="*/ 2147483647 w 481"/>
              <a:gd name="T19" fmla="*/ 2147483647 h 313"/>
              <a:gd name="T20" fmla="*/ 2147483647 w 481"/>
              <a:gd name="T21" fmla="*/ 2147483647 h 313"/>
              <a:gd name="T22" fmla="*/ 2147483647 w 481"/>
              <a:gd name="T23" fmla="*/ 2147483647 h 313"/>
              <a:gd name="T24" fmla="*/ 2147483647 w 481"/>
              <a:gd name="T25" fmla="*/ 2147483647 h 313"/>
              <a:gd name="T26" fmla="*/ 2147483647 w 481"/>
              <a:gd name="T27" fmla="*/ 2147483647 h 313"/>
              <a:gd name="T28" fmla="*/ 2147483647 w 481"/>
              <a:gd name="T29" fmla="*/ 0 h 313"/>
              <a:gd name="T30" fmla="*/ 2147483647 w 481"/>
              <a:gd name="T31" fmla="*/ 2147483647 h 313"/>
              <a:gd name="T32" fmla="*/ 2147483647 w 481"/>
              <a:gd name="T33" fmla="*/ 2147483647 h 313"/>
              <a:gd name="T34" fmla="*/ 2147483647 w 481"/>
              <a:gd name="T35" fmla="*/ 2147483647 h 3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1"/>
              <a:gd name="T55" fmla="*/ 0 h 313"/>
              <a:gd name="T56" fmla="*/ 481 w 481"/>
              <a:gd name="T57" fmla="*/ 313 h 3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1" h="313">
                <a:moveTo>
                  <a:pt x="7" y="16"/>
                </a:moveTo>
                <a:lnTo>
                  <a:pt x="0" y="71"/>
                </a:lnTo>
                <a:lnTo>
                  <a:pt x="10" y="129"/>
                </a:lnTo>
                <a:lnTo>
                  <a:pt x="55" y="249"/>
                </a:lnTo>
                <a:lnTo>
                  <a:pt x="80" y="313"/>
                </a:lnTo>
                <a:lnTo>
                  <a:pt x="363" y="298"/>
                </a:lnTo>
                <a:lnTo>
                  <a:pt x="410" y="313"/>
                </a:lnTo>
                <a:lnTo>
                  <a:pt x="438" y="252"/>
                </a:lnTo>
                <a:lnTo>
                  <a:pt x="428" y="208"/>
                </a:lnTo>
                <a:lnTo>
                  <a:pt x="475" y="200"/>
                </a:lnTo>
                <a:lnTo>
                  <a:pt x="481" y="131"/>
                </a:lnTo>
                <a:lnTo>
                  <a:pt x="453" y="101"/>
                </a:lnTo>
                <a:lnTo>
                  <a:pt x="404" y="71"/>
                </a:lnTo>
                <a:lnTo>
                  <a:pt x="414" y="30"/>
                </a:lnTo>
                <a:lnTo>
                  <a:pt x="393" y="0"/>
                </a:lnTo>
                <a:lnTo>
                  <a:pt x="287" y="4"/>
                </a:lnTo>
                <a:lnTo>
                  <a:pt x="180" y="9"/>
                </a:lnTo>
                <a:lnTo>
                  <a:pt x="7" y="16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41" name="Shape - Indiana"/>
          <p:cNvSpPr>
            <a:spLocks noChangeAspect="1"/>
          </p:cNvSpPr>
          <p:nvPr/>
        </p:nvSpPr>
        <p:spPr bwMode="auto">
          <a:xfrm>
            <a:off x="5662613" y="2643188"/>
            <a:ext cx="422275" cy="687387"/>
          </a:xfrm>
          <a:custGeom>
            <a:avLst/>
            <a:gdLst>
              <a:gd name="T0" fmla="*/ 0 w 268"/>
              <a:gd name="T1" fmla="*/ 2147483647 h 441"/>
              <a:gd name="T2" fmla="*/ 2147483647 w 268"/>
              <a:gd name="T3" fmla="*/ 2147483647 h 441"/>
              <a:gd name="T4" fmla="*/ 2147483647 w 268"/>
              <a:gd name="T5" fmla="*/ 2147483647 h 441"/>
              <a:gd name="T6" fmla="*/ 2147483647 w 268"/>
              <a:gd name="T7" fmla="*/ 2147483647 h 441"/>
              <a:gd name="T8" fmla="*/ 2147483647 w 268"/>
              <a:gd name="T9" fmla="*/ 2147483647 h 441"/>
              <a:gd name="T10" fmla="*/ 2147483647 w 268"/>
              <a:gd name="T11" fmla="*/ 0 h 441"/>
              <a:gd name="T12" fmla="*/ 2147483647 w 268"/>
              <a:gd name="T13" fmla="*/ 2147483647 h 441"/>
              <a:gd name="T14" fmla="*/ 2147483647 w 268"/>
              <a:gd name="T15" fmla="*/ 2147483647 h 441"/>
              <a:gd name="T16" fmla="*/ 2147483647 w 268"/>
              <a:gd name="T17" fmla="*/ 2147483647 h 441"/>
              <a:gd name="T18" fmla="*/ 2147483647 w 268"/>
              <a:gd name="T19" fmla="*/ 2147483647 h 441"/>
              <a:gd name="T20" fmla="*/ 2147483647 w 268"/>
              <a:gd name="T21" fmla="*/ 2147483647 h 441"/>
              <a:gd name="T22" fmla="*/ 2147483647 w 268"/>
              <a:gd name="T23" fmla="*/ 2147483647 h 441"/>
              <a:gd name="T24" fmla="*/ 2147483647 w 268"/>
              <a:gd name="T25" fmla="*/ 2147483647 h 441"/>
              <a:gd name="T26" fmla="*/ 2147483647 w 268"/>
              <a:gd name="T27" fmla="*/ 2147483647 h 441"/>
              <a:gd name="T28" fmla="*/ 2147483647 w 268"/>
              <a:gd name="T29" fmla="*/ 2147483647 h 441"/>
              <a:gd name="T30" fmla="*/ 0 w 268"/>
              <a:gd name="T31" fmla="*/ 2147483647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8"/>
              <a:gd name="T49" fmla="*/ 0 h 441"/>
              <a:gd name="T50" fmla="*/ 268 w 268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8" h="441">
                <a:moveTo>
                  <a:pt x="0" y="31"/>
                </a:moveTo>
                <a:lnTo>
                  <a:pt x="31" y="48"/>
                </a:lnTo>
                <a:lnTo>
                  <a:pt x="61" y="45"/>
                </a:lnTo>
                <a:lnTo>
                  <a:pt x="71" y="36"/>
                </a:lnTo>
                <a:lnTo>
                  <a:pt x="79" y="9"/>
                </a:lnTo>
                <a:lnTo>
                  <a:pt x="208" y="0"/>
                </a:lnTo>
                <a:lnTo>
                  <a:pt x="268" y="312"/>
                </a:lnTo>
                <a:lnTo>
                  <a:pt x="263" y="309"/>
                </a:lnTo>
                <a:lnTo>
                  <a:pt x="219" y="326"/>
                </a:lnTo>
                <a:lnTo>
                  <a:pt x="187" y="410"/>
                </a:lnTo>
                <a:lnTo>
                  <a:pt x="141" y="398"/>
                </a:lnTo>
                <a:lnTo>
                  <a:pt x="87" y="429"/>
                </a:lnTo>
                <a:lnTo>
                  <a:pt x="17" y="441"/>
                </a:lnTo>
                <a:lnTo>
                  <a:pt x="49" y="359"/>
                </a:lnTo>
                <a:lnTo>
                  <a:pt x="35" y="313"/>
                </a:lnTo>
                <a:lnTo>
                  <a:pt x="0" y="31"/>
                </a:lnTo>
                <a:close/>
              </a:path>
            </a:pathLst>
          </a:custGeom>
          <a:solidFill>
            <a:srgbClr val="001B36"/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42" name="Shape - Illinois"/>
          <p:cNvSpPr>
            <a:spLocks noChangeAspect="1"/>
          </p:cNvSpPr>
          <p:nvPr/>
        </p:nvSpPr>
        <p:spPr bwMode="auto">
          <a:xfrm>
            <a:off x="5200121" y="2581275"/>
            <a:ext cx="547688" cy="887413"/>
          </a:xfrm>
          <a:custGeom>
            <a:avLst/>
            <a:gdLst>
              <a:gd name="T0" fmla="*/ 64 w 346"/>
              <a:gd name="T1" fmla="*/ 33 h 571"/>
              <a:gd name="T2" fmla="*/ 262 w 346"/>
              <a:gd name="T3" fmla="*/ 0 h 571"/>
              <a:gd name="T4" fmla="*/ 294 w 346"/>
              <a:gd name="T5" fmla="*/ 70 h 571"/>
              <a:gd name="T6" fmla="*/ 334 w 346"/>
              <a:gd name="T7" fmla="*/ 362 h 571"/>
              <a:gd name="T8" fmla="*/ 346 w 346"/>
              <a:gd name="T9" fmla="*/ 401 h 571"/>
              <a:gd name="T10" fmla="*/ 314 w 346"/>
              <a:gd name="T11" fmla="*/ 478 h 571"/>
              <a:gd name="T12" fmla="*/ 314 w 346"/>
              <a:gd name="T13" fmla="*/ 532 h 571"/>
              <a:gd name="T14" fmla="*/ 279 w 346"/>
              <a:gd name="T15" fmla="*/ 526 h 571"/>
              <a:gd name="T16" fmla="*/ 280 w 346"/>
              <a:gd name="T17" fmla="*/ 571 h 571"/>
              <a:gd name="T18" fmla="*/ 243 w 346"/>
              <a:gd name="T19" fmla="*/ 553 h 571"/>
              <a:gd name="T20" fmla="*/ 223 w 346"/>
              <a:gd name="T21" fmla="*/ 559 h 571"/>
              <a:gd name="T22" fmla="*/ 195 w 346"/>
              <a:gd name="T23" fmla="*/ 554 h 571"/>
              <a:gd name="T24" fmla="*/ 174 w 346"/>
              <a:gd name="T25" fmla="*/ 486 h 571"/>
              <a:gd name="T26" fmla="*/ 134 w 346"/>
              <a:gd name="T27" fmla="*/ 465 h 571"/>
              <a:gd name="T28" fmla="*/ 134 w 346"/>
              <a:gd name="T29" fmla="*/ 392 h 571"/>
              <a:gd name="T30" fmla="*/ 94 w 346"/>
              <a:gd name="T31" fmla="*/ 401 h 571"/>
              <a:gd name="T32" fmla="*/ 71 w 346"/>
              <a:gd name="T33" fmla="*/ 347 h 571"/>
              <a:gd name="T34" fmla="*/ 0 w 346"/>
              <a:gd name="T35" fmla="*/ 285 h 571"/>
              <a:gd name="T36" fmla="*/ 52 w 346"/>
              <a:gd name="T37" fmla="*/ 186 h 571"/>
              <a:gd name="T38" fmla="*/ 37 w 346"/>
              <a:gd name="T39" fmla="*/ 140 h 571"/>
              <a:gd name="T40" fmla="*/ 89 w 346"/>
              <a:gd name="T41" fmla="*/ 131 h 571"/>
              <a:gd name="T42" fmla="*/ 94 w 346"/>
              <a:gd name="T43" fmla="*/ 67 h 571"/>
              <a:gd name="T44" fmla="*/ 64 w 346"/>
              <a:gd name="T45" fmla="*/ 33 h 5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6"/>
              <a:gd name="T70" fmla="*/ 0 h 571"/>
              <a:gd name="T71" fmla="*/ 346 w 346"/>
              <a:gd name="T72" fmla="*/ 571 h 5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6" h="571">
                <a:moveTo>
                  <a:pt x="64" y="33"/>
                </a:moveTo>
                <a:lnTo>
                  <a:pt x="262" y="0"/>
                </a:lnTo>
                <a:lnTo>
                  <a:pt x="294" y="70"/>
                </a:lnTo>
                <a:lnTo>
                  <a:pt x="334" y="362"/>
                </a:lnTo>
                <a:lnTo>
                  <a:pt x="346" y="401"/>
                </a:lnTo>
                <a:lnTo>
                  <a:pt x="314" y="478"/>
                </a:lnTo>
                <a:lnTo>
                  <a:pt x="314" y="532"/>
                </a:lnTo>
                <a:lnTo>
                  <a:pt x="279" y="526"/>
                </a:lnTo>
                <a:lnTo>
                  <a:pt x="280" y="571"/>
                </a:lnTo>
                <a:lnTo>
                  <a:pt x="243" y="553"/>
                </a:lnTo>
                <a:lnTo>
                  <a:pt x="223" y="559"/>
                </a:lnTo>
                <a:lnTo>
                  <a:pt x="195" y="554"/>
                </a:lnTo>
                <a:lnTo>
                  <a:pt x="174" y="486"/>
                </a:lnTo>
                <a:lnTo>
                  <a:pt x="134" y="465"/>
                </a:lnTo>
                <a:lnTo>
                  <a:pt x="134" y="392"/>
                </a:lnTo>
                <a:lnTo>
                  <a:pt x="94" y="401"/>
                </a:lnTo>
                <a:lnTo>
                  <a:pt x="71" y="347"/>
                </a:lnTo>
                <a:lnTo>
                  <a:pt x="0" y="285"/>
                </a:lnTo>
                <a:lnTo>
                  <a:pt x="52" y="186"/>
                </a:lnTo>
                <a:lnTo>
                  <a:pt x="37" y="140"/>
                </a:lnTo>
                <a:lnTo>
                  <a:pt x="89" y="131"/>
                </a:lnTo>
                <a:lnTo>
                  <a:pt x="94" y="67"/>
                </a:lnTo>
                <a:lnTo>
                  <a:pt x="64" y="33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43" name="Shape - Idaho"/>
          <p:cNvSpPr>
            <a:spLocks noChangeAspect="1"/>
          </p:cNvSpPr>
          <p:nvPr/>
        </p:nvSpPr>
        <p:spPr bwMode="auto">
          <a:xfrm>
            <a:off x="2144712" y="1473200"/>
            <a:ext cx="750888" cy="1196975"/>
          </a:xfrm>
          <a:custGeom>
            <a:avLst/>
            <a:gdLst>
              <a:gd name="T0" fmla="*/ 2147483647 w 476"/>
              <a:gd name="T1" fmla="*/ 0 h 770"/>
              <a:gd name="T2" fmla="*/ 2147483647 w 476"/>
              <a:gd name="T3" fmla="*/ 2147483647 h 770"/>
              <a:gd name="T4" fmla="*/ 2147483647 w 476"/>
              <a:gd name="T5" fmla="*/ 2147483647 h 770"/>
              <a:gd name="T6" fmla="*/ 2147483647 w 476"/>
              <a:gd name="T7" fmla="*/ 2147483647 h 770"/>
              <a:gd name="T8" fmla="*/ 2147483647 w 476"/>
              <a:gd name="T9" fmla="*/ 2147483647 h 770"/>
              <a:gd name="T10" fmla="*/ 2147483647 w 476"/>
              <a:gd name="T11" fmla="*/ 2147483647 h 770"/>
              <a:gd name="T12" fmla="*/ 2147483647 w 476"/>
              <a:gd name="T13" fmla="*/ 2147483647 h 770"/>
              <a:gd name="T14" fmla="*/ 0 w 476"/>
              <a:gd name="T15" fmla="*/ 2147483647 h 770"/>
              <a:gd name="T16" fmla="*/ 2147483647 w 476"/>
              <a:gd name="T17" fmla="*/ 2147483647 h 770"/>
              <a:gd name="T18" fmla="*/ 2147483647 w 476"/>
              <a:gd name="T19" fmla="*/ 2147483647 h 770"/>
              <a:gd name="T20" fmla="*/ 2147483647 w 476"/>
              <a:gd name="T21" fmla="*/ 2147483647 h 770"/>
              <a:gd name="T22" fmla="*/ 2147483647 w 476"/>
              <a:gd name="T23" fmla="*/ 2147483647 h 770"/>
              <a:gd name="T24" fmla="*/ 2147483647 w 476"/>
              <a:gd name="T25" fmla="*/ 2147483647 h 770"/>
              <a:gd name="T26" fmla="*/ 2147483647 w 476"/>
              <a:gd name="T27" fmla="*/ 2147483647 h 770"/>
              <a:gd name="T28" fmla="*/ 2147483647 w 476"/>
              <a:gd name="T29" fmla="*/ 2147483647 h 770"/>
              <a:gd name="T30" fmla="*/ 2147483647 w 476"/>
              <a:gd name="T31" fmla="*/ 2147483647 h 770"/>
              <a:gd name="T32" fmla="*/ 2147483647 w 476"/>
              <a:gd name="T33" fmla="*/ 2147483647 h 770"/>
              <a:gd name="T34" fmla="*/ 2147483647 w 476"/>
              <a:gd name="T35" fmla="*/ 2147483647 h 770"/>
              <a:gd name="T36" fmla="*/ 2147483647 w 476"/>
              <a:gd name="T37" fmla="*/ 2147483647 h 770"/>
              <a:gd name="T38" fmla="*/ 2147483647 w 476"/>
              <a:gd name="T39" fmla="*/ 2147483647 h 770"/>
              <a:gd name="T40" fmla="*/ 2147483647 w 476"/>
              <a:gd name="T41" fmla="*/ 2147483647 h 770"/>
              <a:gd name="T42" fmla="*/ 2147483647 w 476"/>
              <a:gd name="T43" fmla="*/ 0 h 7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6"/>
              <a:gd name="T67" fmla="*/ 0 h 770"/>
              <a:gd name="T68" fmla="*/ 476 w 476"/>
              <a:gd name="T69" fmla="*/ 770 h 7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6" h="770">
                <a:moveTo>
                  <a:pt x="115" y="0"/>
                </a:moveTo>
                <a:lnTo>
                  <a:pt x="72" y="301"/>
                </a:lnTo>
                <a:lnTo>
                  <a:pt x="117" y="365"/>
                </a:lnTo>
                <a:lnTo>
                  <a:pt x="47" y="432"/>
                </a:lnTo>
                <a:lnTo>
                  <a:pt x="38" y="478"/>
                </a:lnTo>
                <a:lnTo>
                  <a:pt x="57" y="511"/>
                </a:lnTo>
                <a:lnTo>
                  <a:pt x="38" y="527"/>
                </a:lnTo>
                <a:lnTo>
                  <a:pt x="0" y="701"/>
                </a:lnTo>
                <a:lnTo>
                  <a:pt x="227" y="742"/>
                </a:lnTo>
                <a:lnTo>
                  <a:pt x="442" y="770"/>
                </a:lnTo>
                <a:lnTo>
                  <a:pt x="464" y="611"/>
                </a:lnTo>
                <a:lnTo>
                  <a:pt x="476" y="523"/>
                </a:lnTo>
                <a:lnTo>
                  <a:pt x="455" y="491"/>
                </a:lnTo>
                <a:lnTo>
                  <a:pt x="406" y="500"/>
                </a:lnTo>
                <a:lnTo>
                  <a:pt x="342" y="508"/>
                </a:lnTo>
                <a:lnTo>
                  <a:pt x="330" y="436"/>
                </a:lnTo>
                <a:lnTo>
                  <a:pt x="252" y="378"/>
                </a:lnTo>
                <a:lnTo>
                  <a:pt x="263" y="341"/>
                </a:lnTo>
                <a:lnTo>
                  <a:pt x="270" y="275"/>
                </a:lnTo>
                <a:lnTo>
                  <a:pt x="170" y="134"/>
                </a:lnTo>
                <a:lnTo>
                  <a:pt x="184" y="9"/>
                </a:lnTo>
                <a:lnTo>
                  <a:pt x="115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grpSp>
        <p:nvGrpSpPr>
          <p:cNvPr id="5" name="Shape - Hawaii"/>
          <p:cNvGrpSpPr/>
          <p:nvPr/>
        </p:nvGrpSpPr>
        <p:grpSpPr>
          <a:xfrm>
            <a:off x="2322513" y="4775199"/>
            <a:ext cx="622300" cy="477838"/>
            <a:chOff x="2322512" y="5000625"/>
            <a:chExt cx="622300" cy="477838"/>
          </a:xfrm>
          <a:solidFill>
            <a:srgbClr val="001B36"/>
          </a:solidFill>
        </p:grpSpPr>
        <p:sp>
          <p:nvSpPr>
            <p:cNvPr id="445" name="Freeform 4"/>
            <p:cNvSpPr>
              <a:spLocks noChangeAspect="1"/>
            </p:cNvSpPr>
            <p:nvPr/>
          </p:nvSpPr>
          <p:spPr bwMode="auto">
            <a:xfrm>
              <a:off x="2322512" y="5060535"/>
              <a:ext cx="47758" cy="69294"/>
            </a:xfrm>
            <a:custGeom>
              <a:avLst/>
              <a:gdLst>
                <a:gd name="T0" fmla="*/ 0 w 66"/>
                <a:gd name="T1" fmla="*/ 96 h 96"/>
                <a:gd name="T2" fmla="*/ 0 w 66"/>
                <a:gd name="T3" fmla="*/ 68 h 96"/>
                <a:gd name="T4" fmla="*/ 37 w 66"/>
                <a:gd name="T5" fmla="*/ 0 h 96"/>
                <a:gd name="T6" fmla="*/ 66 w 66"/>
                <a:gd name="T7" fmla="*/ 20 h 96"/>
                <a:gd name="T8" fmla="*/ 34 w 66"/>
                <a:gd name="T9" fmla="*/ 96 h 96"/>
                <a:gd name="T10" fmla="*/ 0 w 66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96"/>
                <a:gd name="T20" fmla="*/ 66 w 66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96">
                  <a:moveTo>
                    <a:pt x="0" y="96"/>
                  </a:moveTo>
                  <a:lnTo>
                    <a:pt x="0" y="68"/>
                  </a:lnTo>
                  <a:lnTo>
                    <a:pt x="37" y="0"/>
                  </a:lnTo>
                  <a:lnTo>
                    <a:pt x="66" y="20"/>
                  </a:lnTo>
                  <a:lnTo>
                    <a:pt x="34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46" name="Freeform 5"/>
            <p:cNvSpPr>
              <a:spLocks noChangeAspect="1"/>
            </p:cNvSpPr>
            <p:nvPr/>
          </p:nvSpPr>
          <p:spPr bwMode="auto">
            <a:xfrm>
              <a:off x="2390531" y="5000625"/>
              <a:ext cx="89727" cy="87339"/>
            </a:xfrm>
            <a:custGeom>
              <a:avLst/>
              <a:gdLst>
                <a:gd name="T0" fmla="*/ 27 w 124"/>
                <a:gd name="T1" fmla="*/ 13 h 121"/>
                <a:gd name="T2" fmla="*/ 0 w 124"/>
                <a:gd name="T3" fmla="*/ 72 h 121"/>
                <a:gd name="T4" fmla="*/ 48 w 124"/>
                <a:gd name="T5" fmla="*/ 110 h 121"/>
                <a:gd name="T6" fmla="*/ 103 w 124"/>
                <a:gd name="T7" fmla="*/ 121 h 121"/>
                <a:gd name="T8" fmla="*/ 124 w 124"/>
                <a:gd name="T9" fmla="*/ 73 h 121"/>
                <a:gd name="T10" fmla="*/ 110 w 124"/>
                <a:gd name="T11" fmla="*/ 0 h 121"/>
                <a:gd name="T12" fmla="*/ 27 w 124"/>
                <a:gd name="T13" fmla="*/ 13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21"/>
                <a:gd name="T23" fmla="*/ 124 w 124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21">
                  <a:moveTo>
                    <a:pt x="27" y="13"/>
                  </a:moveTo>
                  <a:lnTo>
                    <a:pt x="0" y="72"/>
                  </a:lnTo>
                  <a:lnTo>
                    <a:pt x="48" y="110"/>
                  </a:lnTo>
                  <a:lnTo>
                    <a:pt x="103" y="121"/>
                  </a:lnTo>
                  <a:lnTo>
                    <a:pt x="124" y="73"/>
                  </a:lnTo>
                  <a:lnTo>
                    <a:pt x="110" y="0"/>
                  </a:lnTo>
                  <a:lnTo>
                    <a:pt x="27" y="1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47" name="Freeform 6"/>
            <p:cNvSpPr>
              <a:spLocks noChangeAspect="1"/>
            </p:cNvSpPr>
            <p:nvPr/>
          </p:nvSpPr>
          <p:spPr bwMode="auto">
            <a:xfrm>
              <a:off x="2474469" y="5060535"/>
              <a:ext cx="133143" cy="98166"/>
            </a:xfrm>
            <a:custGeom>
              <a:avLst/>
              <a:gdLst>
                <a:gd name="T0" fmla="*/ 0 w 184"/>
                <a:gd name="T1" fmla="*/ 48 h 136"/>
                <a:gd name="T2" fmla="*/ 126 w 184"/>
                <a:gd name="T3" fmla="*/ 0 h 136"/>
                <a:gd name="T4" fmla="*/ 149 w 184"/>
                <a:gd name="T5" fmla="*/ 59 h 136"/>
                <a:gd name="T6" fmla="*/ 173 w 184"/>
                <a:gd name="T7" fmla="*/ 72 h 136"/>
                <a:gd name="T8" fmla="*/ 184 w 184"/>
                <a:gd name="T9" fmla="*/ 120 h 136"/>
                <a:gd name="T10" fmla="*/ 121 w 184"/>
                <a:gd name="T11" fmla="*/ 127 h 136"/>
                <a:gd name="T12" fmla="*/ 76 w 184"/>
                <a:gd name="T13" fmla="*/ 136 h 136"/>
                <a:gd name="T14" fmla="*/ 0 w 184"/>
                <a:gd name="T15" fmla="*/ 48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"/>
                <a:gd name="T25" fmla="*/ 0 h 136"/>
                <a:gd name="T26" fmla="*/ 184 w 18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" h="136">
                  <a:moveTo>
                    <a:pt x="0" y="48"/>
                  </a:moveTo>
                  <a:lnTo>
                    <a:pt x="126" y="0"/>
                  </a:lnTo>
                  <a:lnTo>
                    <a:pt x="149" y="59"/>
                  </a:lnTo>
                  <a:lnTo>
                    <a:pt x="173" y="72"/>
                  </a:lnTo>
                  <a:lnTo>
                    <a:pt x="184" y="120"/>
                  </a:lnTo>
                  <a:lnTo>
                    <a:pt x="121" y="127"/>
                  </a:lnTo>
                  <a:lnTo>
                    <a:pt x="76" y="136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48" name="Freeform 7"/>
            <p:cNvSpPr>
              <a:spLocks noChangeAspect="1"/>
            </p:cNvSpPr>
            <p:nvPr/>
          </p:nvSpPr>
          <p:spPr bwMode="auto">
            <a:xfrm>
              <a:off x="2611954" y="5134882"/>
              <a:ext cx="105646" cy="51970"/>
            </a:xfrm>
            <a:custGeom>
              <a:avLst/>
              <a:gdLst>
                <a:gd name="T0" fmla="*/ 22 w 146"/>
                <a:gd name="T1" fmla="*/ 3 h 72"/>
                <a:gd name="T2" fmla="*/ 0 w 146"/>
                <a:gd name="T3" fmla="*/ 67 h 72"/>
                <a:gd name="T4" fmla="*/ 38 w 146"/>
                <a:gd name="T5" fmla="*/ 72 h 72"/>
                <a:gd name="T6" fmla="*/ 62 w 146"/>
                <a:gd name="T7" fmla="*/ 57 h 72"/>
                <a:gd name="T8" fmla="*/ 107 w 146"/>
                <a:gd name="T9" fmla="*/ 58 h 72"/>
                <a:gd name="T10" fmla="*/ 146 w 146"/>
                <a:gd name="T11" fmla="*/ 30 h 72"/>
                <a:gd name="T12" fmla="*/ 120 w 146"/>
                <a:gd name="T13" fmla="*/ 20 h 72"/>
                <a:gd name="T14" fmla="*/ 101 w 146"/>
                <a:gd name="T15" fmla="*/ 0 h 72"/>
                <a:gd name="T16" fmla="*/ 22 w 146"/>
                <a:gd name="T17" fmla="*/ 3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6"/>
                <a:gd name="T28" fmla="*/ 0 h 72"/>
                <a:gd name="T29" fmla="*/ 146 w 146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6" h="72">
                  <a:moveTo>
                    <a:pt x="22" y="3"/>
                  </a:moveTo>
                  <a:lnTo>
                    <a:pt x="0" y="67"/>
                  </a:lnTo>
                  <a:lnTo>
                    <a:pt x="38" y="72"/>
                  </a:lnTo>
                  <a:lnTo>
                    <a:pt x="62" y="57"/>
                  </a:lnTo>
                  <a:lnTo>
                    <a:pt x="107" y="58"/>
                  </a:lnTo>
                  <a:lnTo>
                    <a:pt x="146" y="30"/>
                  </a:lnTo>
                  <a:lnTo>
                    <a:pt x="120" y="20"/>
                  </a:lnTo>
                  <a:lnTo>
                    <a:pt x="101" y="0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49" name="Freeform 8"/>
            <p:cNvSpPr>
              <a:spLocks noChangeAspect="1"/>
            </p:cNvSpPr>
            <p:nvPr/>
          </p:nvSpPr>
          <p:spPr bwMode="auto">
            <a:xfrm>
              <a:off x="2643069" y="5208506"/>
              <a:ext cx="43416" cy="37534"/>
            </a:xfrm>
            <a:custGeom>
              <a:avLst/>
              <a:gdLst>
                <a:gd name="T0" fmla="*/ 52 w 60"/>
                <a:gd name="T1" fmla="*/ 0 h 52"/>
                <a:gd name="T2" fmla="*/ 0 w 60"/>
                <a:gd name="T3" fmla="*/ 4 h 52"/>
                <a:gd name="T4" fmla="*/ 9 w 60"/>
                <a:gd name="T5" fmla="*/ 52 h 52"/>
                <a:gd name="T6" fmla="*/ 60 w 60"/>
                <a:gd name="T7" fmla="*/ 40 h 52"/>
                <a:gd name="T8" fmla="*/ 52 w 60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2"/>
                <a:gd name="T17" fmla="*/ 60 w 6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2">
                  <a:moveTo>
                    <a:pt x="52" y="0"/>
                  </a:moveTo>
                  <a:lnTo>
                    <a:pt x="0" y="4"/>
                  </a:lnTo>
                  <a:lnTo>
                    <a:pt x="9" y="52"/>
                  </a:lnTo>
                  <a:lnTo>
                    <a:pt x="60" y="4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50" name="Freeform 9"/>
            <p:cNvSpPr>
              <a:spLocks noChangeAspect="1"/>
            </p:cNvSpPr>
            <p:nvPr/>
          </p:nvSpPr>
          <p:spPr bwMode="auto">
            <a:xfrm>
              <a:off x="2690103" y="5248928"/>
              <a:ext cx="29668" cy="36812"/>
            </a:xfrm>
            <a:custGeom>
              <a:avLst/>
              <a:gdLst>
                <a:gd name="T0" fmla="*/ 0 w 41"/>
                <a:gd name="T1" fmla="*/ 20 h 51"/>
                <a:gd name="T2" fmla="*/ 41 w 41"/>
                <a:gd name="T3" fmla="*/ 0 h 51"/>
                <a:gd name="T4" fmla="*/ 41 w 41"/>
                <a:gd name="T5" fmla="*/ 45 h 51"/>
                <a:gd name="T6" fmla="*/ 14 w 41"/>
                <a:gd name="T7" fmla="*/ 51 h 51"/>
                <a:gd name="T8" fmla="*/ 0 w 41"/>
                <a:gd name="T9" fmla="*/ 2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1"/>
                <a:gd name="T17" fmla="*/ 41 w 4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1">
                  <a:moveTo>
                    <a:pt x="0" y="20"/>
                  </a:moveTo>
                  <a:lnTo>
                    <a:pt x="41" y="0"/>
                  </a:lnTo>
                  <a:lnTo>
                    <a:pt x="41" y="45"/>
                  </a:lnTo>
                  <a:lnTo>
                    <a:pt x="14" y="5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51" name="Freeform"/>
            <p:cNvSpPr>
              <a:spLocks noChangeAspect="1"/>
            </p:cNvSpPr>
            <p:nvPr/>
          </p:nvSpPr>
          <p:spPr bwMode="auto">
            <a:xfrm>
              <a:off x="2764634" y="5266251"/>
              <a:ext cx="180178" cy="212212"/>
            </a:xfrm>
            <a:custGeom>
              <a:avLst/>
              <a:gdLst>
                <a:gd name="T0" fmla="*/ 42 w 249"/>
                <a:gd name="T1" fmla="*/ 0 h 294"/>
                <a:gd name="T2" fmla="*/ 0 w 249"/>
                <a:gd name="T3" fmla="*/ 112 h 294"/>
                <a:gd name="T4" fmla="*/ 30 w 249"/>
                <a:gd name="T5" fmla="*/ 167 h 294"/>
                <a:gd name="T6" fmla="*/ 30 w 249"/>
                <a:gd name="T7" fmla="*/ 267 h 294"/>
                <a:gd name="T8" fmla="*/ 90 w 249"/>
                <a:gd name="T9" fmla="*/ 294 h 294"/>
                <a:gd name="T10" fmla="*/ 117 w 249"/>
                <a:gd name="T11" fmla="*/ 235 h 294"/>
                <a:gd name="T12" fmla="*/ 193 w 249"/>
                <a:gd name="T13" fmla="*/ 222 h 294"/>
                <a:gd name="T14" fmla="*/ 249 w 249"/>
                <a:gd name="T15" fmla="*/ 158 h 294"/>
                <a:gd name="T16" fmla="*/ 190 w 249"/>
                <a:gd name="T17" fmla="*/ 58 h 294"/>
                <a:gd name="T18" fmla="*/ 42 w 249"/>
                <a:gd name="T19" fmla="*/ 0 h 2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9"/>
                <a:gd name="T31" fmla="*/ 0 h 294"/>
                <a:gd name="T32" fmla="*/ 249 w 249"/>
                <a:gd name="T33" fmla="*/ 294 h 2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9" h="294">
                  <a:moveTo>
                    <a:pt x="42" y="0"/>
                  </a:moveTo>
                  <a:lnTo>
                    <a:pt x="0" y="112"/>
                  </a:lnTo>
                  <a:lnTo>
                    <a:pt x="30" y="167"/>
                  </a:lnTo>
                  <a:lnTo>
                    <a:pt x="30" y="267"/>
                  </a:lnTo>
                  <a:lnTo>
                    <a:pt x="90" y="294"/>
                  </a:lnTo>
                  <a:lnTo>
                    <a:pt x="117" y="235"/>
                  </a:lnTo>
                  <a:lnTo>
                    <a:pt x="193" y="222"/>
                  </a:lnTo>
                  <a:lnTo>
                    <a:pt x="249" y="158"/>
                  </a:lnTo>
                  <a:lnTo>
                    <a:pt x="190" y="5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  <p:sp>
          <p:nvSpPr>
            <p:cNvPr id="452" name="Freeform"/>
            <p:cNvSpPr>
              <a:spLocks noChangeAspect="1"/>
            </p:cNvSpPr>
            <p:nvPr/>
          </p:nvSpPr>
          <p:spPr bwMode="auto">
            <a:xfrm>
              <a:off x="2700957" y="5167363"/>
              <a:ext cx="99857" cy="83008"/>
            </a:xfrm>
            <a:custGeom>
              <a:avLst/>
              <a:gdLst>
                <a:gd name="T0" fmla="*/ 29 w 138"/>
                <a:gd name="T1" fmla="*/ 0 h 115"/>
                <a:gd name="T2" fmla="*/ 0 w 138"/>
                <a:gd name="T3" fmla="*/ 34 h 115"/>
                <a:gd name="T4" fmla="*/ 12 w 138"/>
                <a:gd name="T5" fmla="*/ 61 h 115"/>
                <a:gd name="T6" fmla="*/ 38 w 138"/>
                <a:gd name="T7" fmla="*/ 70 h 115"/>
                <a:gd name="T8" fmla="*/ 64 w 138"/>
                <a:gd name="T9" fmla="*/ 115 h 115"/>
                <a:gd name="T10" fmla="*/ 136 w 138"/>
                <a:gd name="T11" fmla="*/ 97 h 115"/>
                <a:gd name="T12" fmla="*/ 138 w 138"/>
                <a:gd name="T13" fmla="*/ 49 h 115"/>
                <a:gd name="T14" fmla="*/ 85 w 138"/>
                <a:gd name="T15" fmla="*/ 9 h 115"/>
                <a:gd name="T16" fmla="*/ 29 w 13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115"/>
                <a:gd name="T29" fmla="*/ 138 w 13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115">
                  <a:moveTo>
                    <a:pt x="29" y="0"/>
                  </a:moveTo>
                  <a:lnTo>
                    <a:pt x="0" y="34"/>
                  </a:lnTo>
                  <a:lnTo>
                    <a:pt x="12" y="61"/>
                  </a:lnTo>
                  <a:lnTo>
                    <a:pt x="38" y="70"/>
                  </a:lnTo>
                  <a:lnTo>
                    <a:pt x="64" y="115"/>
                  </a:lnTo>
                  <a:lnTo>
                    <a:pt x="136" y="97"/>
                  </a:lnTo>
                  <a:lnTo>
                    <a:pt x="138" y="49"/>
                  </a:lnTo>
                  <a:lnTo>
                    <a:pt x="85" y="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>
                <a:latin typeface="+mj-lt"/>
              </a:endParaRPr>
            </a:p>
          </p:txBody>
        </p:sp>
      </p:grpSp>
      <p:sp>
        <p:nvSpPr>
          <p:cNvPr id="453" name="Shape - Georgia"/>
          <p:cNvSpPr>
            <a:spLocks noChangeAspect="1"/>
          </p:cNvSpPr>
          <p:nvPr/>
        </p:nvSpPr>
        <p:spPr bwMode="auto">
          <a:xfrm>
            <a:off x="6088064" y="3692525"/>
            <a:ext cx="708025" cy="722313"/>
          </a:xfrm>
          <a:custGeom>
            <a:avLst/>
            <a:gdLst>
              <a:gd name="T0" fmla="*/ 0 w 447"/>
              <a:gd name="T1" fmla="*/ 2147483647 h 463"/>
              <a:gd name="T2" fmla="*/ 2147483647 w 447"/>
              <a:gd name="T3" fmla="*/ 2147483647 h 463"/>
              <a:gd name="T4" fmla="*/ 2147483647 w 447"/>
              <a:gd name="T5" fmla="*/ 2147483647 h 463"/>
              <a:gd name="T6" fmla="*/ 2147483647 w 447"/>
              <a:gd name="T7" fmla="*/ 0 h 463"/>
              <a:gd name="T8" fmla="*/ 2147483647 w 447"/>
              <a:gd name="T9" fmla="*/ 2147483647 h 463"/>
              <a:gd name="T10" fmla="*/ 2147483647 w 447"/>
              <a:gd name="T11" fmla="*/ 2147483647 h 463"/>
              <a:gd name="T12" fmla="*/ 2147483647 w 447"/>
              <a:gd name="T13" fmla="*/ 2147483647 h 463"/>
              <a:gd name="T14" fmla="*/ 2147483647 w 447"/>
              <a:gd name="T15" fmla="*/ 2147483647 h 463"/>
              <a:gd name="T16" fmla="*/ 2147483647 w 447"/>
              <a:gd name="T17" fmla="*/ 2147483647 h 463"/>
              <a:gd name="T18" fmla="*/ 2147483647 w 447"/>
              <a:gd name="T19" fmla="*/ 2147483647 h 463"/>
              <a:gd name="T20" fmla="*/ 2147483647 w 447"/>
              <a:gd name="T21" fmla="*/ 2147483647 h 463"/>
              <a:gd name="T22" fmla="*/ 2147483647 w 447"/>
              <a:gd name="T23" fmla="*/ 2147483647 h 463"/>
              <a:gd name="T24" fmla="*/ 2147483647 w 447"/>
              <a:gd name="T25" fmla="*/ 2147483647 h 463"/>
              <a:gd name="T26" fmla="*/ 2147483647 w 447"/>
              <a:gd name="T27" fmla="*/ 2147483647 h 463"/>
              <a:gd name="T28" fmla="*/ 2147483647 w 447"/>
              <a:gd name="T29" fmla="*/ 2147483647 h 463"/>
              <a:gd name="T30" fmla="*/ 2147483647 w 447"/>
              <a:gd name="T31" fmla="*/ 2147483647 h 463"/>
              <a:gd name="T32" fmla="*/ 2147483647 w 447"/>
              <a:gd name="T33" fmla="*/ 2147483647 h 463"/>
              <a:gd name="T34" fmla="*/ 2147483647 w 447"/>
              <a:gd name="T35" fmla="*/ 2147483647 h 463"/>
              <a:gd name="T36" fmla="*/ 0 w 447"/>
              <a:gd name="T37" fmla="*/ 2147483647 h 4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7"/>
              <a:gd name="T58" fmla="*/ 0 h 463"/>
              <a:gd name="T59" fmla="*/ 447 w 447"/>
              <a:gd name="T60" fmla="*/ 463 h 4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7" h="463">
                <a:moveTo>
                  <a:pt x="0" y="28"/>
                </a:moveTo>
                <a:lnTo>
                  <a:pt x="4" y="28"/>
                </a:lnTo>
                <a:lnTo>
                  <a:pt x="109" y="9"/>
                </a:lnTo>
                <a:lnTo>
                  <a:pt x="201" y="0"/>
                </a:lnTo>
                <a:lnTo>
                  <a:pt x="188" y="23"/>
                </a:lnTo>
                <a:lnTo>
                  <a:pt x="216" y="23"/>
                </a:lnTo>
                <a:lnTo>
                  <a:pt x="375" y="167"/>
                </a:lnTo>
                <a:lnTo>
                  <a:pt x="438" y="259"/>
                </a:lnTo>
                <a:lnTo>
                  <a:pt x="447" y="322"/>
                </a:lnTo>
                <a:lnTo>
                  <a:pt x="426" y="336"/>
                </a:lnTo>
                <a:lnTo>
                  <a:pt x="438" y="399"/>
                </a:lnTo>
                <a:lnTo>
                  <a:pt x="393" y="402"/>
                </a:lnTo>
                <a:lnTo>
                  <a:pt x="393" y="456"/>
                </a:lnTo>
                <a:lnTo>
                  <a:pt x="358" y="429"/>
                </a:lnTo>
                <a:lnTo>
                  <a:pt x="128" y="463"/>
                </a:lnTo>
                <a:lnTo>
                  <a:pt x="76" y="363"/>
                </a:lnTo>
                <a:lnTo>
                  <a:pt x="113" y="295"/>
                </a:lnTo>
                <a:lnTo>
                  <a:pt x="64" y="260"/>
                </a:lnTo>
                <a:lnTo>
                  <a:pt x="0" y="28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54" name="Shape - Florida"/>
          <p:cNvSpPr>
            <a:spLocks noChangeAspect="1"/>
          </p:cNvSpPr>
          <p:nvPr/>
        </p:nvSpPr>
        <p:spPr bwMode="auto">
          <a:xfrm>
            <a:off x="5927726" y="4311650"/>
            <a:ext cx="1206500" cy="809625"/>
          </a:xfrm>
          <a:custGeom>
            <a:avLst/>
            <a:gdLst>
              <a:gd name="T0" fmla="*/ 0 w 765"/>
              <a:gd name="T1" fmla="*/ 2147483647 h 519"/>
              <a:gd name="T2" fmla="*/ 2147483647 w 765"/>
              <a:gd name="T3" fmla="*/ 2147483647 h 519"/>
              <a:gd name="T4" fmla="*/ 2147483647 w 765"/>
              <a:gd name="T5" fmla="*/ 2147483647 h 519"/>
              <a:gd name="T6" fmla="*/ 2147483647 w 765"/>
              <a:gd name="T7" fmla="*/ 2147483647 h 519"/>
              <a:gd name="T8" fmla="*/ 2147483647 w 765"/>
              <a:gd name="T9" fmla="*/ 2147483647 h 519"/>
              <a:gd name="T10" fmla="*/ 2147483647 w 765"/>
              <a:gd name="T11" fmla="*/ 2147483647 h 519"/>
              <a:gd name="T12" fmla="*/ 2147483647 w 765"/>
              <a:gd name="T13" fmla="*/ 0 h 519"/>
              <a:gd name="T14" fmla="*/ 2147483647 w 765"/>
              <a:gd name="T15" fmla="*/ 2147483647 h 519"/>
              <a:gd name="T16" fmla="*/ 2147483647 w 765"/>
              <a:gd name="T17" fmla="*/ 2147483647 h 519"/>
              <a:gd name="T18" fmla="*/ 2147483647 w 765"/>
              <a:gd name="T19" fmla="*/ 2147483647 h 519"/>
              <a:gd name="T20" fmla="*/ 2147483647 w 765"/>
              <a:gd name="T21" fmla="*/ 2147483647 h 519"/>
              <a:gd name="T22" fmla="*/ 2147483647 w 765"/>
              <a:gd name="T23" fmla="*/ 2147483647 h 519"/>
              <a:gd name="T24" fmla="*/ 2147483647 w 765"/>
              <a:gd name="T25" fmla="*/ 2147483647 h 519"/>
              <a:gd name="T26" fmla="*/ 2147483647 w 765"/>
              <a:gd name="T27" fmla="*/ 2147483647 h 519"/>
              <a:gd name="T28" fmla="*/ 2147483647 w 765"/>
              <a:gd name="T29" fmla="*/ 2147483647 h 519"/>
              <a:gd name="T30" fmla="*/ 2147483647 w 765"/>
              <a:gd name="T31" fmla="*/ 2147483647 h 519"/>
              <a:gd name="T32" fmla="*/ 2147483647 w 765"/>
              <a:gd name="T33" fmla="*/ 2147483647 h 519"/>
              <a:gd name="T34" fmla="*/ 2147483647 w 765"/>
              <a:gd name="T35" fmla="*/ 2147483647 h 519"/>
              <a:gd name="T36" fmla="*/ 2147483647 w 765"/>
              <a:gd name="T37" fmla="*/ 2147483647 h 519"/>
              <a:gd name="T38" fmla="*/ 2147483647 w 765"/>
              <a:gd name="T39" fmla="*/ 2147483647 h 519"/>
              <a:gd name="T40" fmla="*/ 2147483647 w 765"/>
              <a:gd name="T41" fmla="*/ 2147483647 h 519"/>
              <a:gd name="T42" fmla="*/ 2147483647 w 765"/>
              <a:gd name="T43" fmla="*/ 2147483647 h 519"/>
              <a:gd name="T44" fmla="*/ 2147483647 w 765"/>
              <a:gd name="T45" fmla="*/ 2147483647 h 519"/>
              <a:gd name="T46" fmla="*/ 2147483647 w 765"/>
              <a:gd name="T47" fmla="*/ 2147483647 h 519"/>
              <a:gd name="T48" fmla="*/ 2147483647 w 765"/>
              <a:gd name="T49" fmla="*/ 2147483647 h 519"/>
              <a:gd name="T50" fmla="*/ 2147483647 w 765"/>
              <a:gd name="T51" fmla="*/ 2147483647 h 519"/>
              <a:gd name="T52" fmla="*/ 2147483647 w 765"/>
              <a:gd name="T53" fmla="*/ 2147483647 h 519"/>
              <a:gd name="T54" fmla="*/ 2147483647 w 765"/>
              <a:gd name="T55" fmla="*/ 2147483647 h 519"/>
              <a:gd name="T56" fmla="*/ 2147483647 w 765"/>
              <a:gd name="T57" fmla="*/ 2147483647 h 519"/>
              <a:gd name="T58" fmla="*/ 2147483647 w 765"/>
              <a:gd name="T59" fmla="*/ 2147483647 h 519"/>
              <a:gd name="T60" fmla="*/ 2147483647 w 765"/>
              <a:gd name="T61" fmla="*/ 2147483647 h 519"/>
              <a:gd name="T62" fmla="*/ 2147483647 w 765"/>
              <a:gd name="T63" fmla="*/ 2147483647 h 519"/>
              <a:gd name="T64" fmla="*/ 2147483647 w 765"/>
              <a:gd name="T65" fmla="*/ 2147483647 h 519"/>
              <a:gd name="T66" fmla="*/ 2147483647 w 765"/>
              <a:gd name="T67" fmla="*/ 2147483647 h 519"/>
              <a:gd name="T68" fmla="*/ 2147483647 w 765"/>
              <a:gd name="T69" fmla="*/ 2147483647 h 519"/>
              <a:gd name="T70" fmla="*/ 2147483647 w 765"/>
              <a:gd name="T71" fmla="*/ 2147483647 h 519"/>
              <a:gd name="T72" fmla="*/ 2147483647 w 765"/>
              <a:gd name="T73" fmla="*/ 2147483647 h 519"/>
              <a:gd name="T74" fmla="*/ 2147483647 w 765"/>
              <a:gd name="T75" fmla="*/ 2147483647 h 519"/>
              <a:gd name="T76" fmla="*/ 2147483647 w 765"/>
              <a:gd name="T77" fmla="*/ 2147483647 h 519"/>
              <a:gd name="T78" fmla="*/ 0 w 765"/>
              <a:gd name="T79" fmla="*/ 214748364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65"/>
              <a:gd name="T121" fmla="*/ 0 h 519"/>
              <a:gd name="T122" fmla="*/ 765 w 765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65" h="519">
                <a:moveTo>
                  <a:pt x="0" y="51"/>
                </a:moveTo>
                <a:lnTo>
                  <a:pt x="210" y="30"/>
                </a:lnTo>
                <a:lnTo>
                  <a:pt x="233" y="64"/>
                </a:lnTo>
                <a:lnTo>
                  <a:pt x="458" y="30"/>
                </a:lnTo>
                <a:lnTo>
                  <a:pt x="496" y="58"/>
                </a:lnTo>
                <a:lnTo>
                  <a:pt x="496" y="4"/>
                </a:lnTo>
                <a:lnTo>
                  <a:pt x="493" y="0"/>
                </a:lnTo>
                <a:lnTo>
                  <a:pt x="538" y="3"/>
                </a:lnTo>
                <a:lnTo>
                  <a:pt x="586" y="83"/>
                </a:lnTo>
                <a:lnTo>
                  <a:pt x="662" y="192"/>
                </a:lnTo>
                <a:lnTo>
                  <a:pt x="699" y="286"/>
                </a:lnTo>
                <a:lnTo>
                  <a:pt x="756" y="352"/>
                </a:lnTo>
                <a:lnTo>
                  <a:pt x="765" y="447"/>
                </a:lnTo>
                <a:lnTo>
                  <a:pt x="747" y="504"/>
                </a:lnTo>
                <a:lnTo>
                  <a:pt x="666" y="519"/>
                </a:lnTo>
                <a:lnTo>
                  <a:pt x="653" y="495"/>
                </a:lnTo>
                <a:lnTo>
                  <a:pt x="596" y="460"/>
                </a:lnTo>
                <a:lnTo>
                  <a:pt x="578" y="425"/>
                </a:lnTo>
                <a:lnTo>
                  <a:pt x="563" y="411"/>
                </a:lnTo>
                <a:lnTo>
                  <a:pt x="554" y="378"/>
                </a:lnTo>
                <a:lnTo>
                  <a:pt x="541" y="387"/>
                </a:lnTo>
                <a:lnTo>
                  <a:pt x="496" y="344"/>
                </a:lnTo>
                <a:lnTo>
                  <a:pt x="507" y="304"/>
                </a:lnTo>
                <a:lnTo>
                  <a:pt x="496" y="282"/>
                </a:lnTo>
                <a:lnTo>
                  <a:pt x="483" y="289"/>
                </a:lnTo>
                <a:lnTo>
                  <a:pt x="484" y="313"/>
                </a:lnTo>
                <a:lnTo>
                  <a:pt x="470" y="282"/>
                </a:lnTo>
                <a:lnTo>
                  <a:pt x="471" y="209"/>
                </a:lnTo>
                <a:lnTo>
                  <a:pt x="443" y="165"/>
                </a:lnTo>
                <a:lnTo>
                  <a:pt x="371" y="130"/>
                </a:lnTo>
                <a:lnTo>
                  <a:pt x="335" y="89"/>
                </a:lnTo>
                <a:lnTo>
                  <a:pt x="295" y="85"/>
                </a:lnTo>
                <a:lnTo>
                  <a:pt x="279" y="110"/>
                </a:lnTo>
                <a:lnTo>
                  <a:pt x="219" y="128"/>
                </a:lnTo>
                <a:lnTo>
                  <a:pt x="185" y="110"/>
                </a:lnTo>
                <a:lnTo>
                  <a:pt x="167" y="83"/>
                </a:lnTo>
                <a:lnTo>
                  <a:pt x="55" y="107"/>
                </a:lnTo>
                <a:lnTo>
                  <a:pt x="31" y="88"/>
                </a:lnTo>
                <a:lnTo>
                  <a:pt x="6" y="109"/>
                </a:lnTo>
                <a:lnTo>
                  <a:pt x="0" y="51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55" name="Shape - Delaware"/>
          <p:cNvSpPr>
            <a:spLocks noChangeAspect="1"/>
          </p:cNvSpPr>
          <p:nvPr/>
        </p:nvSpPr>
        <p:spPr bwMode="auto">
          <a:xfrm>
            <a:off x="7156451" y="2741612"/>
            <a:ext cx="153987" cy="190500"/>
          </a:xfrm>
          <a:custGeom>
            <a:avLst/>
            <a:gdLst>
              <a:gd name="T0" fmla="*/ 0 w 98"/>
              <a:gd name="T1" fmla="*/ 2147483647 h 122"/>
              <a:gd name="T2" fmla="*/ 2147483647 w 98"/>
              <a:gd name="T3" fmla="*/ 0 h 122"/>
              <a:gd name="T4" fmla="*/ 2147483647 w 98"/>
              <a:gd name="T5" fmla="*/ 2147483647 h 122"/>
              <a:gd name="T6" fmla="*/ 2147483647 w 98"/>
              <a:gd name="T7" fmla="*/ 2147483647 h 122"/>
              <a:gd name="T8" fmla="*/ 2147483647 w 98"/>
              <a:gd name="T9" fmla="*/ 2147483647 h 122"/>
              <a:gd name="T10" fmla="*/ 2147483647 w 98"/>
              <a:gd name="T11" fmla="*/ 2147483647 h 122"/>
              <a:gd name="T12" fmla="*/ 2147483647 w 98"/>
              <a:gd name="T13" fmla="*/ 2147483647 h 122"/>
              <a:gd name="T14" fmla="*/ 0 w 98"/>
              <a:gd name="T15" fmla="*/ 2147483647 h 1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8"/>
              <a:gd name="T25" fmla="*/ 0 h 122"/>
              <a:gd name="T26" fmla="*/ 98 w 98"/>
              <a:gd name="T27" fmla="*/ 122 h 1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8" h="122">
                <a:moveTo>
                  <a:pt x="0" y="8"/>
                </a:moveTo>
                <a:lnTo>
                  <a:pt x="21" y="0"/>
                </a:lnTo>
                <a:lnTo>
                  <a:pt x="66" y="27"/>
                </a:lnTo>
                <a:lnTo>
                  <a:pt x="66" y="54"/>
                </a:lnTo>
                <a:lnTo>
                  <a:pt x="97" y="73"/>
                </a:lnTo>
                <a:lnTo>
                  <a:pt x="98" y="109"/>
                </a:lnTo>
                <a:lnTo>
                  <a:pt x="48" y="122"/>
                </a:lnTo>
                <a:lnTo>
                  <a:pt x="0" y="8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56" name="Shape - Connecticut"/>
          <p:cNvSpPr>
            <a:spLocks noChangeAspect="1"/>
          </p:cNvSpPr>
          <p:nvPr/>
        </p:nvSpPr>
        <p:spPr bwMode="auto">
          <a:xfrm>
            <a:off x="7321551" y="2254249"/>
            <a:ext cx="242887" cy="185738"/>
          </a:xfrm>
          <a:custGeom>
            <a:avLst/>
            <a:gdLst>
              <a:gd name="T0" fmla="*/ 0 w 153"/>
              <a:gd name="T1" fmla="*/ 2147483647 h 118"/>
              <a:gd name="T2" fmla="*/ 2147483647 w 153"/>
              <a:gd name="T3" fmla="*/ 0 h 118"/>
              <a:gd name="T4" fmla="*/ 2147483647 w 153"/>
              <a:gd name="T5" fmla="*/ 2147483647 h 118"/>
              <a:gd name="T6" fmla="*/ 2147483647 w 153"/>
              <a:gd name="T7" fmla="*/ 2147483647 h 118"/>
              <a:gd name="T8" fmla="*/ 2147483647 w 153"/>
              <a:gd name="T9" fmla="*/ 2147483647 h 118"/>
              <a:gd name="T10" fmla="*/ 2147483647 w 153"/>
              <a:gd name="T11" fmla="*/ 2147483647 h 118"/>
              <a:gd name="T12" fmla="*/ 2147483647 w 153"/>
              <a:gd name="T13" fmla="*/ 2147483647 h 118"/>
              <a:gd name="T14" fmla="*/ 0 w 153"/>
              <a:gd name="T15" fmla="*/ 2147483647 h 1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"/>
              <a:gd name="T25" fmla="*/ 0 h 118"/>
              <a:gd name="T26" fmla="*/ 153 w 153"/>
              <a:gd name="T27" fmla="*/ 118 h 1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" h="118">
                <a:moveTo>
                  <a:pt x="0" y="30"/>
                </a:moveTo>
                <a:lnTo>
                  <a:pt x="118" y="0"/>
                </a:lnTo>
                <a:lnTo>
                  <a:pt x="153" y="54"/>
                </a:lnTo>
                <a:lnTo>
                  <a:pt x="133" y="78"/>
                </a:lnTo>
                <a:lnTo>
                  <a:pt x="95" y="69"/>
                </a:lnTo>
                <a:lnTo>
                  <a:pt x="37" y="118"/>
                </a:lnTo>
                <a:lnTo>
                  <a:pt x="6" y="93"/>
                </a:lnTo>
                <a:lnTo>
                  <a:pt x="0" y="3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57" name="Shape - Colorado"/>
          <p:cNvSpPr>
            <a:spLocks noChangeAspect="1"/>
          </p:cNvSpPr>
          <p:nvPr/>
        </p:nvSpPr>
        <p:spPr bwMode="auto">
          <a:xfrm>
            <a:off x="2998787" y="2865438"/>
            <a:ext cx="928688" cy="682625"/>
          </a:xfrm>
          <a:custGeom>
            <a:avLst/>
            <a:gdLst>
              <a:gd name="T0" fmla="*/ 2147483647 w 590"/>
              <a:gd name="T1" fmla="*/ 0 h 439"/>
              <a:gd name="T2" fmla="*/ 2147483647 w 590"/>
              <a:gd name="T3" fmla="*/ 2147483647 h 439"/>
              <a:gd name="T4" fmla="*/ 0 w 590"/>
              <a:gd name="T5" fmla="*/ 2147483647 h 439"/>
              <a:gd name="T6" fmla="*/ 2147483647 w 590"/>
              <a:gd name="T7" fmla="*/ 2147483647 h 439"/>
              <a:gd name="T8" fmla="*/ 2147483647 w 590"/>
              <a:gd name="T9" fmla="*/ 2147483647 h 439"/>
              <a:gd name="T10" fmla="*/ 2147483647 w 590"/>
              <a:gd name="T11" fmla="*/ 2147483647 h 439"/>
              <a:gd name="T12" fmla="*/ 2147483647 w 590"/>
              <a:gd name="T13" fmla="*/ 2147483647 h 439"/>
              <a:gd name="T14" fmla="*/ 2147483647 w 590"/>
              <a:gd name="T15" fmla="*/ 2147483647 h 439"/>
              <a:gd name="T16" fmla="*/ 2147483647 w 590"/>
              <a:gd name="T17" fmla="*/ 0 h 4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"/>
              <a:gd name="T28" fmla="*/ 0 h 439"/>
              <a:gd name="T29" fmla="*/ 590 w 590"/>
              <a:gd name="T30" fmla="*/ 439 h 4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" h="439">
                <a:moveTo>
                  <a:pt x="49" y="0"/>
                </a:moveTo>
                <a:lnTo>
                  <a:pt x="19" y="263"/>
                </a:lnTo>
                <a:lnTo>
                  <a:pt x="0" y="415"/>
                </a:lnTo>
                <a:lnTo>
                  <a:pt x="295" y="430"/>
                </a:lnTo>
                <a:lnTo>
                  <a:pt x="577" y="439"/>
                </a:lnTo>
                <a:lnTo>
                  <a:pt x="586" y="234"/>
                </a:lnTo>
                <a:lnTo>
                  <a:pt x="590" y="32"/>
                </a:lnTo>
                <a:lnTo>
                  <a:pt x="429" y="29"/>
                </a:lnTo>
                <a:lnTo>
                  <a:pt x="49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58" name="Shape - California"/>
          <p:cNvSpPr>
            <a:spLocks noChangeAspect="1"/>
          </p:cNvSpPr>
          <p:nvPr/>
        </p:nvSpPr>
        <p:spPr bwMode="auto">
          <a:xfrm>
            <a:off x="1208087" y="2387600"/>
            <a:ext cx="1098551" cy="1673225"/>
          </a:xfrm>
          <a:custGeom>
            <a:avLst/>
            <a:gdLst>
              <a:gd name="T0" fmla="*/ 2147483647 w 697"/>
              <a:gd name="T1" fmla="*/ 0 h 1077"/>
              <a:gd name="T2" fmla="*/ 2147483647 w 697"/>
              <a:gd name="T3" fmla="*/ 2147483647 h 1077"/>
              <a:gd name="T4" fmla="*/ 2147483647 w 697"/>
              <a:gd name="T5" fmla="*/ 2147483647 h 1077"/>
              <a:gd name="T6" fmla="*/ 2147483647 w 697"/>
              <a:gd name="T7" fmla="*/ 2147483647 h 1077"/>
              <a:gd name="T8" fmla="*/ 2147483647 w 697"/>
              <a:gd name="T9" fmla="*/ 2147483647 h 1077"/>
              <a:gd name="T10" fmla="*/ 2147483647 w 697"/>
              <a:gd name="T11" fmla="*/ 2147483647 h 1077"/>
              <a:gd name="T12" fmla="*/ 2147483647 w 697"/>
              <a:gd name="T13" fmla="*/ 2147483647 h 1077"/>
              <a:gd name="T14" fmla="*/ 2147483647 w 697"/>
              <a:gd name="T15" fmla="*/ 2147483647 h 1077"/>
              <a:gd name="T16" fmla="*/ 2147483647 w 697"/>
              <a:gd name="T17" fmla="*/ 2147483647 h 1077"/>
              <a:gd name="T18" fmla="*/ 2147483647 w 697"/>
              <a:gd name="T19" fmla="*/ 2147483647 h 1077"/>
              <a:gd name="T20" fmla="*/ 2147483647 w 697"/>
              <a:gd name="T21" fmla="*/ 2147483647 h 1077"/>
              <a:gd name="T22" fmla="*/ 2147483647 w 697"/>
              <a:gd name="T23" fmla="*/ 2147483647 h 1077"/>
              <a:gd name="T24" fmla="*/ 2147483647 w 697"/>
              <a:gd name="T25" fmla="*/ 2147483647 h 1077"/>
              <a:gd name="T26" fmla="*/ 2147483647 w 697"/>
              <a:gd name="T27" fmla="*/ 2147483647 h 1077"/>
              <a:gd name="T28" fmla="*/ 2147483647 w 697"/>
              <a:gd name="T29" fmla="*/ 2147483647 h 1077"/>
              <a:gd name="T30" fmla="*/ 2147483647 w 697"/>
              <a:gd name="T31" fmla="*/ 2147483647 h 1077"/>
              <a:gd name="T32" fmla="*/ 2147483647 w 697"/>
              <a:gd name="T33" fmla="*/ 2147483647 h 1077"/>
              <a:gd name="T34" fmla="*/ 2147483647 w 697"/>
              <a:gd name="T35" fmla="*/ 2147483647 h 1077"/>
              <a:gd name="T36" fmla="*/ 2147483647 w 697"/>
              <a:gd name="T37" fmla="*/ 2147483647 h 1077"/>
              <a:gd name="T38" fmla="*/ 2147483647 w 697"/>
              <a:gd name="T39" fmla="*/ 2147483647 h 1077"/>
              <a:gd name="T40" fmla="*/ 2147483647 w 697"/>
              <a:gd name="T41" fmla="*/ 2147483647 h 1077"/>
              <a:gd name="T42" fmla="*/ 2147483647 w 697"/>
              <a:gd name="T43" fmla="*/ 2147483647 h 1077"/>
              <a:gd name="T44" fmla="*/ 2147483647 w 697"/>
              <a:gd name="T45" fmla="*/ 2147483647 h 1077"/>
              <a:gd name="T46" fmla="*/ 2147483647 w 697"/>
              <a:gd name="T47" fmla="*/ 2147483647 h 1077"/>
              <a:gd name="T48" fmla="*/ 2147483647 w 697"/>
              <a:gd name="T49" fmla="*/ 2147483647 h 1077"/>
              <a:gd name="T50" fmla="*/ 2147483647 w 697"/>
              <a:gd name="T51" fmla="*/ 2147483647 h 1077"/>
              <a:gd name="T52" fmla="*/ 2147483647 w 697"/>
              <a:gd name="T53" fmla="*/ 2147483647 h 1077"/>
              <a:gd name="T54" fmla="*/ 2147483647 w 697"/>
              <a:gd name="T55" fmla="*/ 2147483647 h 1077"/>
              <a:gd name="T56" fmla="*/ 2147483647 w 697"/>
              <a:gd name="T57" fmla="*/ 2147483647 h 1077"/>
              <a:gd name="T58" fmla="*/ 2147483647 w 697"/>
              <a:gd name="T59" fmla="*/ 2147483647 h 1077"/>
              <a:gd name="T60" fmla="*/ 2147483647 w 697"/>
              <a:gd name="T61" fmla="*/ 2147483647 h 1077"/>
              <a:gd name="T62" fmla="*/ 2147483647 w 697"/>
              <a:gd name="T63" fmla="*/ 2147483647 h 1077"/>
              <a:gd name="T64" fmla="*/ 2147483647 w 697"/>
              <a:gd name="T65" fmla="*/ 2147483647 h 1077"/>
              <a:gd name="T66" fmla="*/ 2147483647 w 697"/>
              <a:gd name="T67" fmla="*/ 2147483647 h 1077"/>
              <a:gd name="T68" fmla="*/ 2147483647 w 697"/>
              <a:gd name="T69" fmla="*/ 2147483647 h 1077"/>
              <a:gd name="T70" fmla="*/ 2147483647 w 697"/>
              <a:gd name="T71" fmla="*/ 2147483647 h 1077"/>
              <a:gd name="T72" fmla="*/ 2147483647 w 697"/>
              <a:gd name="T73" fmla="*/ 2147483647 h 1077"/>
              <a:gd name="T74" fmla="*/ 2147483647 w 697"/>
              <a:gd name="T75" fmla="*/ 2147483647 h 1077"/>
              <a:gd name="T76" fmla="*/ 2147483647 w 697"/>
              <a:gd name="T77" fmla="*/ 2147483647 h 1077"/>
              <a:gd name="T78" fmla="*/ 2147483647 w 697"/>
              <a:gd name="T79" fmla="*/ 2147483647 h 1077"/>
              <a:gd name="T80" fmla="*/ 2147483647 w 697"/>
              <a:gd name="T81" fmla="*/ 2147483647 h 1077"/>
              <a:gd name="T82" fmla="*/ 2147483647 w 697"/>
              <a:gd name="T83" fmla="*/ 2147483647 h 1077"/>
              <a:gd name="T84" fmla="*/ 2147483647 w 697"/>
              <a:gd name="T85" fmla="*/ 2147483647 h 1077"/>
              <a:gd name="T86" fmla="*/ 0 w 697"/>
              <a:gd name="T87" fmla="*/ 2147483647 h 1077"/>
              <a:gd name="T88" fmla="*/ 2147483647 w 697"/>
              <a:gd name="T89" fmla="*/ 2147483647 h 1077"/>
              <a:gd name="T90" fmla="*/ 2147483647 w 697"/>
              <a:gd name="T91" fmla="*/ 2147483647 h 1077"/>
              <a:gd name="T92" fmla="*/ 2147483647 w 697"/>
              <a:gd name="T93" fmla="*/ 2147483647 h 1077"/>
              <a:gd name="T94" fmla="*/ 2147483647 w 697"/>
              <a:gd name="T95" fmla="*/ 0 h 107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97"/>
              <a:gd name="T145" fmla="*/ 0 h 1077"/>
              <a:gd name="T146" fmla="*/ 697 w 697"/>
              <a:gd name="T147" fmla="*/ 1077 h 107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97" h="1077">
                <a:moveTo>
                  <a:pt x="53" y="0"/>
                </a:moveTo>
                <a:lnTo>
                  <a:pt x="374" y="64"/>
                </a:lnTo>
                <a:lnTo>
                  <a:pt x="304" y="381"/>
                </a:lnTo>
                <a:lnTo>
                  <a:pt x="664" y="864"/>
                </a:lnTo>
                <a:lnTo>
                  <a:pt x="697" y="925"/>
                </a:lnTo>
                <a:lnTo>
                  <a:pt x="663" y="955"/>
                </a:lnTo>
                <a:lnTo>
                  <a:pt x="641" y="1009"/>
                </a:lnTo>
                <a:lnTo>
                  <a:pt x="620" y="1040"/>
                </a:lnTo>
                <a:lnTo>
                  <a:pt x="642" y="1068"/>
                </a:lnTo>
                <a:lnTo>
                  <a:pt x="605" y="1077"/>
                </a:lnTo>
                <a:lnTo>
                  <a:pt x="393" y="1070"/>
                </a:lnTo>
                <a:lnTo>
                  <a:pt x="380" y="1007"/>
                </a:lnTo>
                <a:lnTo>
                  <a:pt x="343" y="961"/>
                </a:lnTo>
                <a:lnTo>
                  <a:pt x="316" y="944"/>
                </a:lnTo>
                <a:lnTo>
                  <a:pt x="308" y="912"/>
                </a:lnTo>
                <a:lnTo>
                  <a:pt x="286" y="894"/>
                </a:lnTo>
                <a:lnTo>
                  <a:pt x="263" y="871"/>
                </a:lnTo>
                <a:lnTo>
                  <a:pt x="256" y="846"/>
                </a:lnTo>
                <a:lnTo>
                  <a:pt x="235" y="830"/>
                </a:lnTo>
                <a:lnTo>
                  <a:pt x="202" y="839"/>
                </a:lnTo>
                <a:lnTo>
                  <a:pt x="165" y="825"/>
                </a:lnTo>
                <a:lnTo>
                  <a:pt x="165" y="812"/>
                </a:lnTo>
                <a:lnTo>
                  <a:pt x="164" y="782"/>
                </a:lnTo>
                <a:lnTo>
                  <a:pt x="149" y="749"/>
                </a:lnTo>
                <a:lnTo>
                  <a:pt x="147" y="722"/>
                </a:lnTo>
                <a:lnTo>
                  <a:pt x="131" y="699"/>
                </a:lnTo>
                <a:lnTo>
                  <a:pt x="135" y="676"/>
                </a:lnTo>
                <a:lnTo>
                  <a:pt x="89" y="621"/>
                </a:lnTo>
                <a:lnTo>
                  <a:pt x="89" y="590"/>
                </a:lnTo>
                <a:lnTo>
                  <a:pt x="113" y="578"/>
                </a:lnTo>
                <a:lnTo>
                  <a:pt x="113" y="559"/>
                </a:lnTo>
                <a:lnTo>
                  <a:pt x="89" y="553"/>
                </a:lnTo>
                <a:lnTo>
                  <a:pt x="79" y="523"/>
                </a:lnTo>
                <a:lnTo>
                  <a:pt x="67" y="471"/>
                </a:lnTo>
                <a:lnTo>
                  <a:pt x="101" y="499"/>
                </a:lnTo>
                <a:lnTo>
                  <a:pt x="88" y="462"/>
                </a:lnTo>
                <a:lnTo>
                  <a:pt x="113" y="462"/>
                </a:lnTo>
                <a:lnTo>
                  <a:pt x="113" y="435"/>
                </a:lnTo>
                <a:lnTo>
                  <a:pt x="88" y="417"/>
                </a:lnTo>
                <a:lnTo>
                  <a:pt x="76" y="442"/>
                </a:lnTo>
                <a:lnTo>
                  <a:pt x="53" y="433"/>
                </a:lnTo>
                <a:lnTo>
                  <a:pt x="9" y="313"/>
                </a:lnTo>
                <a:lnTo>
                  <a:pt x="21" y="226"/>
                </a:lnTo>
                <a:lnTo>
                  <a:pt x="0" y="177"/>
                </a:lnTo>
                <a:lnTo>
                  <a:pt x="10" y="140"/>
                </a:lnTo>
                <a:lnTo>
                  <a:pt x="32" y="132"/>
                </a:lnTo>
                <a:lnTo>
                  <a:pt x="53" y="73"/>
                </a:lnTo>
                <a:lnTo>
                  <a:pt x="53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59" name="Shape - Arkansas"/>
          <p:cNvSpPr>
            <a:spLocks noChangeAspect="1"/>
          </p:cNvSpPr>
          <p:nvPr/>
        </p:nvSpPr>
        <p:spPr bwMode="auto">
          <a:xfrm>
            <a:off x="4881563" y="3563937"/>
            <a:ext cx="633413" cy="582612"/>
          </a:xfrm>
          <a:custGeom>
            <a:avLst/>
            <a:gdLst>
              <a:gd name="T0" fmla="*/ 0 w 401"/>
              <a:gd name="T1" fmla="*/ 34 h 374"/>
              <a:gd name="T2" fmla="*/ 158 w 401"/>
              <a:gd name="T3" fmla="*/ 15 h 374"/>
              <a:gd name="T4" fmla="*/ 353 w 401"/>
              <a:gd name="T5" fmla="*/ 0 h 374"/>
              <a:gd name="T6" fmla="*/ 343 w 401"/>
              <a:gd name="T7" fmla="*/ 49 h 374"/>
              <a:gd name="T8" fmla="*/ 386 w 401"/>
              <a:gd name="T9" fmla="*/ 38 h 374"/>
              <a:gd name="T10" fmla="*/ 401 w 401"/>
              <a:gd name="T11" fmla="*/ 71 h 374"/>
              <a:gd name="T12" fmla="*/ 356 w 401"/>
              <a:gd name="T13" fmla="*/ 101 h 374"/>
              <a:gd name="T14" fmla="*/ 367 w 401"/>
              <a:gd name="T15" fmla="*/ 153 h 374"/>
              <a:gd name="T16" fmla="*/ 321 w 401"/>
              <a:gd name="T17" fmla="*/ 240 h 374"/>
              <a:gd name="T18" fmla="*/ 286 w 401"/>
              <a:gd name="T19" fmla="*/ 293 h 374"/>
              <a:gd name="T20" fmla="*/ 306 w 401"/>
              <a:gd name="T21" fmla="*/ 362 h 374"/>
              <a:gd name="T22" fmla="*/ 58 w 401"/>
              <a:gd name="T23" fmla="*/ 374 h 374"/>
              <a:gd name="T24" fmla="*/ 57 w 401"/>
              <a:gd name="T25" fmla="*/ 332 h 374"/>
              <a:gd name="T26" fmla="*/ 8 w 401"/>
              <a:gd name="T27" fmla="*/ 323 h 374"/>
              <a:gd name="T28" fmla="*/ 8 w 401"/>
              <a:gd name="T29" fmla="*/ 101 h 374"/>
              <a:gd name="T30" fmla="*/ 0 w 401"/>
              <a:gd name="T31" fmla="*/ 34 h 37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374"/>
              <a:gd name="T50" fmla="*/ 401 w 401"/>
              <a:gd name="T51" fmla="*/ 374 h 37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374">
                <a:moveTo>
                  <a:pt x="0" y="34"/>
                </a:moveTo>
                <a:lnTo>
                  <a:pt x="158" y="15"/>
                </a:lnTo>
                <a:lnTo>
                  <a:pt x="353" y="0"/>
                </a:lnTo>
                <a:lnTo>
                  <a:pt x="343" y="49"/>
                </a:lnTo>
                <a:lnTo>
                  <a:pt x="386" y="38"/>
                </a:lnTo>
                <a:lnTo>
                  <a:pt x="401" y="71"/>
                </a:lnTo>
                <a:lnTo>
                  <a:pt x="356" y="101"/>
                </a:lnTo>
                <a:lnTo>
                  <a:pt x="367" y="153"/>
                </a:lnTo>
                <a:lnTo>
                  <a:pt x="321" y="240"/>
                </a:lnTo>
                <a:lnTo>
                  <a:pt x="286" y="293"/>
                </a:lnTo>
                <a:lnTo>
                  <a:pt x="306" y="362"/>
                </a:lnTo>
                <a:lnTo>
                  <a:pt x="58" y="374"/>
                </a:lnTo>
                <a:lnTo>
                  <a:pt x="57" y="332"/>
                </a:lnTo>
                <a:lnTo>
                  <a:pt x="8" y="323"/>
                </a:lnTo>
                <a:lnTo>
                  <a:pt x="8" y="101"/>
                </a:lnTo>
                <a:lnTo>
                  <a:pt x="0" y="34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latin typeface="+mj-lt"/>
            </a:endParaRPr>
          </a:p>
        </p:txBody>
      </p:sp>
      <p:sp>
        <p:nvSpPr>
          <p:cNvPr id="460" name="Shape - Arizona"/>
          <p:cNvSpPr>
            <a:spLocks noChangeAspect="1"/>
          </p:cNvSpPr>
          <p:nvPr/>
        </p:nvSpPr>
        <p:spPr bwMode="auto">
          <a:xfrm>
            <a:off x="2160587" y="3438524"/>
            <a:ext cx="844551" cy="927100"/>
          </a:xfrm>
          <a:custGeom>
            <a:avLst/>
            <a:gdLst>
              <a:gd name="T0" fmla="*/ 2147483647 w 536"/>
              <a:gd name="T1" fmla="*/ 0 h 595"/>
              <a:gd name="T2" fmla="*/ 2147483647 w 536"/>
              <a:gd name="T3" fmla="*/ 2147483647 h 595"/>
              <a:gd name="T4" fmla="*/ 2147483647 w 536"/>
              <a:gd name="T5" fmla="*/ 2147483647 h 595"/>
              <a:gd name="T6" fmla="*/ 2147483647 w 536"/>
              <a:gd name="T7" fmla="*/ 2147483647 h 595"/>
              <a:gd name="T8" fmla="*/ 2147483647 w 536"/>
              <a:gd name="T9" fmla="*/ 2147483647 h 595"/>
              <a:gd name="T10" fmla="*/ 2147483647 w 536"/>
              <a:gd name="T11" fmla="*/ 2147483647 h 595"/>
              <a:gd name="T12" fmla="*/ 2147483647 w 536"/>
              <a:gd name="T13" fmla="*/ 2147483647 h 595"/>
              <a:gd name="T14" fmla="*/ 2147483647 w 536"/>
              <a:gd name="T15" fmla="*/ 2147483647 h 595"/>
              <a:gd name="T16" fmla="*/ 2147483647 w 536"/>
              <a:gd name="T17" fmla="*/ 2147483647 h 595"/>
              <a:gd name="T18" fmla="*/ 2147483647 w 536"/>
              <a:gd name="T19" fmla="*/ 2147483647 h 595"/>
              <a:gd name="T20" fmla="*/ 2147483647 w 536"/>
              <a:gd name="T21" fmla="*/ 2147483647 h 595"/>
              <a:gd name="T22" fmla="*/ 0 w 536"/>
              <a:gd name="T23" fmla="*/ 2147483647 h 595"/>
              <a:gd name="T24" fmla="*/ 2147483647 w 536"/>
              <a:gd name="T25" fmla="*/ 2147483647 h 595"/>
              <a:gd name="T26" fmla="*/ 2147483647 w 536"/>
              <a:gd name="T27" fmla="*/ 2147483647 h 595"/>
              <a:gd name="T28" fmla="*/ 2147483647 w 536"/>
              <a:gd name="T29" fmla="*/ 2147483647 h 595"/>
              <a:gd name="T30" fmla="*/ 2147483647 w 536"/>
              <a:gd name="T31" fmla="*/ 0 h 5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6"/>
              <a:gd name="T49" fmla="*/ 0 h 595"/>
              <a:gd name="T50" fmla="*/ 536 w 536"/>
              <a:gd name="T51" fmla="*/ 595 h 5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6" h="595">
                <a:moveTo>
                  <a:pt x="136" y="0"/>
                </a:moveTo>
                <a:lnTo>
                  <a:pt x="126" y="78"/>
                </a:lnTo>
                <a:lnTo>
                  <a:pt x="79" y="69"/>
                </a:lnTo>
                <a:lnTo>
                  <a:pt x="82" y="169"/>
                </a:lnTo>
                <a:lnTo>
                  <a:pt x="60" y="188"/>
                </a:lnTo>
                <a:lnTo>
                  <a:pt x="93" y="249"/>
                </a:lnTo>
                <a:lnTo>
                  <a:pt x="60" y="276"/>
                </a:lnTo>
                <a:lnTo>
                  <a:pt x="42" y="321"/>
                </a:lnTo>
                <a:lnTo>
                  <a:pt x="17" y="364"/>
                </a:lnTo>
                <a:lnTo>
                  <a:pt x="35" y="389"/>
                </a:lnTo>
                <a:lnTo>
                  <a:pt x="3" y="400"/>
                </a:lnTo>
                <a:lnTo>
                  <a:pt x="0" y="440"/>
                </a:lnTo>
                <a:lnTo>
                  <a:pt x="301" y="592"/>
                </a:lnTo>
                <a:lnTo>
                  <a:pt x="471" y="595"/>
                </a:lnTo>
                <a:lnTo>
                  <a:pt x="536" y="46"/>
                </a:lnTo>
                <a:lnTo>
                  <a:pt x="136" y="0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61" name="Shape - Alaska"/>
          <p:cNvSpPr>
            <a:spLocks noChangeAspect="1"/>
          </p:cNvSpPr>
          <p:nvPr/>
        </p:nvSpPr>
        <p:spPr bwMode="auto">
          <a:xfrm>
            <a:off x="914400" y="4367212"/>
            <a:ext cx="1617663" cy="1576388"/>
          </a:xfrm>
          <a:custGeom>
            <a:avLst/>
            <a:gdLst>
              <a:gd name="T0" fmla="*/ 2147483647 w 1572"/>
              <a:gd name="T1" fmla="*/ 2147483647 h 1533"/>
              <a:gd name="T2" fmla="*/ 2147483647 w 1572"/>
              <a:gd name="T3" fmla="*/ 0 h 1533"/>
              <a:gd name="T4" fmla="*/ 2147483647 w 1572"/>
              <a:gd name="T5" fmla="*/ 2147483647 h 1533"/>
              <a:gd name="T6" fmla="*/ 2147483647 w 1572"/>
              <a:gd name="T7" fmla="*/ 2147483647 h 1533"/>
              <a:gd name="T8" fmla="*/ 2147483647 w 1572"/>
              <a:gd name="T9" fmla="*/ 2147483647 h 1533"/>
              <a:gd name="T10" fmla="*/ 2147483647 w 1572"/>
              <a:gd name="T11" fmla="*/ 2147483647 h 1533"/>
              <a:gd name="T12" fmla="*/ 2147483647 w 1572"/>
              <a:gd name="T13" fmla="*/ 2147483647 h 1533"/>
              <a:gd name="T14" fmla="*/ 2147483647 w 1572"/>
              <a:gd name="T15" fmla="*/ 2147483647 h 1533"/>
              <a:gd name="T16" fmla="*/ 2147483647 w 1572"/>
              <a:gd name="T17" fmla="*/ 2147483647 h 1533"/>
              <a:gd name="T18" fmla="*/ 2147483647 w 1572"/>
              <a:gd name="T19" fmla="*/ 2147483647 h 1533"/>
              <a:gd name="T20" fmla="*/ 2147483647 w 1572"/>
              <a:gd name="T21" fmla="*/ 2147483647 h 1533"/>
              <a:gd name="T22" fmla="*/ 2147483647 w 1572"/>
              <a:gd name="T23" fmla="*/ 2147483647 h 1533"/>
              <a:gd name="T24" fmla="*/ 2147483647 w 1572"/>
              <a:gd name="T25" fmla="*/ 2147483647 h 1533"/>
              <a:gd name="T26" fmla="*/ 2147483647 w 1572"/>
              <a:gd name="T27" fmla="*/ 2147483647 h 1533"/>
              <a:gd name="T28" fmla="*/ 2147483647 w 1572"/>
              <a:gd name="T29" fmla="*/ 2147483647 h 1533"/>
              <a:gd name="T30" fmla="*/ 2147483647 w 1572"/>
              <a:gd name="T31" fmla="*/ 2147483647 h 1533"/>
              <a:gd name="T32" fmla="*/ 2147483647 w 1572"/>
              <a:gd name="T33" fmla="*/ 2147483647 h 1533"/>
              <a:gd name="T34" fmla="*/ 2147483647 w 1572"/>
              <a:gd name="T35" fmla="*/ 2147483647 h 1533"/>
              <a:gd name="T36" fmla="*/ 2147483647 w 1572"/>
              <a:gd name="T37" fmla="*/ 2147483647 h 1533"/>
              <a:gd name="T38" fmla="*/ 2147483647 w 1572"/>
              <a:gd name="T39" fmla="*/ 2147483647 h 1533"/>
              <a:gd name="T40" fmla="*/ 2147483647 w 1572"/>
              <a:gd name="T41" fmla="*/ 2147483647 h 1533"/>
              <a:gd name="T42" fmla="*/ 2147483647 w 1572"/>
              <a:gd name="T43" fmla="*/ 2147483647 h 1533"/>
              <a:gd name="T44" fmla="*/ 0 w 1572"/>
              <a:gd name="T45" fmla="*/ 2147483647 h 1533"/>
              <a:gd name="T46" fmla="*/ 2147483647 w 1572"/>
              <a:gd name="T47" fmla="*/ 2147483647 h 1533"/>
              <a:gd name="T48" fmla="*/ 2147483647 w 1572"/>
              <a:gd name="T49" fmla="*/ 2147483647 h 1533"/>
              <a:gd name="T50" fmla="*/ 2147483647 w 1572"/>
              <a:gd name="T51" fmla="*/ 2147483647 h 1533"/>
              <a:gd name="T52" fmla="*/ 2147483647 w 1572"/>
              <a:gd name="T53" fmla="*/ 2147483647 h 1533"/>
              <a:gd name="T54" fmla="*/ 2147483647 w 1572"/>
              <a:gd name="T55" fmla="*/ 2147483647 h 1533"/>
              <a:gd name="T56" fmla="*/ 2147483647 w 1572"/>
              <a:gd name="T57" fmla="*/ 2147483647 h 1533"/>
              <a:gd name="T58" fmla="*/ 2147483647 w 1572"/>
              <a:gd name="T59" fmla="*/ 2147483647 h 1533"/>
              <a:gd name="T60" fmla="*/ 2147483647 w 1572"/>
              <a:gd name="T61" fmla="*/ 2147483647 h 1533"/>
              <a:gd name="T62" fmla="*/ 2147483647 w 1572"/>
              <a:gd name="T63" fmla="*/ 2147483647 h 1533"/>
              <a:gd name="T64" fmla="*/ 2147483647 w 1572"/>
              <a:gd name="T65" fmla="*/ 2147483647 h 1533"/>
              <a:gd name="T66" fmla="*/ 2147483647 w 1572"/>
              <a:gd name="T67" fmla="*/ 2147483647 h 1533"/>
              <a:gd name="T68" fmla="*/ 2147483647 w 1572"/>
              <a:gd name="T69" fmla="*/ 2147483647 h 1533"/>
              <a:gd name="T70" fmla="*/ 2147483647 w 1572"/>
              <a:gd name="T71" fmla="*/ 2147483647 h 1533"/>
              <a:gd name="T72" fmla="*/ 2147483647 w 1572"/>
              <a:gd name="T73" fmla="*/ 2147483647 h 1533"/>
              <a:gd name="T74" fmla="*/ 2147483647 w 1572"/>
              <a:gd name="T75" fmla="*/ 2147483647 h 1533"/>
              <a:gd name="T76" fmla="*/ 2147483647 w 1572"/>
              <a:gd name="T77" fmla="*/ 2147483647 h 1533"/>
              <a:gd name="T78" fmla="*/ 2147483647 w 1572"/>
              <a:gd name="T79" fmla="*/ 2147483647 h 1533"/>
              <a:gd name="T80" fmla="*/ 2147483647 w 1572"/>
              <a:gd name="T81" fmla="*/ 2147483647 h 1533"/>
              <a:gd name="T82" fmla="*/ 2147483647 w 1572"/>
              <a:gd name="T83" fmla="*/ 2147483647 h 15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572"/>
              <a:gd name="T127" fmla="*/ 0 h 1533"/>
              <a:gd name="T128" fmla="*/ 1572 w 1572"/>
              <a:gd name="T129" fmla="*/ 1533 h 15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572" h="1533">
                <a:moveTo>
                  <a:pt x="251" y="228"/>
                </a:moveTo>
                <a:lnTo>
                  <a:pt x="567" y="0"/>
                </a:lnTo>
                <a:lnTo>
                  <a:pt x="717" y="40"/>
                </a:lnTo>
                <a:lnTo>
                  <a:pt x="790" y="113"/>
                </a:lnTo>
                <a:lnTo>
                  <a:pt x="1087" y="142"/>
                </a:lnTo>
                <a:lnTo>
                  <a:pt x="1096" y="900"/>
                </a:lnTo>
                <a:lnTo>
                  <a:pt x="1193" y="922"/>
                </a:lnTo>
                <a:lnTo>
                  <a:pt x="1238" y="1013"/>
                </a:lnTo>
                <a:lnTo>
                  <a:pt x="1306" y="982"/>
                </a:lnTo>
                <a:lnTo>
                  <a:pt x="1449" y="1188"/>
                </a:lnTo>
                <a:lnTo>
                  <a:pt x="1572" y="1283"/>
                </a:lnTo>
                <a:lnTo>
                  <a:pt x="1567" y="1365"/>
                </a:lnTo>
                <a:lnTo>
                  <a:pt x="1412" y="1375"/>
                </a:lnTo>
                <a:lnTo>
                  <a:pt x="1344" y="1124"/>
                </a:lnTo>
                <a:lnTo>
                  <a:pt x="855" y="876"/>
                </a:lnTo>
                <a:lnTo>
                  <a:pt x="868" y="954"/>
                </a:lnTo>
                <a:lnTo>
                  <a:pt x="758" y="1055"/>
                </a:lnTo>
                <a:lnTo>
                  <a:pt x="740" y="1018"/>
                </a:lnTo>
                <a:lnTo>
                  <a:pt x="709" y="1018"/>
                </a:lnTo>
                <a:lnTo>
                  <a:pt x="621" y="1228"/>
                </a:lnTo>
                <a:lnTo>
                  <a:pt x="348" y="1435"/>
                </a:lnTo>
                <a:lnTo>
                  <a:pt x="78" y="1533"/>
                </a:lnTo>
                <a:lnTo>
                  <a:pt x="0" y="1520"/>
                </a:lnTo>
                <a:lnTo>
                  <a:pt x="310" y="1343"/>
                </a:lnTo>
                <a:lnTo>
                  <a:pt x="348" y="1343"/>
                </a:lnTo>
                <a:lnTo>
                  <a:pt x="461" y="1206"/>
                </a:lnTo>
                <a:lnTo>
                  <a:pt x="512" y="1201"/>
                </a:lnTo>
                <a:lnTo>
                  <a:pt x="589" y="1097"/>
                </a:lnTo>
                <a:lnTo>
                  <a:pt x="562" y="1051"/>
                </a:lnTo>
                <a:lnTo>
                  <a:pt x="397" y="1073"/>
                </a:lnTo>
                <a:lnTo>
                  <a:pt x="284" y="812"/>
                </a:lnTo>
                <a:lnTo>
                  <a:pt x="348" y="694"/>
                </a:lnTo>
                <a:lnTo>
                  <a:pt x="452" y="653"/>
                </a:lnTo>
                <a:lnTo>
                  <a:pt x="415" y="548"/>
                </a:lnTo>
                <a:lnTo>
                  <a:pt x="306" y="598"/>
                </a:lnTo>
                <a:lnTo>
                  <a:pt x="224" y="447"/>
                </a:lnTo>
                <a:lnTo>
                  <a:pt x="315" y="411"/>
                </a:lnTo>
                <a:lnTo>
                  <a:pt x="397" y="452"/>
                </a:lnTo>
                <a:lnTo>
                  <a:pt x="434" y="429"/>
                </a:lnTo>
                <a:lnTo>
                  <a:pt x="366" y="301"/>
                </a:lnTo>
                <a:lnTo>
                  <a:pt x="246" y="292"/>
                </a:lnTo>
                <a:lnTo>
                  <a:pt x="251" y="228"/>
                </a:lnTo>
                <a:close/>
              </a:path>
            </a:pathLst>
          </a:custGeom>
          <a:solidFill>
            <a:srgbClr val="001B36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2" name="Shape - Alabama"/>
          <p:cNvSpPr>
            <a:spLocks noChangeAspect="1"/>
          </p:cNvSpPr>
          <p:nvPr/>
        </p:nvSpPr>
        <p:spPr bwMode="auto">
          <a:xfrm>
            <a:off x="5759451" y="3729038"/>
            <a:ext cx="509587" cy="785812"/>
          </a:xfrm>
          <a:custGeom>
            <a:avLst/>
            <a:gdLst>
              <a:gd name="T0" fmla="*/ 0 w 323"/>
              <a:gd name="T1" fmla="*/ 2147483647 h 504"/>
              <a:gd name="T2" fmla="*/ 2147483647 w 323"/>
              <a:gd name="T3" fmla="*/ 0 h 504"/>
              <a:gd name="T4" fmla="*/ 2147483647 w 323"/>
              <a:gd name="T5" fmla="*/ 2147483647 h 504"/>
              <a:gd name="T6" fmla="*/ 2147483647 w 323"/>
              <a:gd name="T7" fmla="*/ 2147483647 h 504"/>
              <a:gd name="T8" fmla="*/ 2147483647 w 323"/>
              <a:gd name="T9" fmla="*/ 2147483647 h 504"/>
              <a:gd name="T10" fmla="*/ 2147483647 w 323"/>
              <a:gd name="T11" fmla="*/ 2147483647 h 504"/>
              <a:gd name="T12" fmla="*/ 2147483647 w 323"/>
              <a:gd name="T13" fmla="*/ 2147483647 h 504"/>
              <a:gd name="T14" fmla="*/ 2147483647 w 323"/>
              <a:gd name="T15" fmla="*/ 2147483647 h 504"/>
              <a:gd name="T16" fmla="*/ 2147483647 w 323"/>
              <a:gd name="T17" fmla="*/ 2147483647 h 504"/>
              <a:gd name="T18" fmla="*/ 2147483647 w 323"/>
              <a:gd name="T19" fmla="*/ 2147483647 h 504"/>
              <a:gd name="T20" fmla="*/ 2147483647 w 323"/>
              <a:gd name="T21" fmla="*/ 2147483647 h 504"/>
              <a:gd name="T22" fmla="*/ 2147483647 w 323"/>
              <a:gd name="T23" fmla="*/ 2147483647 h 504"/>
              <a:gd name="T24" fmla="*/ 2147483647 w 323"/>
              <a:gd name="T25" fmla="*/ 2147483647 h 504"/>
              <a:gd name="T26" fmla="*/ 2147483647 w 323"/>
              <a:gd name="T27" fmla="*/ 2147483647 h 504"/>
              <a:gd name="T28" fmla="*/ 0 w 323"/>
              <a:gd name="T29" fmla="*/ 2147483647 h 5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3"/>
              <a:gd name="T46" fmla="*/ 0 h 504"/>
              <a:gd name="T47" fmla="*/ 323 w 323"/>
              <a:gd name="T48" fmla="*/ 504 h 50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3" h="504">
                <a:moveTo>
                  <a:pt x="0" y="25"/>
                </a:moveTo>
                <a:lnTo>
                  <a:pt x="210" y="0"/>
                </a:lnTo>
                <a:lnTo>
                  <a:pt x="277" y="232"/>
                </a:lnTo>
                <a:lnTo>
                  <a:pt x="323" y="270"/>
                </a:lnTo>
                <a:lnTo>
                  <a:pt x="286" y="338"/>
                </a:lnTo>
                <a:lnTo>
                  <a:pt x="322" y="404"/>
                </a:lnTo>
                <a:lnTo>
                  <a:pt x="107" y="428"/>
                </a:lnTo>
                <a:lnTo>
                  <a:pt x="116" y="484"/>
                </a:lnTo>
                <a:lnTo>
                  <a:pt x="85" y="504"/>
                </a:lnTo>
                <a:lnTo>
                  <a:pt x="59" y="432"/>
                </a:lnTo>
                <a:lnTo>
                  <a:pt x="44" y="490"/>
                </a:lnTo>
                <a:lnTo>
                  <a:pt x="18" y="484"/>
                </a:lnTo>
                <a:lnTo>
                  <a:pt x="9" y="426"/>
                </a:lnTo>
                <a:lnTo>
                  <a:pt x="1" y="375"/>
                </a:lnTo>
                <a:lnTo>
                  <a:pt x="0" y="25"/>
                </a:lnTo>
                <a:close/>
              </a:path>
            </a:pathLst>
          </a:custGeom>
          <a:solidFill>
            <a:srgbClr val="001B36"/>
          </a:solidFill>
          <a:ln w="63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463" name="Shape - District of Columbia (star)"/>
          <p:cNvSpPr>
            <a:spLocks noChangeArrowheads="1"/>
          </p:cNvSpPr>
          <p:nvPr/>
        </p:nvSpPr>
        <p:spPr bwMode="auto">
          <a:xfrm>
            <a:off x="6886575" y="2862375"/>
            <a:ext cx="207963" cy="162606"/>
          </a:xfrm>
          <a:prstGeom prst="star5">
            <a:avLst/>
          </a:prstGeom>
          <a:solidFill>
            <a:srgbClr val="001B3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latin typeface="+mj-lt"/>
              <a:cs typeface="+mn-cs"/>
            </a:endParaRPr>
          </a:p>
        </p:txBody>
      </p:sp>
      <p:sp>
        <p:nvSpPr>
          <p:cNvPr id="464" name="Text - Wyoming"/>
          <p:cNvSpPr txBox="1">
            <a:spLocks noChangeArrowheads="1"/>
          </p:cNvSpPr>
          <p:nvPr/>
        </p:nvSpPr>
        <p:spPr bwMode="auto">
          <a:xfrm>
            <a:off x="2936875" y="2414588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WY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65" name="Text - Wisconsin"/>
          <p:cNvSpPr txBox="1">
            <a:spLocks noChangeArrowheads="1"/>
          </p:cNvSpPr>
          <p:nvPr/>
        </p:nvSpPr>
        <p:spPr bwMode="auto">
          <a:xfrm>
            <a:off x="4978401" y="2128838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WI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466" name="Text - West Virginia"/>
          <p:cNvSpPr txBox="1">
            <a:spLocks noChangeArrowheads="1"/>
          </p:cNvSpPr>
          <p:nvPr/>
        </p:nvSpPr>
        <p:spPr bwMode="auto">
          <a:xfrm>
            <a:off x="6213477" y="3009900"/>
            <a:ext cx="693737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WV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67" name="Text - Washington"/>
          <p:cNvSpPr txBox="1">
            <a:spLocks noChangeArrowheads="1"/>
          </p:cNvSpPr>
          <p:nvPr/>
        </p:nvSpPr>
        <p:spPr bwMode="auto">
          <a:xfrm>
            <a:off x="1636713" y="1511300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WA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68" name="Text - Virginia"/>
          <p:cNvSpPr txBox="1">
            <a:spLocks noChangeArrowheads="1"/>
          </p:cNvSpPr>
          <p:nvPr/>
        </p:nvSpPr>
        <p:spPr bwMode="auto">
          <a:xfrm>
            <a:off x="6616701" y="30527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VA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69" name="Text - Vermont"/>
          <p:cNvSpPr txBox="1">
            <a:spLocks noChangeArrowheads="1"/>
          </p:cNvSpPr>
          <p:nvPr/>
        </p:nvSpPr>
        <p:spPr bwMode="auto">
          <a:xfrm>
            <a:off x="6567489" y="1493838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VT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70" name="Text - Utah"/>
          <p:cNvSpPr txBox="1">
            <a:spLocks noChangeArrowheads="1"/>
          </p:cNvSpPr>
          <p:nvPr/>
        </p:nvSpPr>
        <p:spPr bwMode="auto">
          <a:xfrm>
            <a:off x="2374901" y="29956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UT</a:t>
            </a:r>
            <a:endParaRPr lang="en-US" sz="12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471" name="Text - Texas"/>
          <p:cNvSpPr txBox="1">
            <a:spLocks noChangeArrowheads="1"/>
          </p:cNvSpPr>
          <p:nvPr/>
        </p:nvSpPr>
        <p:spPr bwMode="auto">
          <a:xfrm>
            <a:off x="3979862" y="4279900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TX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72" name="Text - Tennessee"/>
          <p:cNvSpPr txBox="1">
            <a:spLocks noChangeArrowheads="1"/>
          </p:cNvSpPr>
          <p:nvPr/>
        </p:nvSpPr>
        <p:spPr bwMode="auto">
          <a:xfrm>
            <a:off x="5599113" y="35067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TN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73" name="Text - South Dakota"/>
          <p:cNvSpPr txBox="1">
            <a:spLocks noChangeArrowheads="1"/>
          </p:cNvSpPr>
          <p:nvPr/>
        </p:nvSpPr>
        <p:spPr bwMode="auto">
          <a:xfrm>
            <a:off x="3802062" y="2228850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FFFFFF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SD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74" name="Text - South Carolina"/>
          <p:cNvSpPr txBox="1">
            <a:spLocks noChangeArrowheads="1"/>
          </p:cNvSpPr>
          <p:nvPr/>
        </p:nvSpPr>
        <p:spPr bwMode="auto">
          <a:xfrm>
            <a:off x="6413501" y="3649663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FFFFFF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SC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75" name="Text - Rhode Island"/>
          <p:cNvSpPr txBox="1">
            <a:spLocks noChangeArrowheads="1"/>
          </p:cNvSpPr>
          <p:nvPr/>
        </p:nvSpPr>
        <p:spPr bwMode="auto">
          <a:xfrm>
            <a:off x="7826377" y="22860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RI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76" name="Text - Pennsylvania"/>
          <p:cNvSpPr txBox="1">
            <a:spLocks noChangeArrowheads="1"/>
          </p:cNvSpPr>
          <p:nvPr/>
        </p:nvSpPr>
        <p:spPr bwMode="auto">
          <a:xfrm>
            <a:off x="6469064" y="2490788"/>
            <a:ext cx="8350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PA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77" name="Text - Oregon"/>
          <p:cNvSpPr txBox="1">
            <a:spLocks noChangeArrowheads="1"/>
          </p:cNvSpPr>
          <p:nvPr/>
        </p:nvSpPr>
        <p:spPr bwMode="auto">
          <a:xfrm>
            <a:off x="1195387" y="1955800"/>
            <a:ext cx="1219200" cy="4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OR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78" name="Text - Oklahoma"/>
          <p:cNvSpPr txBox="1">
            <a:spLocks noChangeArrowheads="1"/>
          </p:cNvSpPr>
          <p:nvPr/>
        </p:nvSpPr>
        <p:spPr bwMode="auto">
          <a:xfrm>
            <a:off x="4160837" y="36607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OK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79" name="Text - Ohio"/>
          <p:cNvSpPr txBox="1">
            <a:spLocks noChangeArrowheads="1"/>
          </p:cNvSpPr>
          <p:nvPr/>
        </p:nvSpPr>
        <p:spPr bwMode="auto">
          <a:xfrm>
            <a:off x="5897562" y="27066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OH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80" name="Text - North Dakota"/>
          <p:cNvSpPr txBox="1">
            <a:spLocks noChangeArrowheads="1"/>
          </p:cNvSpPr>
          <p:nvPr/>
        </p:nvSpPr>
        <p:spPr bwMode="auto">
          <a:xfrm>
            <a:off x="3779838" y="1731963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ND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81" name="Text - North Carolina"/>
          <p:cNvSpPr txBox="1">
            <a:spLocks noChangeArrowheads="1"/>
          </p:cNvSpPr>
          <p:nvPr/>
        </p:nvSpPr>
        <p:spPr bwMode="auto">
          <a:xfrm>
            <a:off x="6577012" y="3355975"/>
            <a:ext cx="693739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NC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82" name="Text - New York"/>
          <p:cNvSpPr txBox="1">
            <a:spLocks noChangeArrowheads="1"/>
          </p:cNvSpPr>
          <p:nvPr/>
        </p:nvSpPr>
        <p:spPr bwMode="auto">
          <a:xfrm>
            <a:off x="6713538" y="210502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NY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83" name="Text - New Mexico"/>
          <p:cNvSpPr txBox="1">
            <a:spLocks noChangeArrowheads="1"/>
          </p:cNvSpPr>
          <p:nvPr/>
        </p:nvSpPr>
        <p:spPr bwMode="auto">
          <a:xfrm>
            <a:off x="3009901" y="3770313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NM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84" name="Text - New Jersey"/>
          <p:cNvSpPr txBox="1">
            <a:spLocks noChangeArrowheads="1"/>
          </p:cNvSpPr>
          <p:nvPr/>
        </p:nvSpPr>
        <p:spPr bwMode="auto">
          <a:xfrm>
            <a:off x="7392988" y="2551330"/>
            <a:ext cx="77787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NJ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85" name="Text - New Hampshire"/>
          <p:cNvSpPr txBox="1">
            <a:spLocks noChangeArrowheads="1"/>
          </p:cNvSpPr>
          <p:nvPr/>
        </p:nvSpPr>
        <p:spPr bwMode="auto">
          <a:xfrm>
            <a:off x="7521577" y="1646238"/>
            <a:ext cx="936625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/>
            </a:r>
            <a:br>
              <a:rPr lang="en-US" sz="1200" dirty="0">
                <a:latin typeface="+mj-lt"/>
                <a:cs typeface="Times New Roman" charset="0"/>
              </a:rPr>
            </a:br>
            <a:r>
              <a:rPr lang="en-US" sz="1200" dirty="0" smtClean="0">
                <a:latin typeface="+mj-lt"/>
                <a:cs typeface="Times New Roman" charset="0"/>
              </a:rPr>
              <a:t>NH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86" name="Text - Nevada"/>
          <p:cNvSpPr txBox="1">
            <a:spLocks noChangeArrowheads="1"/>
          </p:cNvSpPr>
          <p:nvPr/>
        </p:nvSpPr>
        <p:spPr bwMode="auto">
          <a:xfrm>
            <a:off x="1503363" y="2865008"/>
            <a:ext cx="1219200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NV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87" name="Text - Nebraska"/>
          <p:cNvSpPr txBox="1">
            <a:spLocks noChangeArrowheads="1"/>
          </p:cNvSpPr>
          <p:nvPr/>
        </p:nvSpPr>
        <p:spPr bwMode="auto">
          <a:xfrm>
            <a:off x="3854450" y="269081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NE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488" name="Text - Montana"/>
          <p:cNvSpPr txBox="1">
            <a:spLocks noChangeArrowheads="1"/>
          </p:cNvSpPr>
          <p:nvPr/>
        </p:nvSpPr>
        <p:spPr bwMode="auto">
          <a:xfrm>
            <a:off x="2790826" y="1703388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MT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89" name="Text - Missouri"/>
          <p:cNvSpPr txBox="1">
            <a:spLocks noChangeArrowheads="1"/>
          </p:cNvSpPr>
          <p:nvPr/>
        </p:nvSpPr>
        <p:spPr bwMode="auto">
          <a:xfrm>
            <a:off x="4808537" y="3203575"/>
            <a:ext cx="693739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MO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490" name="Text - Mississippi"/>
          <p:cNvSpPr txBox="1">
            <a:spLocks noChangeArrowheads="1"/>
          </p:cNvSpPr>
          <p:nvPr/>
        </p:nvSpPr>
        <p:spPr bwMode="auto">
          <a:xfrm>
            <a:off x="5251449" y="3979863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MS*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491" name="Text - Minnesota"/>
          <p:cNvSpPr txBox="1">
            <a:spLocks noChangeArrowheads="1"/>
          </p:cNvSpPr>
          <p:nvPr/>
        </p:nvSpPr>
        <p:spPr bwMode="auto">
          <a:xfrm>
            <a:off x="4200525" y="1779588"/>
            <a:ext cx="1219200" cy="4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MN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492" name="Text - Michigan"/>
          <p:cNvSpPr txBox="1">
            <a:spLocks noChangeArrowheads="1"/>
          </p:cNvSpPr>
          <p:nvPr/>
        </p:nvSpPr>
        <p:spPr bwMode="auto">
          <a:xfrm>
            <a:off x="5641977" y="2279650"/>
            <a:ext cx="693737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MI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493" name="Text - Massachusetts"/>
          <p:cNvSpPr txBox="1">
            <a:spLocks noChangeArrowheads="1"/>
          </p:cNvSpPr>
          <p:nvPr/>
        </p:nvSpPr>
        <p:spPr bwMode="auto">
          <a:xfrm>
            <a:off x="7696201" y="205740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MA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94" name="Text - Maryland"/>
          <p:cNvSpPr txBox="1">
            <a:spLocks noChangeArrowheads="1"/>
          </p:cNvSpPr>
          <p:nvPr/>
        </p:nvSpPr>
        <p:spPr bwMode="auto">
          <a:xfrm>
            <a:off x="7399338" y="2865438"/>
            <a:ext cx="671513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MD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495" name="Text - Maine"/>
          <p:cNvSpPr txBox="1">
            <a:spLocks noChangeArrowheads="1"/>
          </p:cNvSpPr>
          <p:nvPr/>
        </p:nvSpPr>
        <p:spPr bwMode="auto">
          <a:xfrm>
            <a:off x="7216776" y="1422547"/>
            <a:ext cx="854076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rgbClr val="001B36"/>
                </a:solidFill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rgbClr val="001B36"/>
                </a:solidFill>
                <a:latin typeface="+mj-lt"/>
                <a:cs typeface="Times New Roman" charset="0"/>
              </a:rPr>
              <a:t>ME</a:t>
            </a:r>
            <a:endParaRPr lang="en-US" sz="1200" dirty="0">
              <a:solidFill>
                <a:srgbClr val="001B36"/>
              </a:solidFill>
              <a:latin typeface="+mj-lt"/>
              <a:cs typeface="Times New Roman" charset="0"/>
            </a:endParaRPr>
          </a:p>
        </p:txBody>
      </p:sp>
      <p:sp>
        <p:nvSpPr>
          <p:cNvPr id="496" name="Text - Louisiana"/>
          <p:cNvSpPr txBox="1">
            <a:spLocks noChangeArrowheads="1"/>
          </p:cNvSpPr>
          <p:nvPr/>
        </p:nvSpPr>
        <p:spPr bwMode="auto">
          <a:xfrm>
            <a:off x="4870450" y="4246514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LA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97" name="Text - Kentucky"/>
          <p:cNvSpPr txBox="1">
            <a:spLocks noChangeArrowheads="1"/>
          </p:cNvSpPr>
          <p:nvPr/>
        </p:nvSpPr>
        <p:spPr bwMode="auto">
          <a:xfrm>
            <a:off x="5776912" y="3216275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KY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98" name="Text - Kansas"/>
          <p:cNvSpPr txBox="1">
            <a:spLocks noChangeArrowheads="1"/>
          </p:cNvSpPr>
          <p:nvPr/>
        </p:nvSpPr>
        <p:spPr bwMode="auto">
          <a:xfrm>
            <a:off x="4022726" y="3182938"/>
            <a:ext cx="693737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KS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499" name="Text - Iowa"/>
          <p:cNvSpPr txBox="1">
            <a:spLocks noChangeArrowheads="1"/>
          </p:cNvSpPr>
          <p:nvPr/>
        </p:nvSpPr>
        <p:spPr bwMode="auto">
          <a:xfrm>
            <a:off x="4594226" y="2590800"/>
            <a:ext cx="693737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IA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500" name="Text - Indiana"/>
          <p:cNvSpPr txBox="1">
            <a:spLocks noChangeArrowheads="1"/>
          </p:cNvSpPr>
          <p:nvPr/>
        </p:nvSpPr>
        <p:spPr bwMode="auto">
          <a:xfrm>
            <a:off x="5518150" y="2833688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IN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01" name="Text - Illinois"/>
          <p:cNvSpPr txBox="1">
            <a:spLocks noChangeArrowheads="1"/>
          </p:cNvSpPr>
          <p:nvPr/>
        </p:nvSpPr>
        <p:spPr bwMode="auto">
          <a:xfrm>
            <a:off x="5118101" y="2846388"/>
            <a:ext cx="693737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FFFFFF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IL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502" name="Text - Idaho"/>
          <p:cNvSpPr txBox="1">
            <a:spLocks noChangeArrowheads="1"/>
          </p:cNvSpPr>
          <p:nvPr/>
        </p:nvSpPr>
        <p:spPr bwMode="auto">
          <a:xfrm>
            <a:off x="2195512" y="2251075"/>
            <a:ext cx="693739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ID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03" name="Text - Hawaii"/>
          <p:cNvSpPr txBox="1">
            <a:spLocks noChangeArrowheads="1"/>
          </p:cNvSpPr>
          <p:nvPr/>
        </p:nvSpPr>
        <p:spPr bwMode="auto">
          <a:xfrm>
            <a:off x="2819401" y="5073651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HI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504" name="Text - Georgia"/>
          <p:cNvSpPr txBox="1">
            <a:spLocks noChangeArrowheads="1"/>
          </p:cNvSpPr>
          <p:nvPr/>
        </p:nvSpPr>
        <p:spPr bwMode="auto">
          <a:xfrm>
            <a:off x="6118226" y="3954463"/>
            <a:ext cx="693737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GA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05" name="Text - Florida"/>
          <p:cNvSpPr txBox="1">
            <a:spLocks noChangeArrowheads="1"/>
          </p:cNvSpPr>
          <p:nvPr/>
        </p:nvSpPr>
        <p:spPr bwMode="auto">
          <a:xfrm>
            <a:off x="6477001" y="454342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FL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06" name="Text - District of Columbia"/>
          <p:cNvSpPr txBox="1">
            <a:spLocks noChangeArrowheads="1"/>
          </p:cNvSpPr>
          <p:nvPr/>
        </p:nvSpPr>
        <p:spPr bwMode="auto">
          <a:xfrm>
            <a:off x="7239000" y="3048000"/>
            <a:ext cx="628650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eaLnBrk="0" hangingPunct="0"/>
            <a:r>
              <a:rPr lang="en-US" sz="1200" dirty="0" smtClean="0">
                <a:latin typeface="+mj-lt"/>
                <a:cs typeface="Times New Roman" charset="0"/>
              </a:rPr>
              <a:t>  DC  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507" name="Text - Delaware"/>
          <p:cNvSpPr txBox="1">
            <a:spLocks noChangeArrowheads="1"/>
          </p:cNvSpPr>
          <p:nvPr/>
        </p:nvSpPr>
        <p:spPr bwMode="auto">
          <a:xfrm>
            <a:off x="7256464" y="2713038"/>
            <a:ext cx="9366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 smtClean="0">
                <a:latin typeface="+mj-lt"/>
                <a:cs typeface="Times New Roman" charset="0"/>
              </a:rPr>
              <a:t>DE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508" name="Text - Connecticut"/>
          <p:cNvSpPr txBox="1">
            <a:spLocks noChangeArrowheads="1"/>
          </p:cNvSpPr>
          <p:nvPr/>
        </p:nvSpPr>
        <p:spPr bwMode="auto">
          <a:xfrm>
            <a:off x="7407276" y="2352675"/>
            <a:ext cx="746125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latin typeface="+mj-lt"/>
                <a:cs typeface="Times New Roman" charset="0"/>
              </a:rPr>
              <a:t>CT</a:t>
            </a:r>
            <a:endParaRPr lang="en-US" sz="1200" dirty="0">
              <a:latin typeface="+mj-lt"/>
              <a:cs typeface="Times New Roman" charset="0"/>
            </a:endParaRPr>
          </a:p>
        </p:txBody>
      </p:sp>
      <p:sp>
        <p:nvSpPr>
          <p:cNvPr id="509" name="Text - Colorado"/>
          <p:cNvSpPr txBox="1">
            <a:spLocks noChangeArrowheads="1"/>
          </p:cNvSpPr>
          <p:nvPr/>
        </p:nvSpPr>
        <p:spPr bwMode="auto">
          <a:xfrm>
            <a:off x="2862263" y="2973388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CO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10" name="Text - California"/>
          <p:cNvSpPr txBox="1">
            <a:spLocks noChangeArrowheads="1"/>
          </p:cNvSpPr>
          <p:nvPr/>
        </p:nvSpPr>
        <p:spPr bwMode="auto">
          <a:xfrm>
            <a:off x="1058863" y="3103563"/>
            <a:ext cx="1219200" cy="4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CA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11" name="Text - Arkansas"/>
          <p:cNvSpPr txBox="1">
            <a:spLocks noChangeArrowheads="1"/>
          </p:cNvSpPr>
          <p:nvPr/>
        </p:nvSpPr>
        <p:spPr bwMode="auto">
          <a:xfrm>
            <a:off x="4811713" y="3673475"/>
            <a:ext cx="692151" cy="2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AR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12" name="Text - Arizona"/>
          <p:cNvSpPr txBox="1">
            <a:spLocks noChangeArrowheads="1"/>
          </p:cNvSpPr>
          <p:nvPr/>
        </p:nvSpPr>
        <p:spPr bwMode="auto">
          <a:xfrm>
            <a:off x="2390532" y="3733800"/>
            <a:ext cx="505068" cy="49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AZ</a:t>
            </a:r>
            <a:r>
              <a:rPr lang="en-US" sz="10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 </a:t>
            </a:r>
          </a:p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endParaRPr lang="en-US" sz="10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13" name="Text - Alaska"/>
          <p:cNvSpPr txBox="1">
            <a:spLocks noChangeArrowheads="1"/>
          </p:cNvSpPr>
          <p:nvPr/>
        </p:nvSpPr>
        <p:spPr bwMode="auto">
          <a:xfrm>
            <a:off x="1082675" y="4608513"/>
            <a:ext cx="1219200" cy="4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+mj-lt"/>
                <a:cs typeface="Times New Roman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+mj-lt"/>
                <a:cs typeface="Times New Roman" charset="0"/>
              </a:rPr>
              <a:t>AK</a:t>
            </a:r>
            <a:endParaRPr lang="en-US" sz="1200" dirty="0">
              <a:solidFill>
                <a:schemeClr val="bg1"/>
              </a:solidFill>
              <a:latin typeface="+mj-lt"/>
              <a:cs typeface="Times New Roman" charset="0"/>
            </a:endParaRPr>
          </a:p>
        </p:txBody>
      </p:sp>
      <p:sp>
        <p:nvSpPr>
          <p:cNvPr id="514" name="Text - Alabama"/>
          <p:cNvSpPr txBox="1">
            <a:spLocks noChangeArrowheads="1"/>
          </p:cNvSpPr>
          <p:nvPr/>
        </p:nvSpPr>
        <p:spPr bwMode="auto">
          <a:xfrm>
            <a:off x="5599113" y="3967163"/>
            <a:ext cx="692151" cy="2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200" dirty="0">
                <a:latin typeface="+mj-lt"/>
                <a:cs typeface="Times New Roman" charset="0"/>
              </a:rPr>
              <a:t> 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cs typeface="Times New Roman" charset="0"/>
              </a:rPr>
              <a:t>AL</a:t>
            </a:r>
            <a:endParaRPr lang="en-US" sz="1200" dirty="0">
              <a:solidFill>
                <a:srgbClr val="FFFFFF"/>
              </a:solidFill>
              <a:latin typeface="+mj-lt"/>
              <a:cs typeface="Times New Roman" charset="0"/>
            </a:endParaRPr>
          </a:p>
        </p:txBody>
      </p:sp>
      <p:sp>
        <p:nvSpPr>
          <p:cNvPr id="515" name="Line - Vermont"/>
          <p:cNvSpPr>
            <a:spLocks noChangeShapeType="1"/>
          </p:cNvSpPr>
          <p:nvPr/>
        </p:nvSpPr>
        <p:spPr bwMode="auto">
          <a:xfrm>
            <a:off x="7070725" y="1701799"/>
            <a:ext cx="207963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16" name="Line - Rhode Island"/>
          <p:cNvSpPr>
            <a:spLocks noChangeShapeType="1"/>
          </p:cNvSpPr>
          <p:nvPr/>
        </p:nvSpPr>
        <p:spPr bwMode="auto">
          <a:xfrm>
            <a:off x="7581901" y="2309814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17" name="Line - New Jersey"/>
          <p:cNvSpPr>
            <a:spLocks noChangeShapeType="1"/>
          </p:cNvSpPr>
          <p:nvPr/>
        </p:nvSpPr>
        <p:spPr bwMode="auto">
          <a:xfrm flipV="1">
            <a:off x="7296151" y="2636837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18" name="Line - New Hampshire"/>
          <p:cNvSpPr>
            <a:spLocks noChangeShapeType="1"/>
          </p:cNvSpPr>
          <p:nvPr/>
        </p:nvSpPr>
        <p:spPr bwMode="auto">
          <a:xfrm flipV="1">
            <a:off x="7443788" y="1973263"/>
            <a:ext cx="36036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19" name="Line - Massachusetts"/>
          <p:cNvSpPr>
            <a:spLocks noChangeShapeType="1"/>
          </p:cNvSpPr>
          <p:nvPr/>
        </p:nvSpPr>
        <p:spPr bwMode="auto">
          <a:xfrm flipV="1">
            <a:off x="7581900" y="2179637"/>
            <a:ext cx="415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20" name="Line - Maryland"/>
          <p:cNvSpPr>
            <a:spLocks noChangeShapeType="1"/>
          </p:cNvSpPr>
          <p:nvPr/>
        </p:nvSpPr>
        <p:spPr bwMode="auto">
          <a:xfrm flipV="1">
            <a:off x="7254876" y="2970212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21" name="Line - Hawaii"/>
          <p:cNvSpPr>
            <a:spLocks noChangeShapeType="1"/>
          </p:cNvSpPr>
          <p:nvPr/>
        </p:nvSpPr>
        <p:spPr bwMode="auto">
          <a:xfrm flipH="1" flipV="1">
            <a:off x="2855912" y="5129213"/>
            <a:ext cx="268288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22" name="Line - District of Columbia"/>
          <p:cNvSpPr>
            <a:spLocks noChangeShapeType="1"/>
          </p:cNvSpPr>
          <p:nvPr/>
        </p:nvSpPr>
        <p:spPr bwMode="auto">
          <a:xfrm flipH="1" flipV="1">
            <a:off x="7027066" y="2951161"/>
            <a:ext cx="44053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23" name="Line - Delaware"/>
          <p:cNvSpPr>
            <a:spLocks noChangeShapeType="1"/>
          </p:cNvSpPr>
          <p:nvPr/>
        </p:nvSpPr>
        <p:spPr bwMode="auto">
          <a:xfrm flipV="1">
            <a:off x="7248526" y="2865437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524" name="Line - Connecticut"/>
          <p:cNvSpPr>
            <a:spLocks noChangeShapeType="1"/>
          </p:cNvSpPr>
          <p:nvPr/>
        </p:nvSpPr>
        <p:spPr bwMode="auto">
          <a:xfrm>
            <a:off x="7434263" y="2347912"/>
            <a:ext cx="217488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>
              <a:latin typeface="+mj-lt"/>
            </a:endParaRPr>
          </a:p>
        </p:txBody>
      </p:sp>
      <p:sp>
        <p:nvSpPr>
          <p:cNvPr id="137" name="Rectangle 131"/>
          <p:cNvSpPr>
            <a:spLocks noChangeArrowheads="1"/>
          </p:cNvSpPr>
          <p:nvPr/>
        </p:nvSpPr>
        <p:spPr bwMode="auto">
          <a:xfrm>
            <a:off x="4724400" y="5562600"/>
            <a:ext cx="152400" cy="152400"/>
          </a:xfrm>
          <a:prstGeom prst="rect">
            <a:avLst/>
          </a:prstGeom>
          <a:solidFill>
            <a:srgbClr val="C9961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dirty="0">
              <a:solidFill>
                <a:srgbClr val="C9961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Rectangle 132"/>
          <p:cNvSpPr>
            <a:spLocks noChangeArrowheads="1"/>
          </p:cNvSpPr>
          <p:nvPr/>
        </p:nvSpPr>
        <p:spPr bwMode="auto">
          <a:xfrm>
            <a:off x="4724400" y="57912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 Box 136"/>
          <p:cNvSpPr txBox="1">
            <a:spLocks noChangeArrowheads="1"/>
          </p:cNvSpPr>
          <p:nvPr/>
        </p:nvSpPr>
        <p:spPr bwMode="auto">
          <a:xfrm>
            <a:off x="4876800" y="5742801"/>
            <a:ext cx="2900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Approved or Submitted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APD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(3 states) 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-13797" y="0"/>
            <a:ext cx="9144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5" name="Picture 144" descr="Footer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sp>
        <p:nvSpPr>
          <p:cNvPr id="14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6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60438"/>
          </a:xfrm>
        </p:spPr>
        <p:txBody>
          <a:bodyPr>
            <a:noAutofit/>
          </a:bodyPr>
          <a:lstStyle/>
          <a:p>
            <a:r>
              <a:rPr lang="en-US" dirty="0" smtClean="0"/>
              <a:t>Some Streamlining Policies Remain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12-month continuous eligibility guarantees coverage regardless of changes in income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dirty="0" smtClean="0"/>
              <a:t>Can also do for parents/adults with 1115 waiver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Presumptive eligibility</a:t>
            </a:r>
          </a:p>
          <a:p>
            <a:pPr lvl="1">
              <a:buClr>
                <a:srgbClr val="C9961E"/>
              </a:buClr>
              <a:buFont typeface="Lucida Grande"/>
              <a:buChar char="-"/>
            </a:pPr>
            <a:r>
              <a:rPr lang="en-US" dirty="0" smtClean="0"/>
              <a:t>States must allow hospitals to do PE 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Express lane eligibility (may sunset in 2014)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88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Medicaid:</a:t>
            </a:r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 Federal-State Partnership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Group 123"/>
          <p:cNvGraphicFramePr>
            <a:graphicFrameLocks/>
          </p:cNvGraphicFramePr>
          <p:nvPr/>
        </p:nvGraphicFramePr>
        <p:xfrm>
          <a:off x="457200" y="1325373"/>
          <a:ext cx="8153400" cy="4542027"/>
        </p:xfrm>
        <a:graphic>
          <a:graphicData uri="http://schemas.openxmlformats.org/drawingml/2006/table">
            <a:tbl>
              <a:tblPr/>
              <a:tblGrid>
                <a:gridCol w="1887361"/>
                <a:gridCol w="2913239"/>
                <a:gridCol w="3352800"/>
              </a:tblGrid>
              <a:tr h="397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Federal Gov’t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Admin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Oversight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Direct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Financing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Pays  50% to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73%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of costs, with no cap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Pays a share of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Program Rules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Minimum standards; Strong benefit/cost sharing standards for children (EPSDT)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Sets provider payment rates and decides whether to cover beyond minimums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Coverage Guarantee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Required, if eligible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Cannot freeze or cap enrollment; can implement enrollment barriers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Medicaid and CHIP stack </a:t>
            </a:r>
            <a:r>
              <a:rPr lang="en-US" sz="4000" dirty="0"/>
              <a:t>u</a:t>
            </a:r>
            <a:r>
              <a:rPr lang="en-US" sz="4000" dirty="0" smtClean="0"/>
              <a:t>p?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3" descr="F:\Documents and Settings\Tricia\My Documents\My Pictures\Microsoft Clip Organizer\j0439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7432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80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5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defRPr/>
            </a:pPr>
            <a:r>
              <a:rPr lang="en-US" sz="2900" b="1" dirty="0" smtClean="0">
                <a:solidFill>
                  <a:srgbClr val="000080"/>
                </a:solidFill>
                <a:ea typeface="Arial" charset="0"/>
                <a:cs typeface="Arial" charset="0"/>
              </a:rPr>
              <a:t/>
            </a:r>
            <a:br>
              <a:rPr lang="en-US" sz="2900" b="1" dirty="0" smtClean="0">
                <a:solidFill>
                  <a:srgbClr val="000080"/>
                </a:solidFill>
                <a:ea typeface="Arial" charset="0"/>
                <a:cs typeface="Arial" charset="0"/>
              </a:rPr>
            </a:br>
            <a:r>
              <a:rPr lang="en-US" sz="4800" dirty="0" smtClean="0">
                <a:solidFill>
                  <a:srgbClr val="17375E"/>
                </a:solidFill>
                <a:cs typeface="+mj-cs"/>
              </a:rPr>
              <a:t>Medicaid coverage </a:t>
            </a:r>
            <a:r>
              <a:rPr lang="en-US" sz="4800" dirty="0" smtClean="0">
                <a:solidFill>
                  <a:srgbClr val="17375E"/>
                </a:solidFill>
              </a:rPr>
              <a:t>i</a:t>
            </a:r>
            <a:r>
              <a:rPr lang="en-US" sz="4800" dirty="0" smtClean="0">
                <a:solidFill>
                  <a:srgbClr val="17375E"/>
                </a:solidFill>
                <a:cs typeface="+mj-cs"/>
              </a:rPr>
              <a:t>mproves </a:t>
            </a:r>
          </a:p>
          <a:p>
            <a:pPr>
              <a:defRPr/>
            </a:pPr>
            <a:r>
              <a:rPr lang="en-US" sz="4800" dirty="0" smtClean="0">
                <a:solidFill>
                  <a:srgbClr val="17375E"/>
                </a:solidFill>
              </a:rPr>
              <a:t>c</a:t>
            </a:r>
            <a:r>
              <a:rPr lang="en-US" sz="4800" dirty="0" smtClean="0">
                <a:solidFill>
                  <a:srgbClr val="17375E"/>
                </a:solidFill>
                <a:cs typeface="+mj-cs"/>
              </a:rPr>
              <a:t>hildren’s access to care</a:t>
            </a:r>
            <a:endParaRPr lang="en-US" sz="4800" dirty="0">
              <a:solidFill>
                <a:srgbClr val="17375E"/>
              </a:solidFill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38400" y="5657671"/>
            <a:ext cx="533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ahoma" charset="0"/>
              <a:buNone/>
            </a:pPr>
            <a:r>
              <a:rPr lang="en-US" sz="1200" dirty="0">
                <a:solidFill>
                  <a:srgbClr val="000000"/>
                </a:solidFill>
                <a:latin typeface="Calibri" charset="0"/>
                <a:cs typeface="Tahoma" charset="0"/>
              </a:rPr>
              <a:t>Note: Questions about dental care were analyzed for children age 2-17. Respondents who said usual source of care was the emergency room were included among those not having a usual source of care. An asterisk (*) means in the past 12 months. Source: Kaiser Commission on Medicaid and the Uninsured analysis of National Center for Health Statistics, </a:t>
            </a:r>
            <a:r>
              <a:rPr lang="ja-JP" altLang="en-US" sz="1200" dirty="0">
                <a:solidFill>
                  <a:srgbClr val="000000"/>
                </a:solidFill>
                <a:latin typeface="Calibri" charset="0"/>
                <a:cs typeface="Tahoma" charset="0"/>
              </a:rPr>
              <a:t>“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cs typeface="Tahoma" charset="0"/>
              </a:rPr>
              <a:t>Summary of Health Statistics for U.S. Children: NHIS, 2007.</a:t>
            </a:r>
            <a:r>
              <a:rPr lang="ja-JP" altLang="en-US" sz="1200" dirty="0">
                <a:solidFill>
                  <a:srgbClr val="000000"/>
                </a:solidFill>
                <a:latin typeface="Calibri" charset="0"/>
                <a:cs typeface="Tahoma" charset="0"/>
              </a:rPr>
              <a:t>”</a:t>
            </a:r>
            <a:endParaRPr lang="en-US" sz="1200" dirty="0">
              <a:solidFill>
                <a:srgbClr val="000000"/>
              </a:solidFill>
              <a:latin typeface="Calibri" charset="0"/>
              <a:cs typeface="Tahoma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74660"/>
              </p:ext>
            </p:extLst>
          </p:nvPr>
        </p:nvGraphicFramePr>
        <p:xfrm>
          <a:off x="304800" y="1447800"/>
          <a:ext cx="8485187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Worksheet" r:id="rId4" imgW="8610600" imgH="4457700" progId="Excel.Sheet.8">
                  <p:embed/>
                </p:oleObj>
              </mc:Choice>
              <mc:Fallback>
                <p:oleObj name="Worksheet" r:id="rId4" imgW="8610600" imgH="4457700" progId="Excel.Shee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85187" cy="439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029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Parents’ perspective on Medicaid/CHIP 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122144"/>
              </p:ext>
            </p:extLst>
          </p:nvPr>
        </p:nvGraphicFramePr>
        <p:xfrm>
          <a:off x="792019" y="1935018"/>
          <a:ext cx="7520708" cy="404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Source: “</a:t>
            </a:r>
            <a:r>
              <a:rPr lang="en-US" dirty="0"/>
              <a:t>Informing CHIP and Medicaid Outreach and Education” Topline Report, Key Findings from a  National Survey of Low-Income Parents. By Ketchum Conducted for Centers for Medicare &amp; Medicaid Services.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4478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Percent of parents who are very or somewhat satisfied with…</a:t>
            </a:r>
            <a:endParaRPr lang="en-US" sz="2000" b="1" u="sng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76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944562"/>
            <a:ext cx="9067800" cy="96043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Looking beyond open enrollment 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6" descr="200510391-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/>
          <a:stretch>
            <a:fillRect/>
          </a:stretch>
        </p:blipFill>
        <p:spPr bwMode="auto">
          <a:xfrm>
            <a:off x="1447800" y="2209800"/>
            <a:ext cx="6538635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63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29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60438"/>
          </a:xfrm>
        </p:spPr>
        <p:txBody>
          <a:bodyPr>
            <a:noAutofit/>
          </a:bodyPr>
          <a:lstStyle/>
          <a:p>
            <a:r>
              <a:rPr lang="en-US" sz="3400" dirty="0" smtClean="0"/>
              <a:t>Improving Children’s Coverage Going Forward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Medicaid expansion for adults in all states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Eliminate CHIP waiting periods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Cover lawfully residing immigrant children (or all kids)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Use data and feedback to assess how reform is working and identify areas that need improvement</a:t>
            </a:r>
          </a:p>
          <a:p>
            <a:pPr>
              <a:buClr>
                <a:srgbClr val="C9961E"/>
              </a:buClr>
              <a:buFont typeface="Arial"/>
              <a:buChar char="•"/>
            </a:pPr>
            <a:r>
              <a:rPr lang="en-US" dirty="0" smtClean="0"/>
              <a:t>Transparency in reporting key enrollment and quality indicators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969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302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Full ACA implementation has the potential to cut the rate of uninsured children by 40%!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895600" y="6248400"/>
            <a:ext cx="56927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7F7F7F"/>
                </a:solidFill>
                <a:latin typeface="Helvetica" charset="0"/>
                <a:cs typeface="Arial" charset="0"/>
              </a:rPr>
              <a:t>Source: U.S. Census Bureau, Current Population Survey, Annual Social and Economic Supplements. </a:t>
            </a:r>
            <a:endParaRPr lang="en-US" sz="1200" i="1" dirty="0">
              <a:solidFill>
                <a:srgbClr val="7F7F7F"/>
              </a:solidFill>
              <a:latin typeface="Helvetica" charset="0"/>
              <a:cs typeface="Arial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02603"/>
              </p:ext>
            </p:extLst>
          </p:nvPr>
        </p:nvGraphicFramePr>
        <p:xfrm>
          <a:off x="990600" y="2133600"/>
          <a:ext cx="7010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7010400" y="3657600"/>
            <a:ext cx="914400" cy="685800"/>
          </a:xfrm>
          <a:prstGeom prst="ellipse">
            <a:avLst/>
          </a:prstGeom>
          <a:noFill/>
          <a:ln w="25400">
            <a:solidFill>
              <a:srgbClr val="A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390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A0000"/>
                </a:solidFill>
              </a:rPr>
              <a:t>5.3%</a:t>
            </a:r>
            <a:endParaRPr lang="en-US" dirty="0">
              <a:solidFill>
                <a:srgbClr val="AA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65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036638"/>
          </a:xfrm>
        </p:spPr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latin typeface="Calibri"/>
                <a:ea typeface="ＭＳ Ｐゴシック" charset="-128"/>
                <a:cs typeface="ＭＳ Ｐゴシック" charset="-128"/>
              </a:rPr>
              <a:t>Questions?</a:t>
            </a:r>
            <a:endParaRPr lang="en-US" dirty="0">
              <a:solidFill>
                <a:srgbClr val="254061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066800"/>
            <a:ext cx="3733800" cy="3733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66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733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For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More</a:t>
            </a:r>
            <a:r>
              <a:rPr lang="en-US" sz="36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I</a:t>
            </a:r>
            <a:r>
              <a:rPr lang="en-US" dirty="0" smtClean="0">
                <a:solidFill>
                  <a:srgbClr val="004080"/>
                </a:solidFill>
                <a:ea typeface="ＭＳ Ｐゴシック" charset="-128"/>
                <a:cs typeface="ＭＳ Ｐゴシック" charset="-128"/>
              </a:rPr>
              <a:t>nformation</a:t>
            </a:r>
            <a:endParaRPr lang="en-US" dirty="0">
              <a:solidFill>
                <a:srgbClr val="004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Tricia Brooks</a:t>
            </a:r>
            <a:endParaRPr lang="en-US" sz="28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 smtClean="0">
                <a:latin typeface="+mj-lt"/>
                <a:hlinkClick r:id="rId2"/>
              </a:rPr>
              <a:t>pab62@georgetown.edu</a:t>
            </a:r>
            <a:endParaRPr lang="en-US" dirty="0" smtClean="0">
              <a:latin typeface="+mj-lt"/>
            </a:endParaRPr>
          </a:p>
          <a:p>
            <a:pPr marL="0" indent="0">
              <a:spcAft>
                <a:spcPts val="1000"/>
              </a:spcAft>
              <a:buClr>
                <a:srgbClr val="C9961E"/>
              </a:buClr>
              <a:buNone/>
            </a:pPr>
            <a:r>
              <a:rPr lang="en-US" sz="2800" dirty="0" smtClean="0">
                <a:latin typeface="+mj-lt"/>
              </a:rPr>
              <a:t>Martha Heberlein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 smtClean="0">
                <a:latin typeface="+mj-lt"/>
                <a:hlinkClick r:id="rId2"/>
              </a:rPr>
              <a:t>meh88@georgetown.edu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Center for Children and Families website </a:t>
            </a:r>
            <a:endParaRPr lang="en-US" sz="28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9961E"/>
              </a:buClr>
              <a:buFont typeface="Arial"/>
              <a:buChar char="•"/>
            </a:pPr>
            <a:r>
              <a:rPr lang="en-US" dirty="0" smtClean="0">
                <a:latin typeface="+mj-lt"/>
                <a:hlinkClick r:id="rId3"/>
              </a:rPr>
              <a:t>ccf.georgetown.edu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Say </a:t>
            </a:r>
            <a:r>
              <a:rPr lang="en-US" sz="2800" dirty="0" err="1">
                <a:latin typeface="+mj-lt"/>
              </a:rPr>
              <a:t>Ahhh</a:t>
            </a:r>
            <a:r>
              <a:rPr lang="en-US" sz="2800" dirty="0">
                <a:latin typeface="+mj-lt"/>
              </a:rPr>
              <a:t>! Our child health policy </a:t>
            </a:r>
            <a:r>
              <a:rPr lang="en-US" sz="2800" dirty="0" smtClean="0">
                <a:latin typeface="+mj-lt"/>
              </a:rPr>
              <a:t>blog </a:t>
            </a:r>
            <a:endParaRPr lang="en-US" sz="2800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C9961E"/>
              </a:buClr>
              <a:buFont typeface="Arial"/>
              <a:buChar char="•"/>
            </a:pPr>
            <a:r>
              <a:rPr lang="en-US" dirty="0">
                <a:latin typeface="+mj-lt"/>
                <a:hlinkClick r:id="rId4"/>
              </a:rPr>
              <a:t>http://ccf.georgetown.edu/blog</a:t>
            </a:r>
            <a:r>
              <a:rPr lang="en-US" dirty="0" smtClean="0">
                <a:latin typeface="+mj-lt"/>
                <a:hlinkClick r:id="rId4"/>
              </a:rPr>
              <a:t>/</a:t>
            </a:r>
            <a:r>
              <a:rPr lang="en-US" dirty="0" smtClean="0">
                <a:latin typeface="+mj-lt"/>
              </a:rPr>
              <a:t> 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81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CHIP: Basic Background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4495800"/>
          </a:xfrm>
        </p:spPr>
        <p:txBody>
          <a:bodyPr/>
          <a:lstStyle/>
          <a:p>
            <a:r>
              <a:rPr lang="en-US" sz="2800" dirty="0">
                <a:ea typeface="ＭＳ Ｐゴシック" charset="-128"/>
                <a:cs typeface="ＭＳ Ｐゴシック" charset="-128"/>
              </a:rPr>
              <a:t>Enacted in 1997 to encourage states to expand coverage for children;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reauthorized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in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2009 through 2013 (CHIPRA)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States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can use funds to expand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Medicaid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or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cover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children in a separate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program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r>
              <a:rPr lang="en-US" sz="2800" dirty="0">
                <a:ea typeface="ＭＳ Ｐゴシック" charset="-128"/>
                <a:cs typeface="ＭＳ Ｐゴシック" charset="-128"/>
              </a:rPr>
              <a:t>States have more discretion regarding eligibility and benefits if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they establish a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separate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program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Block grant with capped annual allotments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No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entitlement to coverage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and children must be uninsured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CHIP: Federal-State Partnership</a:t>
            </a:r>
            <a:endParaRPr lang="en-US" dirty="0">
              <a:solidFill>
                <a:srgbClr val="254061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239238"/>
              </p:ext>
            </p:extLst>
          </p:nvPr>
        </p:nvGraphicFramePr>
        <p:xfrm>
          <a:off x="457200" y="1325373"/>
          <a:ext cx="8153400" cy="4540123"/>
        </p:xfrm>
        <a:graphic>
          <a:graphicData uri="http://schemas.openxmlformats.org/drawingml/2006/table">
            <a:tbl>
              <a:tblPr/>
              <a:tblGrid>
                <a:gridCol w="1887361"/>
                <a:gridCol w="2913239"/>
                <a:gridCol w="3352800"/>
              </a:tblGrid>
              <a:tr h="397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Federal Gov’t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Admin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Oversight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Direct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Financing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Pays  65% to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81%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of costs, up to cap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Pays a share of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Program Rules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Minimum standards- more flexibility relative to Medicaid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Sets provider payment rates and decides eligibility rules, benefits, and cost sharing within guidelines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Coverage Guarantee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None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Can freeze or cap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10" charset="0"/>
                          <a:ea typeface="ＭＳ Ｐゴシック" pitchFamily="-110" charset="-128"/>
                          <a:cs typeface="ＭＳ Ｐゴシック" pitchFamily="-110" charset="-128"/>
                        </a:rPr>
                        <a:t>enrollment or require waiting periods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10" charset="0"/>
                        <a:ea typeface="ＭＳ Ｐゴシック" pitchFamily="-110" charset="-128"/>
                        <a:cs typeface="ＭＳ Ｐゴシック" pitchFamily="-11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8</a:t>
            </a:fld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54061"/>
                </a:solidFill>
                <a:ea typeface="ＭＳ Ｐゴシック" charset="-128"/>
                <a:cs typeface="ＭＳ Ｐゴシック" charset="-128"/>
              </a:rPr>
              <a:t>How are Medicaid and CHIP financed?</a:t>
            </a:r>
          </a:p>
        </p:txBody>
      </p:sp>
      <p:pic>
        <p:nvPicPr>
          <p:cNvPr id="5" name="Content Placeholder 4" descr="money bag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53" r="-154"/>
          <a:stretch/>
        </p:blipFill>
        <p:spPr>
          <a:xfrm>
            <a:off x="3238500" y="1447800"/>
            <a:ext cx="3111500" cy="4343400"/>
          </a:xfr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ADA2D79C-CD48-4D19-A731-CDEDB40B86D9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197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CMU Color Theme">
    <a:dk1>
      <a:srgbClr val="000000"/>
    </a:dk1>
    <a:lt1>
      <a:srgbClr val="FFFFFF"/>
    </a:lt1>
    <a:dk2>
      <a:srgbClr val="003466"/>
    </a:dk2>
    <a:lt2>
      <a:srgbClr val="CCD6E0"/>
    </a:lt2>
    <a:accent1>
      <a:srgbClr val="003466"/>
    </a:accent1>
    <a:accent2>
      <a:srgbClr val="0A5B9E"/>
    </a:accent2>
    <a:accent3>
      <a:srgbClr val="78A6DC"/>
    </a:accent3>
    <a:accent4>
      <a:srgbClr val="CCD6E0"/>
    </a:accent4>
    <a:accent5>
      <a:srgbClr val="F79647"/>
    </a:accent5>
    <a:accent6>
      <a:srgbClr val="C04900"/>
    </a:accent6>
    <a:hlink>
      <a:srgbClr val="548DD4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MU Blue Bar">
    <a:dk1>
      <a:srgbClr val="000040"/>
    </a:dk1>
    <a:lt1>
      <a:srgbClr val="FFFFFF"/>
    </a:lt1>
    <a:dk2>
      <a:srgbClr val="000080"/>
    </a:dk2>
    <a:lt2>
      <a:srgbClr val="C1CEDD"/>
    </a:lt2>
    <a:accent1>
      <a:srgbClr val="0A5B9E"/>
    </a:accent1>
    <a:accent2>
      <a:srgbClr val="78A6DC"/>
    </a:accent2>
    <a:accent3>
      <a:srgbClr val="98ADC2"/>
    </a:accent3>
    <a:accent4>
      <a:srgbClr val="CCD6E0"/>
    </a:accent4>
    <a:accent5>
      <a:srgbClr val="F79647"/>
    </a:accent5>
    <a:accent6>
      <a:srgbClr val="C04900"/>
    </a:accent6>
    <a:hlink>
      <a:srgbClr val="548DD4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MU Blue Bar">
    <a:dk1>
      <a:srgbClr val="000040"/>
    </a:dk1>
    <a:lt1>
      <a:srgbClr val="FFFFFF"/>
    </a:lt1>
    <a:dk2>
      <a:srgbClr val="000080"/>
    </a:dk2>
    <a:lt2>
      <a:srgbClr val="C1CEDD"/>
    </a:lt2>
    <a:accent1>
      <a:srgbClr val="0A5B9E"/>
    </a:accent1>
    <a:accent2>
      <a:srgbClr val="78A6DC"/>
    </a:accent2>
    <a:accent3>
      <a:srgbClr val="98ADC2"/>
    </a:accent3>
    <a:accent4>
      <a:srgbClr val="CCD6E0"/>
    </a:accent4>
    <a:accent5>
      <a:srgbClr val="F79647"/>
    </a:accent5>
    <a:accent6>
      <a:srgbClr val="C04900"/>
    </a:accent6>
    <a:hlink>
      <a:srgbClr val="548DD4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MU Blue Bar">
    <a:dk1>
      <a:srgbClr val="000040"/>
    </a:dk1>
    <a:lt1>
      <a:srgbClr val="FFFFFF"/>
    </a:lt1>
    <a:dk2>
      <a:srgbClr val="000080"/>
    </a:dk2>
    <a:lt2>
      <a:srgbClr val="C1CEDD"/>
    </a:lt2>
    <a:accent1>
      <a:srgbClr val="0A5B9E"/>
    </a:accent1>
    <a:accent2>
      <a:srgbClr val="78A6DC"/>
    </a:accent2>
    <a:accent3>
      <a:srgbClr val="98ADC2"/>
    </a:accent3>
    <a:accent4>
      <a:srgbClr val="CCD6E0"/>
    </a:accent4>
    <a:accent5>
      <a:srgbClr val="F79647"/>
    </a:accent5>
    <a:accent6>
      <a:srgbClr val="C04900"/>
    </a:accent6>
    <a:hlink>
      <a:srgbClr val="548DD4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CMU Blue Bar">
    <a:dk1>
      <a:srgbClr val="000040"/>
    </a:dk1>
    <a:lt1>
      <a:srgbClr val="FFFFFF"/>
    </a:lt1>
    <a:dk2>
      <a:srgbClr val="000080"/>
    </a:dk2>
    <a:lt2>
      <a:srgbClr val="C1CEDD"/>
    </a:lt2>
    <a:accent1>
      <a:srgbClr val="0A5B9E"/>
    </a:accent1>
    <a:accent2>
      <a:srgbClr val="78A6DC"/>
    </a:accent2>
    <a:accent3>
      <a:srgbClr val="98ADC2"/>
    </a:accent3>
    <a:accent4>
      <a:srgbClr val="CCD6E0"/>
    </a:accent4>
    <a:accent5>
      <a:srgbClr val="F79647"/>
    </a:accent5>
    <a:accent6>
      <a:srgbClr val="C04900"/>
    </a:accent6>
    <a:hlink>
      <a:srgbClr val="548DD4"/>
    </a:hlink>
    <a:folHlink>
      <a:srgbClr val="17365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4018</Words>
  <Application>Microsoft Macintosh PowerPoint</Application>
  <PresentationFormat>On-screen Show (4:3)</PresentationFormat>
  <Paragraphs>813</Paragraphs>
  <Slides>67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Worksheet</vt:lpstr>
      <vt:lpstr>Medicaid (and CHIP) 101  </vt:lpstr>
      <vt:lpstr>Thanks to Medicaid and CHIP, we have made unprecedented progress in covering children.</vt:lpstr>
      <vt:lpstr>Even as poverty rates have increased,  the rate of uninsured children has declined.</vt:lpstr>
      <vt:lpstr>What’s the view from 30,000 feet?</vt:lpstr>
      <vt:lpstr>Medicaid: Basic Background</vt:lpstr>
      <vt:lpstr>Medicaid: Federal-State Partnership</vt:lpstr>
      <vt:lpstr>CHIP: Basic Background</vt:lpstr>
      <vt:lpstr>CHIP: Federal-State Partnership</vt:lpstr>
      <vt:lpstr>How are Medicaid and CHIP financed?</vt:lpstr>
      <vt:lpstr>Medicaid Financing</vt:lpstr>
      <vt:lpstr>Performance Bonus</vt:lpstr>
      <vt:lpstr>CHIP Financing</vt:lpstr>
      <vt:lpstr>CHIP Allotments, in millions</vt:lpstr>
      <vt:lpstr>Where does eligibility stand today? </vt:lpstr>
      <vt:lpstr>Mandatory Minimum and 2013 Median  Medicaid/CHIP Eligibility Thresholds</vt:lpstr>
      <vt:lpstr>Children's Eligibility for Medicaid/CHIP  By Income, January 2013</vt:lpstr>
      <vt:lpstr>Medicaid/CHIP Eligibility for Pregnant Women  By Income, January 2013</vt:lpstr>
      <vt:lpstr>Medicaid Eligibility for Working Parents  By Income, January 2013</vt:lpstr>
      <vt:lpstr>Coverage of Lawfully-Residing Immigrants January 2013</vt:lpstr>
      <vt:lpstr>Eligibility Impacts of the ACA</vt:lpstr>
      <vt:lpstr>MAGI-based Eligibility</vt:lpstr>
      <vt:lpstr>Other Direct Impacts on Children and Families</vt:lpstr>
      <vt:lpstr>A Closer Look at  Benefits and Cost-Sharing</vt:lpstr>
      <vt:lpstr>Benefits</vt:lpstr>
      <vt:lpstr>How do states deliver care?</vt:lpstr>
      <vt:lpstr>Premiums and Cost Sharing</vt:lpstr>
      <vt:lpstr>Median Monthly Premiums, by Income, Among States with Premiums in Medicaid and CHIP, January 2013</vt:lpstr>
      <vt:lpstr>Consequences of Non-Payment of Premiums</vt:lpstr>
      <vt:lpstr>States with Co-Payments for Selected Services for Children at 201% FPL, January 2013</vt:lpstr>
      <vt:lpstr>Diving into a few administrative details</vt:lpstr>
      <vt:lpstr>What’s a SPA?</vt:lpstr>
      <vt:lpstr>What’s a Waiver?</vt:lpstr>
      <vt:lpstr>What do we know about  uninsured children?</vt:lpstr>
      <vt:lpstr>Children are much less likely to be uninsured than adults.</vt:lpstr>
      <vt:lpstr>31 states have lower uninsured rates for children than the national average.</vt:lpstr>
      <vt:lpstr>Medicaid/CHIP:  Primary Coverage Source for Low-Income Children</vt:lpstr>
      <vt:lpstr>However, coverage disparities persist between racial and ethnic groups.</vt:lpstr>
      <vt:lpstr>And the rate of uninsurance increases with age.</vt:lpstr>
      <vt:lpstr>Participation has risen but 70% of uninsured children are eligible but not enrolled. </vt:lpstr>
      <vt:lpstr>Enrollment – June 2011</vt:lpstr>
      <vt:lpstr>How do we reach uninsured children?</vt:lpstr>
      <vt:lpstr>It takes a village…</vt:lpstr>
      <vt:lpstr>And a multi-pronged approach.</vt:lpstr>
      <vt:lpstr>What do we know about Outreach?</vt:lpstr>
      <vt:lpstr>Minimal Outreach Requirements before CHIP</vt:lpstr>
      <vt:lpstr>Number of States with Selected Outreach and Enrollment Assistance Resources in Medicaid and/or CHIP  January 2013</vt:lpstr>
      <vt:lpstr>ACA sets new expectations for outreach and consumer assistance.</vt:lpstr>
      <vt:lpstr>The ACA offers many options for assistance.</vt:lpstr>
      <vt:lpstr>How do we cut red tape and remove paperwork barriers to coverage?</vt:lpstr>
      <vt:lpstr>Policy and Procedures Proven  to Promote Enrollment</vt:lpstr>
      <vt:lpstr>Policy and Procedures Proven to  Promote Retention</vt:lpstr>
      <vt:lpstr>How does the ACA transform eligibility and enrollment?</vt:lpstr>
      <vt:lpstr>Creates a “no wrong door”  connection to coverage</vt:lpstr>
      <vt:lpstr>Offers multiple paths to enrollment and renewal</vt:lpstr>
      <vt:lpstr>Simplified Application and Renewal Methods in Medicaid and/or CHIP, January 2013</vt:lpstr>
      <vt:lpstr>But what about those old eligibility systems?</vt:lpstr>
      <vt:lpstr>Moving to real-time, data-driven eligibility</vt:lpstr>
      <vt:lpstr>Status of Major Medicaid Eligibility System Upgrades January 2013</vt:lpstr>
      <vt:lpstr>Some Streamlining Policies Remain Options</vt:lpstr>
      <vt:lpstr>How do Medicaid and CHIP stack up?</vt:lpstr>
      <vt:lpstr>PowerPoint Presentation</vt:lpstr>
      <vt:lpstr>Parents’ perspective on Medicaid/CHIP </vt:lpstr>
      <vt:lpstr>Looking beyond open enrollment </vt:lpstr>
      <vt:lpstr>Improving Children’s Coverage Going Forward</vt:lpstr>
      <vt:lpstr>Full ACA implementation has the potential to cut the rate of uninsured children by 40%!</vt:lpstr>
      <vt:lpstr>Questions?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Wesley Prater</cp:lastModifiedBy>
  <cp:revision>182</cp:revision>
  <cp:lastPrinted>2013-02-20T20:22:21Z</cp:lastPrinted>
  <dcterms:created xsi:type="dcterms:W3CDTF">2013-07-29T18:08:34Z</dcterms:created>
  <dcterms:modified xsi:type="dcterms:W3CDTF">2013-08-08T20:31:54Z</dcterms:modified>
</cp:coreProperties>
</file>