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55DE8"/>
    <a:srgbClr val="CB9B3D"/>
    <a:srgbClr val="FF2414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985" autoAdjust="0"/>
    <p:restoredTop sz="94660"/>
  </p:normalViewPr>
  <p:slideViewPr>
    <p:cSldViewPr>
      <p:cViewPr varScale="1">
        <p:scale>
          <a:sx n="82" d="100"/>
          <a:sy n="82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F04C8-2725-D240-B15B-A753AA49CC35}" type="datetimeFigureOut">
              <a:rPr lang="en-US" smtClean="0"/>
              <a:pPr/>
              <a:t>5/16/14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31C42-56FB-C741-B012-D1B54D22A3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7665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BF9C7-FC34-3441-90C4-2BBB1C593375}" type="datetimeFigureOut">
              <a:rPr lang="en-US" smtClean="0"/>
              <a:pPr/>
              <a:t>5/16/14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0A29F-B2A7-4541-9164-5056651417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5338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slide_bkgr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Lucida Brigh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6952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67200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cs typeface="Helvetica Neue Ligh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Helvetica Neue Light"/>
                <a:cs typeface="Helvetica Neue Light"/>
              </a:defRPr>
            </a:lvl1pPr>
          </a:lstStyle>
          <a:p>
            <a:fld id="{ADA2D79C-CD48-4D19-A731-CDEDB40B8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Footer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67" t="86889" r="71833" b="2000"/>
          <a:stretch/>
        </p:blipFill>
        <p:spPr>
          <a:xfrm>
            <a:off x="20637" y="6117684"/>
            <a:ext cx="2265363" cy="74031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999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199"/>
            <a:ext cx="2057400" cy="5410201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399"/>
            <a:ext cx="6019800" cy="5334001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A2D79C-CD48-4D19-A731-CDEDB40B8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Footer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67" t="86889" r="71833" b="2000"/>
          <a:stretch/>
        </p:blipFill>
        <p:spPr>
          <a:xfrm>
            <a:off x="20637" y="6117684"/>
            <a:ext cx="2265363" cy="74031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0403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Lorem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Ipsum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Headline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Shpjerewr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/>
          <a:lstStyle>
            <a:lvl1pPr marL="342900" indent="-342900">
              <a:buFont typeface="Courier New" pitchFamily="49" charset="0"/>
              <a:buChar char="o"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742950" indent="-285750">
              <a:buFont typeface="Courier New" pitchFamily="49" charset="0"/>
              <a:buChar char="o"/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marL="1143000" indent="-228600">
              <a:buFont typeface="Courier New" pitchFamily="49" charset="0"/>
              <a:buChar char="o"/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marL="1600200" indent="-228600">
              <a:buFont typeface="Courier New" pitchFamily="49" charset="0"/>
              <a:buChar char="o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Courier New" pitchFamily="49" charset="0"/>
              <a:buChar char="o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527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cs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527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Helvetica Neue Light"/>
                <a:cs typeface="Helvetica Neue Light"/>
              </a:defRPr>
            </a:lvl1pPr>
          </a:lstStyle>
          <a:p>
            <a:fld id="{ADA2D79C-CD48-4D19-A731-CDEDB40B86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Footer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67" t="86889" r="71833" b="2000"/>
          <a:stretch/>
        </p:blipFill>
        <p:spPr>
          <a:xfrm>
            <a:off x="20637" y="6117684"/>
            <a:ext cx="2265363" cy="74031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38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Lucida Brigh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429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Helvetica Neue Light"/>
                <a:cs typeface="Helvetica Neue Light"/>
              </a:defRPr>
            </a:lvl1pPr>
          </a:lstStyle>
          <a:p>
            <a:fld id="{ADA2D79C-CD48-4D19-A731-CDEDB40B86D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ter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85333"/>
          <a:stretch/>
        </p:blipFill>
        <p:spPr>
          <a:xfrm>
            <a:off x="0" y="-20320"/>
            <a:ext cx="9144000" cy="100584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20648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6720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cs typeface="Helvetica Neue Ligh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Helvetica Neue Light"/>
                <a:cs typeface="Helvetica Neue Light"/>
              </a:defRPr>
            </a:lvl1pPr>
          </a:lstStyle>
          <a:p>
            <a:fld id="{ADA2D79C-CD48-4D19-A731-CDEDB40B8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Footer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67" t="86889" r="71833" b="2000"/>
          <a:stretch/>
        </p:blipFill>
        <p:spPr>
          <a:xfrm>
            <a:off x="20637" y="6117684"/>
            <a:ext cx="2265363" cy="74031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895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cs typeface="Helvetica Neue Ligh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Helvetica Neue Light"/>
                <a:cs typeface="Helvetica Neue Light"/>
              </a:defRPr>
            </a:lvl1pPr>
          </a:lstStyle>
          <a:p>
            <a:fld id="{ADA2D79C-CD48-4D19-A731-CDEDB40B8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Footer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67" t="86889" r="71833" b="2000"/>
          <a:stretch/>
        </p:blipFill>
        <p:spPr>
          <a:xfrm>
            <a:off x="20637" y="6117684"/>
            <a:ext cx="2265363" cy="74031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8476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cs typeface="Helvetica Neue Light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Helvetica Neue Light"/>
                <a:cs typeface="Helvetica Neue Light"/>
              </a:defRPr>
            </a:lvl1pPr>
          </a:lstStyle>
          <a:p>
            <a:fld id="{ADA2D79C-CD48-4D19-A731-CDEDB40B8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 descr="Footer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67" t="86889" r="71833" b="2000"/>
          <a:stretch/>
        </p:blipFill>
        <p:spPr>
          <a:xfrm>
            <a:off x="20637" y="6117684"/>
            <a:ext cx="2265363" cy="74031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658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cs typeface="Helvetica Neue Light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Helvetica Neue Light"/>
                <a:cs typeface="Helvetica Neue Light"/>
              </a:defRPr>
            </a:lvl1pPr>
          </a:lstStyle>
          <a:p>
            <a:fld id="{ADA2D79C-CD48-4D19-A731-CDEDB40B8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Footer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67" t="86889" r="71833" b="2000"/>
          <a:stretch/>
        </p:blipFill>
        <p:spPr>
          <a:xfrm>
            <a:off x="20637" y="6117684"/>
            <a:ext cx="2265363" cy="74031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143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1054100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0999"/>
            <a:ext cx="5111750" cy="5562601"/>
          </a:xfrm>
        </p:spPr>
        <p:txBody>
          <a:bodyPr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cs typeface="Helvetica Neue Ligh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Helvetica Neue Light"/>
                <a:cs typeface="Helvetica Neue Light"/>
              </a:defRPr>
            </a:lvl1pPr>
          </a:lstStyle>
          <a:p>
            <a:fld id="{ADA2D79C-CD48-4D19-A731-CDEDB40B8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Footer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67" t="86889" r="71833" b="2000"/>
          <a:stretch/>
        </p:blipFill>
        <p:spPr>
          <a:xfrm>
            <a:off x="20637" y="6117684"/>
            <a:ext cx="2265363" cy="74031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2256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cs typeface="Helvetica Neue Light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Helvetica Neue Light"/>
                <a:cs typeface="Helvetica Neue Light"/>
              </a:defRPr>
            </a:lvl1pPr>
          </a:lstStyle>
          <a:p>
            <a:fld id="{ADA2D79C-CD48-4D19-A731-CDEDB40B86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6019800"/>
            <a:ext cx="8763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Footer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2667" t="86889" r="71833" b="2000"/>
          <a:stretch/>
        </p:blipFill>
        <p:spPr>
          <a:xfrm>
            <a:off x="20637" y="6117684"/>
            <a:ext cx="2265363" cy="740315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1674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682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>
              <a:lumMod val="50000"/>
            </a:schemeClr>
          </a:solidFill>
          <a:latin typeface="Helvetica Neue Light"/>
          <a:ea typeface="+mj-ea"/>
          <a:cs typeface="Helvetica Neue Light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Helvetica Neue Light"/>
          <a:ea typeface="+mn-ea"/>
          <a:cs typeface="Helvetica Neue Light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Helvetica Neue Light"/>
          <a:ea typeface="+mn-ea"/>
          <a:cs typeface="Helvetica Neue Light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Helvetica Neue Light"/>
          <a:ea typeface="+mn-ea"/>
          <a:cs typeface="Helvetica Neue Light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Helvetica Neue Light"/>
          <a:ea typeface="+mn-ea"/>
          <a:cs typeface="Helvetica Neue Light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Helvetica Neue Light"/>
          <a:ea typeface="+mn-ea"/>
          <a:cs typeface="Helvetica Neue Ligh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019800"/>
            <a:ext cx="6248400" cy="838200"/>
          </a:xfrm>
        </p:spPr>
        <p:txBody>
          <a:bodyPr/>
          <a:lstStyle/>
          <a:p>
            <a:r>
              <a:rPr lang="en-US" sz="1100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SOURCE: Analysis of 50-state survey of CHIP and Medicaid programs using preliminary data to assess maximum value of disregards and deductions.</a:t>
            </a:r>
          </a:p>
          <a:p>
            <a:r>
              <a:rPr lang="en-US" sz="1100" dirty="0" smtClean="0">
                <a:latin typeface="+mn-lt"/>
              </a:rPr>
              <a:t>* Arizona is in process of phasing out its separate CHIP program and is not enrolling new children in CHIP.</a:t>
            </a:r>
            <a:endParaRPr lang="en-US" sz="1100" dirty="0">
              <a:latin typeface="+mn-lt"/>
            </a:endParaRPr>
          </a:p>
        </p:txBody>
      </p:sp>
      <p:sp>
        <p:nvSpPr>
          <p:cNvPr id="9" name="Rectangle 131"/>
          <p:cNvSpPr>
            <a:spLocks noChangeArrowheads="1"/>
          </p:cNvSpPr>
          <p:nvPr/>
        </p:nvSpPr>
        <p:spPr bwMode="auto">
          <a:xfrm>
            <a:off x="4267200" y="5105400"/>
            <a:ext cx="152400" cy="1524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132"/>
          <p:cNvSpPr>
            <a:spLocks noChangeArrowheads="1"/>
          </p:cNvSpPr>
          <p:nvPr/>
        </p:nvSpPr>
        <p:spPr bwMode="auto">
          <a:xfrm>
            <a:off x="4267200" y="5791200"/>
            <a:ext cx="152400" cy="152400"/>
          </a:xfrm>
          <a:prstGeom prst="rect">
            <a:avLst/>
          </a:prstGeom>
          <a:solidFill>
            <a:srgbClr val="C9961E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33"/>
          <p:cNvSpPr txBox="1">
            <a:spLocks noChangeArrowheads="1"/>
          </p:cNvSpPr>
          <p:nvPr/>
        </p:nvSpPr>
        <p:spPr bwMode="auto">
          <a:xfrm>
            <a:off x="4419600" y="5742801"/>
            <a:ext cx="3263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Medicaid Expansion States (14 states &amp; Arizona)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 Box 135"/>
          <p:cNvSpPr txBox="1">
            <a:spLocks noChangeArrowheads="1"/>
          </p:cNvSpPr>
          <p:nvPr/>
        </p:nvSpPr>
        <p:spPr bwMode="auto">
          <a:xfrm>
            <a:off x="4419600" y="5057001"/>
            <a:ext cx="46602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Low-Risk States with Wide Band of Separate CHIP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Coverage (16 states)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Shape - Wyoming"/>
          <p:cNvSpPr>
            <a:spLocks noChangeAspect="1"/>
          </p:cNvSpPr>
          <p:nvPr/>
        </p:nvSpPr>
        <p:spPr bwMode="auto">
          <a:xfrm>
            <a:off x="2814637" y="1963738"/>
            <a:ext cx="896939" cy="720725"/>
          </a:xfrm>
          <a:custGeom>
            <a:avLst/>
            <a:gdLst>
              <a:gd name="T0" fmla="*/ 2147483647 w 567"/>
              <a:gd name="T1" fmla="*/ 0 h 463"/>
              <a:gd name="T2" fmla="*/ 2147483647 w 567"/>
              <a:gd name="T3" fmla="*/ 2147483647 h 463"/>
              <a:gd name="T4" fmla="*/ 0 w 567"/>
              <a:gd name="T5" fmla="*/ 2147483647 h 463"/>
              <a:gd name="T6" fmla="*/ 2147483647 w 567"/>
              <a:gd name="T7" fmla="*/ 2147483647 h 463"/>
              <a:gd name="T8" fmla="*/ 2147483647 w 567"/>
              <a:gd name="T9" fmla="*/ 2147483647 h 463"/>
              <a:gd name="T10" fmla="*/ 2147483647 w 567"/>
              <a:gd name="T11" fmla="*/ 2147483647 h 463"/>
              <a:gd name="T12" fmla="*/ 2147483647 w 567"/>
              <a:gd name="T13" fmla="*/ 0 h 4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7"/>
              <a:gd name="T22" fmla="*/ 0 h 463"/>
              <a:gd name="T23" fmla="*/ 567 w 567"/>
              <a:gd name="T24" fmla="*/ 463 h 4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7" h="463">
                <a:moveTo>
                  <a:pt x="55" y="0"/>
                </a:moveTo>
                <a:lnTo>
                  <a:pt x="35" y="172"/>
                </a:lnTo>
                <a:lnTo>
                  <a:pt x="0" y="420"/>
                </a:lnTo>
                <a:lnTo>
                  <a:pt x="164" y="433"/>
                </a:lnTo>
                <a:lnTo>
                  <a:pt x="547" y="463"/>
                </a:lnTo>
                <a:lnTo>
                  <a:pt x="567" y="47"/>
                </a:lnTo>
                <a:lnTo>
                  <a:pt x="5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7" name="Shape - Wisconsin"/>
          <p:cNvSpPr>
            <a:spLocks noChangeAspect="1"/>
          </p:cNvSpPr>
          <p:nvPr/>
        </p:nvSpPr>
        <p:spPr bwMode="auto">
          <a:xfrm>
            <a:off x="5002212" y="1652588"/>
            <a:ext cx="654051" cy="752475"/>
          </a:xfrm>
          <a:custGeom>
            <a:avLst/>
            <a:gdLst>
              <a:gd name="T0" fmla="*/ 30 w 415"/>
              <a:gd name="T1" fmla="*/ 33 h 484"/>
              <a:gd name="T2" fmla="*/ 61 w 415"/>
              <a:gd name="T3" fmla="*/ 28 h 484"/>
              <a:gd name="T4" fmla="*/ 90 w 415"/>
              <a:gd name="T5" fmla="*/ 28 h 484"/>
              <a:gd name="T6" fmla="*/ 107 w 415"/>
              <a:gd name="T7" fmla="*/ 0 h 484"/>
              <a:gd name="T8" fmla="*/ 121 w 415"/>
              <a:gd name="T9" fmla="*/ 36 h 484"/>
              <a:gd name="T10" fmla="*/ 166 w 415"/>
              <a:gd name="T11" fmla="*/ 36 h 484"/>
              <a:gd name="T12" fmla="*/ 189 w 415"/>
              <a:gd name="T13" fmla="*/ 68 h 484"/>
              <a:gd name="T14" fmla="*/ 236 w 415"/>
              <a:gd name="T15" fmla="*/ 59 h 484"/>
              <a:gd name="T16" fmla="*/ 267 w 415"/>
              <a:gd name="T17" fmla="*/ 80 h 484"/>
              <a:gd name="T18" fmla="*/ 325 w 415"/>
              <a:gd name="T19" fmla="*/ 95 h 484"/>
              <a:gd name="T20" fmla="*/ 336 w 415"/>
              <a:gd name="T21" fmla="*/ 121 h 484"/>
              <a:gd name="T22" fmla="*/ 365 w 415"/>
              <a:gd name="T23" fmla="*/ 122 h 484"/>
              <a:gd name="T24" fmla="*/ 356 w 415"/>
              <a:gd name="T25" fmla="*/ 147 h 484"/>
              <a:gd name="T26" fmla="*/ 367 w 415"/>
              <a:gd name="T27" fmla="*/ 176 h 484"/>
              <a:gd name="T28" fmla="*/ 347 w 415"/>
              <a:gd name="T29" fmla="*/ 211 h 484"/>
              <a:gd name="T30" fmla="*/ 361 w 415"/>
              <a:gd name="T31" fmla="*/ 219 h 484"/>
              <a:gd name="T32" fmla="*/ 394 w 415"/>
              <a:gd name="T33" fmla="*/ 180 h 484"/>
              <a:gd name="T34" fmla="*/ 392 w 415"/>
              <a:gd name="T35" fmla="*/ 167 h 484"/>
              <a:gd name="T36" fmla="*/ 406 w 415"/>
              <a:gd name="T37" fmla="*/ 161 h 484"/>
              <a:gd name="T38" fmla="*/ 415 w 415"/>
              <a:gd name="T39" fmla="*/ 180 h 484"/>
              <a:gd name="T40" fmla="*/ 389 w 415"/>
              <a:gd name="T41" fmla="*/ 207 h 484"/>
              <a:gd name="T42" fmla="*/ 379 w 415"/>
              <a:gd name="T43" fmla="*/ 268 h 484"/>
              <a:gd name="T44" fmla="*/ 379 w 415"/>
              <a:gd name="T45" fmla="*/ 371 h 484"/>
              <a:gd name="T46" fmla="*/ 394 w 415"/>
              <a:gd name="T47" fmla="*/ 389 h 484"/>
              <a:gd name="T48" fmla="*/ 388 w 415"/>
              <a:gd name="T49" fmla="*/ 453 h 484"/>
              <a:gd name="T50" fmla="*/ 191 w 415"/>
              <a:gd name="T51" fmla="*/ 484 h 484"/>
              <a:gd name="T52" fmla="*/ 142 w 415"/>
              <a:gd name="T53" fmla="*/ 454 h 484"/>
              <a:gd name="T54" fmla="*/ 152 w 415"/>
              <a:gd name="T55" fmla="*/ 416 h 484"/>
              <a:gd name="T56" fmla="*/ 128 w 415"/>
              <a:gd name="T57" fmla="*/ 374 h 484"/>
              <a:gd name="T58" fmla="*/ 107 w 415"/>
              <a:gd name="T59" fmla="*/ 322 h 484"/>
              <a:gd name="T60" fmla="*/ 52 w 415"/>
              <a:gd name="T61" fmla="*/ 270 h 484"/>
              <a:gd name="T62" fmla="*/ 18 w 415"/>
              <a:gd name="T63" fmla="*/ 270 h 484"/>
              <a:gd name="T64" fmla="*/ 18 w 415"/>
              <a:gd name="T65" fmla="*/ 198 h 484"/>
              <a:gd name="T66" fmla="*/ 0 w 415"/>
              <a:gd name="T67" fmla="*/ 171 h 484"/>
              <a:gd name="T68" fmla="*/ 39 w 415"/>
              <a:gd name="T69" fmla="*/ 130 h 484"/>
              <a:gd name="T70" fmla="*/ 30 w 415"/>
              <a:gd name="T71" fmla="*/ 33 h 48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15"/>
              <a:gd name="T109" fmla="*/ 0 h 484"/>
              <a:gd name="T110" fmla="*/ 415 w 415"/>
              <a:gd name="T111" fmla="*/ 484 h 48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15" h="484">
                <a:moveTo>
                  <a:pt x="30" y="33"/>
                </a:moveTo>
                <a:lnTo>
                  <a:pt x="61" y="28"/>
                </a:lnTo>
                <a:lnTo>
                  <a:pt x="90" y="28"/>
                </a:lnTo>
                <a:lnTo>
                  <a:pt x="107" y="0"/>
                </a:lnTo>
                <a:lnTo>
                  <a:pt x="121" y="36"/>
                </a:lnTo>
                <a:lnTo>
                  <a:pt x="166" y="36"/>
                </a:lnTo>
                <a:lnTo>
                  <a:pt x="189" y="68"/>
                </a:lnTo>
                <a:lnTo>
                  <a:pt x="236" y="59"/>
                </a:lnTo>
                <a:lnTo>
                  <a:pt x="267" y="80"/>
                </a:lnTo>
                <a:lnTo>
                  <a:pt x="325" y="95"/>
                </a:lnTo>
                <a:lnTo>
                  <a:pt x="336" y="121"/>
                </a:lnTo>
                <a:lnTo>
                  <a:pt x="365" y="122"/>
                </a:lnTo>
                <a:lnTo>
                  <a:pt x="356" y="147"/>
                </a:lnTo>
                <a:lnTo>
                  <a:pt x="367" y="176"/>
                </a:lnTo>
                <a:lnTo>
                  <a:pt x="347" y="211"/>
                </a:lnTo>
                <a:lnTo>
                  <a:pt x="361" y="219"/>
                </a:lnTo>
                <a:lnTo>
                  <a:pt x="394" y="180"/>
                </a:lnTo>
                <a:lnTo>
                  <a:pt x="392" y="167"/>
                </a:lnTo>
                <a:lnTo>
                  <a:pt x="406" y="161"/>
                </a:lnTo>
                <a:lnTo>
                  <a:pt x="415" y="180"/>
                </a:lnTo>
                <a:lnTo>
                  <a:pt x="389" y="207"/>
                </a:lnTo>
                <a:lnTo>
                  <a:pt x="379" y="268"/>
                </a:lnTo>
                <a:lnTo>
                  <a:pt x="379" y="371"/>
                </a:lnTo>
                <a:lnTo>
                  <a:pt x="394" y="389"/>
                </a:lnTo>
                <a:lnTo>
                  <a:pt x="388" y="453"/>
                </a:lnTo>
                <a:lnTo>
                  <a:pt x="191" y="484"/>
                </a:lnTo>
                <a:lnTo>
                  <a:pt x="142" y="454"/>
                </a:lnTo>
                <a:lnTo>
                  <a:pt x="152" y="416"/>
                </a:lnTo>
                <a:lnTo>
                  <a:pt x="128" y="374"/>
                </a:lnTo>
                <a:lnTo>
                  <a:pt x="107" y="322"/>
                </a:lnTo>
                <a:lnTo>
                  <a:pt x="52" y="270"/>
                </a:lnTo>
                <a:lnTo>
                  <a:pt x="18" y="270"/>
                </a:lnTo>
                <a:lnTo>
                  <a:pt x="18" y="198"/>
                </a:lnTo>
                <a:lnTo>
                  <a:pt x="0" y="171"/>
                </a:lnTo>
                <a:lnTo>
                  <a:pt x="39" y="130"/>
                </a:lnTo>
                <a:lnTo>
                  <a:pt x="30" y="3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>
              <a:latin typeface="+mj-lt"/>
            </a:endParaRPr>
          </a:p>
        </p:txBody>
      </p:sp>
      <p:sp>
        <p:nvSpPr>
          <p:cNvPr id="18" name="Shape - West Virginia"/>
          <p:cNvSpPr>
            <a:spLocks noChangeAspect="1"/>
          </p:cNvSpPr>
          <p:nvPr/>
        </p:nvSpPr>
        <p:spPr bwMode="auto">
          <a:xfrm>
            <a:off x="6372226" y="2505075"/>
            <a:ext cx="550863" cy="566738"/>
          </a:xfrm>
          <a:custGeom>
            <a:avLst/>
            <a:gdLst>
              <a:gd name="T0" fmla="*/ 2147483647 w 349"/>
              <a:gd name="T1" fmla="*/ 2147483647 h 365"/>
              <a:gd name="T2" fmla="*/ 2147483647 w 349"/>
              <a:gd name="T3" fmla="*/ 2147483647 h 365"/>
              <a:gd name="T4" fmla="*/ 0 w 349"/>
              <a:gd name="T5" fmla="*/ 2147483647 h 365"/>
              <a:gd name="T6" fmla="*/ 2147483647 w 349"/>
              <a:gd name="T7" fmla="*/ 2147483647 h 365"/>
              <a:gd name="T8" fmla="*/ 2147483647 w 349"/>
              <a:gd name="T9" fmla="*/ 2147483647 h 365"/>
              <a:gd name="T10" fmla="*/ 2147483647 w 349"/>
              <a:gd name="T11" fmla="*/ 2147483647 h 365"/>
              <a:gd name="T12" fmla="*/ 2147483647 w 349"/>
              <a:gd name="T13" fmla="*/ 2147483647 h 365"/>
              <a:gd name="T14" fmla="*/ 2147483647 w 349"/>
              <a:gd name="T15" fmla="*/ 2147483647 h 365"/>
              <a:gd name="T16" fmla="*/ 2147483647 w 349"/>
              <a:gd name="T17" fmla="*/ 2147483647 h 365"/>
              <a:gd name="T18" fmla="*/ 2147483647 w 349"/>
              <a:gd name="T19" fmla="*/ 2147483647 h 365"/>
              <a:gd name="T20" fmla="*/ 2147483647 w 349"/>
              <a:gd name="T21" fmla="*/ 2147483647 h 365"/>
              <a:gd name="T22" fmla="*/ 2147483647 w 349"/>
              <a:gd name="T23" fmla="*/ 2147483647 h 365"/>
              <a:gd name="T24" fmla="*/ 2147483647 w 349"/>
              <a:gd name="T25" fmla="*/ 2147483647 h 365"/>
              <a:gd name="T26" fmla="*/ 2147483647 w 349"/>
              <a:gd name="T27" fmla="*/ 2147483647 h 365"/>
              <a:gd name="T28" fmla="*/ 2147483647 w 349"/>
              <a:gd name="T29" fmla="*/ 2147483647 h 365"/>
              <a:gd name="T30" fmla="*/ 2147483647 w 349"/>
              <a:gd name="T31" fmla="*/ 2147483647 h 365"/>
              <a:gd name="T32" fmla="*/ 2147483647 w 349"/>
              <a:gd name="T33" fmla="*/ 0 h 365"/>
              <a:gd name="T34" fmla="*/ 2147483647 w 349"/>
              <a:gd name="T35" fmla="*/ 2147483647 h 365"/>
              <a:gd name="T36" fmla="*/ 2147483647 w 349"/>
              <a:gd name="T37" fmla="*/ 2147483647 h 365"/>
              <a:gd name="T38" fmla="*/ 2147483647 w 349"/>
              <a:gd name="T39" fmla="*/ 2147483647 h 365"/>
              <a:gd name="T40" fmla="*/ 2147483647 w 349"/>
              <a:gd name="T41" fmla="*/ 2147483647 h 36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9"/>
              <a:gd name="T64" fmla="*/ 0 h 365"/>
              <a:gd name="T65" fmla="*/ 349 w 349"/>
              <a:gd name="T66" fmla="*/ 365 h 36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9" h="365">
                <a:moveTo>
                  <a:pt x="35" y="191"/>
                </a:moveTo>
                <a:lnTo>
                  <a:pt x="9" y="184"/>
                </a:lnTo>
                <a:lnTo>
                  <a:pt x="0" y="242"/>
                </a:lnTo>
                <a:lnTo>
                  <a:pt x="9" y="303"/>
                </a:lnTo>
                <a:lnTo>
                  <a:pt x="59" y="344"/>
                </a:lnTo>
                <a:lnTo>
                  <a:pt x="71" y="365"/>
                </a:lnTo>
                <a:lnTo>
                  <a:pt x="135" y="344"/>
                </a:lnTo>
                <a:lnTo>
                  <a:pt x="211" y="295"/>
                </a:lnTo>
                <a:lnTo>
                  <a:pt x="234" y="188"/>
                </a:lnTo>
                <a:lnTo>
                  <a:pt x="283" y="160"/>
                </a:lnTo>
                <a:lnTo>
                  <a:pt x="310" y="94"/>
                </a:lnTo>
                <a:lnTo>
                  <a:pt x="349" y="76"/>
                </a:lnTo>
                <a:lnTo>
                  <a:pt x="298" y="67"/>
                </a:lnTo>
                <a:lnTo>
                  <a:pt x="210" y="115"/>
                </a:lnTo>
                <a:lnTo>
                  <a:pt x="196" y="69"/>
                </a:lnTo>
                <a:lnTo>
                  <a:pt x="120" y="73"/>
                </a:lnTo>
                <a:lnTo>
                  <a:pt x="103" y="0"/>
                </a:lnTo>
                <a:lnTo>
                  <a:pt x="83" y="20"/>
                </a:lnTo>
                <a:lnTo>
                  <a:pt x="89" y="124"/>
                </a:lnTo>
                <a:lnTo>
                  <a:pt x="55" y="133"/>
                </a:lnTo>
                <a:lnTo>
                  <a:pt x="35" y="19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9" name="Shape - Washington"/>
          <p:cNvSpPr>
            <a:spLocks noChangeAspect="1"/>
          </p:cNvSpPr>
          <p:nvPr/>
        </p:nvSpPr>
        <p:spPr bwMode="auto">
          <a:xfrm>
            <a:off x="1490664" y="1112838"/>
            <a:ext cx="835025" cy="603250"/>
          </a:xfrm>
          <a:custGeom>
            <a:avLst/>
            <a:gdLst>
              <a:gd name="T0" fmla="*/ 2147483647 w 530"/>
              <a:gd name="T1" fmla="*/ 0 h 389"/>
              <a:gd name="T2" fmla="*/ 2147483647 w 530"/>
              <a:gd name="T3" fmla="*/ 2147483647 h 389"/>
              <a:gd name="T4" fmla="*/ 2147483647 w 530"/>
              <a:gd name="T5" fmla="*/ 2147483647 h 389"/>
              <a:gd name="T6" fmla="*/ 2147483647 w 530"/>
              <a:gd name="T7" fmla="*/ 2147483647 h 389"/>
              <a:gd name="T8" fmla="*/ 2147483647 w 530"/>
              <a:gd name="T9" fmla="*/ 2147483647 h 389"/>
              <a:gd name="T10" fmla="*/ 2147483647 w 530"/>
              <a:gd name="T11" fmla="*/ 2147483647 h 389"/>
              <a:gd name="T12" fmla="*/ 2147483647 w 530"/>
              <a:gd name="T13" fmla="*/ 2147483647 h 389"/>
              <a:gd name="T14" fmla="*/ 2147483647 w 530"/>
              <a:gd name="T15" fmla="*/ 2147483647 h 389"/>
              <a:gd name="T16" fmla="*/ 2147483647 w 530"/>
              <a:gd name="T17" fmla="*/ 2147483647 h 389"/>
              <a:gd name="T18" fmla="*/ 2147483647 w 530"/>
              <a:gd name="T19" fmla="*/ 2147483647 h 389"/>
              <a:gd name="T20" fmla="*/ 2147483647 w 530"/>
              <a:gd name="T21" fmla="*/ 2147483647 h 389"/>
              <a:gd name="T22" fmla="*/ 2147483647 w 530"/>
              <a:gd name="T23" fmla="*/ 2147483647 h 389"/>
              <a:gd name="T24" fmla="*/ 2147483647 w 530"/>
              <a:gd name="T25" fmla="*/ 2147483647 h 389"/>
              <a:gd name="T26" fmla="*/ 2147483647 w 530"/>
              <a:gd name="T27" fmla="*/ 2147483647 h 389"/>
              <a:gd name="T28" fmla="*/ 2147483647 w 530"/>
              <a:gd name="T29" fmla="*/ 2147483647 h 389"/>
              <a:gd name="T30" fmla="*/ 2147483647 w 530"/>
              <a:gd name="T31" fmla="*/ 2147483647 h 389"/>
              <a:gd name="T32" fmla="*/ 2147483647 w 530"/>
              <a:gd name="T33" fmla="*/ 2147483647 h 389"/>
              <a:gd name="T34" fmla="*/ 2147483647 w 530"/>
              <a:gd name="T35" fmla="*/ 2147483647 h 389"/>
              <a:gd name="T36" fmla="*/ 2147483647 w 530"/>
              <a:gd name="T37" fmla="*/ 2147483647 h 389"/>
              <a:gd name="T38" fmla="*/ 2147483647 w 530"/>
              <a:gd name="T39" fmla="*/ 2147483647 h 389"/>
              <a:gd name="T40" fmla="*/ 0 w 530"/>
              <a:gd name="T41" fmla="*/ 2147483647 h 389"/>
              <a:gd name="T42" fmla="*/ 2147483647 w 530"/>
              <a:gd name="T43" fmla="*/ 2147483647 h 389"/>
              <a:gd name="T44" fmla="*/ 2147483647 w 530"/>
              <a:gd name="T45" fmla="*/ 2147483647 h 389"/>
              <a:gd name="T46" fmla="*/ 2147483647 w 530"/>
              <a:gd name="T47" fmla="*/ 2147483647 h 389"/>
              <a:gd name="T48" fmla="*/ 2147483647 w 530"/>
              <a:gd name="T49" fmla="*/ 2147483647 h 389"/>
              <a:gd name="T50" fmla="*/ 2147483647 w 530"/>
              <a:gd name="T51" fmla="*/ 2147483647 h 389"/>
              <a:gd name="T52" fmla="*/ 2147483647 w 530"/>
              <a:gd name="T53" fmla="*/ 2147483647 h 389"/>
              <a:gd name="T54" fmla="*/ 2147483647 w 530"/>
              <a:gd name="T55" fmla="*/ 2147483647 h 389"/>
              <a:gd name="T56" fmla="*/ 2147483647 w 530"/>
              <a:gd name="T57" fmla="*/ 2147483647 h 389"/>
              <a:gd name="T58" fmla="*/ 2147483647 w 530"/>
              <a:gd name="T59" fmla="*/ 2147483647 h 389"/>
              <a:gd name="T60" fmla="*/ 2147483647 w 530"/>
              <a:gd name="T61" fmla="*/ 2147483647 h 389"/>
              <a:gd name="T62" fmla="*/ 2147483647 w 530"/>
              <a:gd name="T63" fmla="*/ 2147483647 h 389"/>
              <a:gd name="T64" fmla="*/ 2147483647 w 530"/>
              <a:gd name="T65" fmla="*/ 2147483647 h 389"/>
              <a:gd name="T66" fmla="*/ 2147483647 w 530"/>
              <a:gd name="T67" fmla="*/ 2147483647 h 389"/>
              <a:gd name="T68" fmla="*/ 2147483647 w 530"/>
              <a:gd name="T69" fmla="*/ 2147483647 h 389"/>
              <a:gd name="T70" fmla="*/ 2147483647 w 530"/>
              <a:gd name="T71" fmla="*/ 2147483647 h 389"/>
              <a:gd name="T72" fmla="*/ 2147483647 w 530"/>
              <a:gd name="T73" fmla="*/ 2147483647 h 389"/>
              <a:gd name="T74" fmla="*/ 2147483647 w 530"/>
              <a:gd name="T75" fmla="*/ 0 h 38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30"/>
              <a:gd name="T115" fmla="*/ 0 h 389"/>
              <a:gd name="T116" fmla="*/ 530 w 530"/>
              <a:gd name="T117" fmla="*/ 389 h 38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30" h="389">
                <a:moveTo>
                  <a:pt x="134" y="0"/>
                </a:moveTo>
                <a:lnTo>
                  <a:pt x="243" y="30"/>
                </a:lnTo>
                <a:lnTo>
                  <a:pt x="326" y="49"/>
                </a:lnTo>
                <a:lnTo>
                  <a:pt x="366" y="58"/>
                </a:lnTo>
                <a:lnTo>
                  <a:pt x="408" y="64"/>
                </a:lnTo>
                <a:lnTo>
                  <a:pt x="463" y="74"/>
                </a:lnTo>
                <a:lnTo>
                  <a:pt x="530" y="86"/>
                </a:lnTo>
                <a:lnTo>
                  <a:pt x="487" y="389"/>
                </a:lnTo>
                <a:lnTo>
                  <a:pt x="281" y="345"/>
                </a:lnTo>
                <a:lnTo>
                  <a:pt x="253" y="365"/>
                </a:lnTo>
                <a:lnTo>
                  <a:pt x="216" y="335"/>
                </a:lnTo>
                <a:lnTo>
                  <a:pt x="183" y="365"/>
                </a:lnTo>
                <a:lnTo>
                  <a:pt x="153" y="339"/>
                </a:lnTo>
                <a:lnTo>
                  <a:pt x="68" y="335"/>
                </a:lnTo>
                <a:lnTo>
                  <a:pt x="80" y="286"/>
                </a:lnTo>
                <a:lnTo>
                  <a:pt x="19" y="281"/>
                </a:lnTo>
                <a:lnTo>
                  <a:pt x="13" y="253"/>
                </a:lnTo>
                <a:lnTo>
                  <a:pt x="25" y="223"/>
                </a:lnTo>
                <a:lnTo>
                  <a:pt x="10" y="196"/>
                </a:lnTo>
                <a:lnTo>
                  <a:pt x="11" y="120"/>
                </a:lnTo>
                <a:lnTo>
                  <a:pt x="0" y="62"/>
                </a:lnTo>
                <a:lnTo>
                  <a:pt x="7" y="40"/>
                </a:lnTo>
                <a:lnTo>
                  <a:pt x="34" y="49"/>
                </a:lnTo>
                <a:lnTo>
                  <a:pt x="62" y="83"/>
                </a:lnTo>
                <a:lnTo>
                  <a:pt x="114" y="91"/>
                </a:lnTo>
                <a:lnTo>
                  <a:pt x="128" y="119"/>
                </a:lnTo>
                <a:lnTo>
                  <a:pt x="102" y="119"/>
                </a:lnTo>
                <a:lnTo>
                  <a:pt x="99" y="143"/>
                </a:lnTo>
                <a:lnTo>
                  <a:pt x="114" y="146"/>
                </a:lnTo>
                <a:lnTo>
                  <a:pt x="120" y="170"/>
                </a:lnTo>
                <a:lnTo>
                  <a:pt x="89" y="187"/>
                </a:lnTo>
                <a:lnTo>
                  <a:pt x="89" y="204"/>
                </a:lnTo>
                <a:lnTo>
                  <a:pt x="125" y="204"/>
                </a:lnTo>
                <a:lnTo>
                  <a:pt x="134" y="162"/>
                </a:lnTo>
                <a:lnTo>
                  <a:pt x="161" y="137"/>
                </a:lnTo>
                <a:lnTo>
                  <a:pt x="128" y="71"/>
                </a:lnTo>
                <a:lnTo>
                  <a:pt x="149" y="50"/>
                </a:lnTo>
                <a:lnTo>
                  <a:pt x="134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grpSp>
        <p:nvGrpSpPr>
          <p:cNvPr id="20" name="Shape - Virginia"/>
          <p:cNvGrpSpPr>
            <a:grpSpLocks/>
          </p:cNvGrpSpPr>
          <p:nvPr/>
        </p:nvGrpSpPr>
        <p:grpSpPr bwMode="auto">
          <a:xfrm>
            <a:off x="6303961" y="2624137"/>
            <a:ext cx="1009651" cy="596900"/>
            <a:chOff x="3911" y="1540"/>
            <a:chExt cx="636" cy="376"/>
          </a:xfrm>
          <a:solidFill>
            <a:srgbClr val="953735"/>
          </a:solidFill>
        </p:grpSpPr>
        <p:sp>
          <p:nvSpPr>
            <p:cNvPr id="21" name="Freeform 65"/>
            <p:cNvSpPr>
              <a:spLocks noChangeAspect="1"/>
            </p:cNvSpPr>
            <p:nvPr/>
          </p:nvSpPr>
          <p:spPr bwMode="auto">
            <a:xfrm>
              <a:off x="3911" y="1540"/>
              <a:ext cx="613" cy="376"/>
            </a:xfrm>
            <a:custGeom>
              <a:avLst/>
              <a:gdLst>
                <a:gd name="T0" fmla="*/ 102 w 616"/>
                <a:gd name="T1" fmla="*/ 253 h 383"/>
                <a:gd name="T2" fmla="*/ 84 w 616"/>
                <a:gd name="T3" fmla="*/ 290 h 383"/>
                <a:gd name="T4" fmla="*/ 59 w 616"/>
                <a:gd name="T5" fmla="*/ 300 h 383"/>
                <a:gd name="T6" fmla="*/ 57 w 616"/>
                <a:gd name="T7" fmla="*/ 325 h 383"/>
                <a:gd name="T8" fmla="*/ 3 w 616"/>
                <a:gd name="T9" fmla="*/ 343 h 383"/>
                <a:gd name="T10" fmla="*/ 0 w 616"/>
                <a:gd name="T11" fmla="*/ 362 h 383"/>
                <a:gd name="T12" fmla="*/ 144 w 616"/>
                <a:gd name="T13" fmla="*/ 339 h 383"/>
                <a:gd name="T14" fmla="*/ 406 w 616"/>
                <a:gd name="T15" fmla="*/ 287 h 383"/>
                <a:gd name="T16" fmla="*/ 607 w 616"/>
                <a:gd name="T17" fmla="*/ 240 h 383"/>
                <a:gd name="T18" fmla="*/ 607 w 616"/>
                <a:gd name="T19" fmla="*/ 203 h 383"/>
                <a:gd name="T20" fmla="*/ 585 w 616"/>
                <a:gd name="T21" fmla="*/ 191 h 383"/>
                <a:gd name="T22" fmla="*/ 567 w 616"/>
                <a:gd name="T23" fmla="*/ 210 h 383"/>
                <a:gd name="T24" fmla="*/ 556 w 616"/>
                <a:gd name="T25" fmla="*/ 161 h 383"/>
                <a:gd name="T26" fmla="*/ 567 w 616"/>
                <a:gd name="T27" fmla="*/ 118 h 383"/>
                <a:gd name="T28" fmla="*/ 494 w 616"/>
                <a:gd name="T29" fmla="*/ 84 h 383"/>
                <a:gd name="T30" fmla="*/ 442 w 616"/>
                <a:gd name="T31" fmla="*/ 93 h 383"/>
                <a:gd name="T32" fmla="*/ 440 w 616"/>
                <a:gd name="T33" fmla="*/ 27 h 383"/>
                <a:gd name="T34" fmla="*/ 387 w 616"/>
                <a:gd name="T35" fmla="*/ 0 h 383"/>
                <a:gd name="T36" fmla="*/ 346 w 616"/>
                <a:gd name="T37" fmla="*/ 17 h 383"/>
                <a:gd name="T38" fmla="*/ 319 w 616"/>
                <a:gd name="T39" fmla="*/ 80 h 383"/>
                <a:gd name="T40" fmla="*/ 275 w 616"/>
                <a:gd name="T41" fmla="*/ 105 h 383"/>
                <a:gd name="T42" fmla="*/ 255 w 616"/>
                <a:gd name="T43" fmla="*/ 204 h 383"/>
                <a:gd name="T44" fmla="*/ 178 w 616"/>
                <a:gd name="T45" fmla="*/ 253 h 383"/>
                <a:gd name="T46" fmla="*/ 115 w 616"/>
                <a:gd name="T47" fmla="*/ 274 h 383"/>
                <a:gd name="T48" fmla="*/ 102 w 616"/>
                <a:gd name="T49" fmla="*/ 253 h 3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6"/>
                <a:gd name="T76" fmla="*/ 0 h 383"/>
                <a:gd name="T77" fmla="*/ 616 w 616"/>
                <a:gd name="T78" fmla="*/ 383 h 3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6" h="383">
                  <a:moveTo>
                    <a:pt x="102" y="268"/>
                  </a:moveTo>
                  <a:lnTo>
                    <a:pt x="84" y="307"/>
                  </a:lnTo>
                  <a:lnTo>
                    <a:pt x="59" y="318"/>
                  </a:lnTo>
                  <a:lnTo>
                    <a:pt x="57" y="343"/>
                  </a:lnTo>
                  <a:lnTo>
                    <a:pt x="3" y="362"/>
                  </a:lnTo>
                  <a:lnTo>
                    <a:pt x="0" y="383"/>
                  </a:lnTo>
                  <a:lnTo>
                    <a:pt x="147" y="358"/>
                  </a:lnTo>
                  <a:lnTo>
                    <a:pt x="412" y="303"/>
                  </a:lnTo>
                  <a:lnTo>
                    <a:pt x="616" y="254"/>
                  </a:lnTo>
                  <a:lnTo>
                    <a:pt x="616" y="215"/>
                  </a:lnTo>
                  <a:lnTo>
                    <a:pt x="594" y="203"/>
                  </a:lnTo>
                  <a:lnTo>
                    <a:pt x="576" y="222"/>
                  </a:lnTo>
                  <a:lnTo>
                    <a:pt x="565" y="170"/>
                  </a:lnTo>
                  <a:lnTo>
                    <a:pt x="576" y="124"/>
                  </a:lnTo>
                  <a:lnTo>
                    <a:pt x="500" y="90"/>
                  </a:lnTo>
                  <a:lnTo>
                    <a:pt x="448" y="99"/>
                  </a:lnTo>
                  <a:lnTo>
                    <a:pt x="446" y="27"/>
                  </a:lnTo>
                  <a:lnTo>
                    <a:pt x="393" y="0"/>
                  </a:lnTo>
                  <a:lnTo>
                    <a:pt x="352" y="17"/>
                  </a:lnTo>
                  <a:lnTo>
                    <a:pt x="325" y="84"/>
                  </a:lnTo>
                  <a:lnTo>
                    <a:pt x="278" y="111"/>
                  </a:lnTo>
                  <a:lnTo>
                    <a:pt x="258" y="216"/>
                  </a:lnTo>
                  <a:lnTo>
                    <a:pt x="181" y="268"/>
                  </a:lnTo>
                  <a:lnTo>
                    <a:pt x="118" y="289"/>
                  </a:lnTo>
                  <a:lnTo>
                    <a:pt x="102" y="26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22" name="Freeform 66"/>
            <p:cNvSpPr>
              <a:spLocks noChangeAspect="1"/>
            </p:cNvSpPr>
            <p:nvPr/>
          </p:nvSpPr>
          <p:spPr bwMode="auto">
            <a:xfrm>
              <a:off x="4506" y="1634"/>
              <a:ext cx="41" cy="69"/>
            </a:xfrm>
            <a:custGeom>
              <a:avLst/>
              <a:gdLst>
                <a:gd name="T0" fmla="*/ 0 w 42"/>
                <a:gd name="T1" fmla="*/ 6 h 71"/>
                <a:gd name="T2" fmla="*/ 39 w 42"/>
                <a:gd name="T3" fmla="*/ 0 h 71"/>
                <a:gd name="T4" fmla="*/ 18 w 42"/>
                <a:gd name="T5" fmla="*/ 65 h 71"/>
                <a:gd name="T6" fmla="*/ 2 w 42"/>
                <a:gd name="T7" fmla="*/ 64 h 71"/>
                <a:gd name="T8" fmla="*/ 0 w 42"/>
                <a:gd name="T9" fmla="*/ 6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71"/>
                <a:gd name="T17" fmla="*/ 42 w 42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71">
                  <a:moveTo>
                    <a:pt x="0" y="6"/>
                  </a:moveTo>
                  <a:lnTo>
                    <a:pt x="42" y="0"/>
                  </a:lnTo>
                  <a:lnTo>
                    <a:pt x="18" y="71"/>
                  </a:lnTo>
                  <a:lnTo>
                    <a:pt x="2" y="7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CB9B3D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latin typeface="+mj-lt"/>
              </a:endParaRPr>
            </a:p>
          </p:txBody>
        </p:sp>
      </p:grpSp>
      <p:sp>
        <p:nvSpPr>
          <p:cNvPr id="23" name="Shape - Vermont"/>
          <p:cNvSpPr>
            <a:spLocks noChangeAspect="1"/>
          </p:cNvSpPr>
          <p:nvPr/>
        </p:nvSpPr>
        <p:spPr bwMode="auto">
          <a:xfrm>
            <a:off x="7199314" y="1558925"/>
            <a:ext cx="220663" cy="401638"/>
          </a:xfrm>
          <a:custGeom>
            <a:avLst/>
            <a:gdLst>
              <a:gd name="T0" fmla="*/ 0 w 139"/>
              <a:gd name="T1" fmla="*/ 2147483647 h 257"/>
              <a:gd name="T2" fmla="*/ 2147483647 w 139"/>
              <a:gd name="T3" fmla="*/ 0 h 257"/>
              <a:gd name="T4" fmla="*/ 2147483647 w 139"/>
              <a:gd name="T5" fmla="*/ 2147483647 h 257"/>
              <a:gd name="T6" fmla="*/ 2147483647 w 139"/>
              <a:gd name="T7" fmla="*/ 2147483647 h 257"/>
              <a:gd name="T8" fmla="*/ 2147483647 w 139"/>
              <a:gd name="T9" fmla="*/ 2147483647 h 257"/>
              <a:gd name="T10" fmla="*/ 2147483647 w 139"/>
              <a:gd name="T11" fmla="*/ 2147483647 h 257"/>
              <a:gd name="T12" fmla="*/ 2147483647 w 139"/>
              <a:gd name="T13" fmla="*/ 2147483647 h 257"/>
              <a:gd name="T14" fmla="*/ 2147483647 w 139"/>
              <a:gd name="T15" fmla="*/ 2147483647 h 257"/>
              <a:gd name="T16" fmla="*/ 2147483647 w 139"/>
              <a:gd name="T17" fmla="*/ 2147483647 h 257"/>
              <a:gd name="T18" fmla="*/ 0 w 139"/>
              <a:gd name="T19" fmla="*/ 2147483647 h 2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9"/>
              <a:gd name="T31" fmla="*/ 0 h 257"/>
              <a:gd name="T32" fmla="*/ 139 w 139"/>
              <a:gd name="T33" fmla="*/ 257 h 25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9" h="257">
                <a:moveTo>
                  <a:pt x="0" y="27"/>
                </a:moveTo>
                <a:lnTo>
                  <a:pt x="102" y="0"/>
                </a:lnTo>
                <a:lnTo>
                  <a:pt x="139" y="70"/>
                </a:lnTo>
                <a:lnTo>
                  <a:pt x="120" y="88"/>
                </a:lnTo>
                <a:lnTo>
                  <a:pt x="127" y="243"/>
                </a:lnTo>
                <a:lnTo>
                  <a:pt x="69" y="257"/>
                </a:lnTo>
                <a:lnTo>
                  <a:pt x="41" y="193"/>
                </a:lnTo>
                <a:lnTo>
                  <a:pt x="39" y="117"/>
                </a:lnTo>
                <a:lnTo>
                  <a:pt x="14" y="94"/>
                </a:lnTo>
                <a:lnTo>
                  <a:pt x="0" y="27"/>
                </a:lnTo>
                <a:close/>
              </a:path>
            </a:pathLst>
          </a:custGeom>
          <a:solidFill>
            <a:srgbClr val="953735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24" name="Shape - Utah"/>
          <p:cNvSpPr>
            <a:spLocks noChangeAspect="1"/>
          </p:cNvSpPr>
          <p:nvPr/>
        </p:nvSpPr>
        <p:spPr bwMode="auto">
          <a:xfrm>
            <a:off x="2378077" y="2397125"/>
            <a:ext cx="693737" cy="885825"/>
          </a:xfrm>
          <a:custGeom>
            <a:avLst/>
            <a:gdLst>
              <a:gd name="T0" fmla="*/ 2147483647 w 441"/>
              <a:gd name="T1" fmla="*/ 0 h 569"/>
              <a:gd name="T2" fmla="*/ 2147483647 w 441"/>
              <a:gd name="T3" fmla="*/ 2147483647 h 569"/>
              <a:gd name="T4" fmla="*/ 2147483647 w 441"/>
              <a:gd name="T5" fmla="*/ 2147483647 h 569"/>
              <a:gd name="T6" fmla="*/ 2147483647 w 441"/>
              <a:gd name="T7" fmla="*/ 2147483647 h 569"/>
              <a:gd name="T8" fmla="*/ 2147483647 w 441"/>
              <a:gd name="T9" fmla="*/ 2147483647 h 569"/>
              <a:gd name="T10" fmla="*/ 0 w 441"/>
              <a:gd name="T11" fmla="*/ 2147483647 h 569"/>
              <a:gd name="T12" fmla="*/ 2147483647 w 441"/>
              <a:gd name="T13" fmla="*/ 2147483647 h 569"/>
              <a:gd name="T14" fmla="*/ 2147483647 w 441"/>
              <a:gd name="T15" fmla="*/ 0 h 5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1"/>
              <a:gd name="T25" fmla="*/ 0 h 569"/>
              <a:gd name="T26" fmla="*/ 441 w 441"/>
              <a:gd name="T27" fmla="*/ 569 h 5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1" h="569">
                <a:moveTo>
                  <a:pt x="82" y="0"/>
                </a:moveTo>
                <a:lnTo>
                  <a:pt x="298" y="30"/>
                </a:lnTo>
                <a:lnTo>
                  <a:pt x="283" y="139"/>
                </a:lnTo>
                <a:lnTo>
                  <a:pt x="441" y="154"/>
                </a:lnTo>
                <a:lnTo>
                  <a:pt x="398" y="569"/>
                </a:lnTo>
                <a:lnTo>
                  <a:pt x="0" y="526"/>
                </a:lnTo>
                <a:lnTo>
                  <a:pt x="40" y="261"/>
                </a:lnTo>
                <a:lnTo>
                  <a:pt x="8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25" name="Shape - Texas"/>
          <p:cNvSpPr>
            <a:spLocks noChangeAspect="1"/>
          </p:cNvSpPr>
          <p:nvPr/>
        </p:nvSpPr>
        <p:spPr bwMode="auto">
          <a:xfrm>
            <a:off x="3252787" y="3403599"/>
            <a:ext cx="1816100" cy="1662113"/>
          </a:xfrm>
          <a:custGeom>
            <a:avLst/>
            <a:gdLst>
              <a:gd name="T0" fmla="*/ 2147483647 w 1152"/>
              <a:gd name="T1" fmla="*/ 0 h 1067"/>
              <a:gd name="T2" fmla="*/ 2147483647 w 1152"/>
              <a:gd name="T3" fmla="*/ 2147483647 h 1067"/>
              <a:gd name="T4" fmla="*/ 2147483647 w 1152"/>
              <a:gd name="T5" fmla="*/ 2147483647 h 1067"/>
              <a:gd name="T6" fmla="*/ 2147483647 w 1152"/>
              <a:gd name="T7" fmla="*/ 2147483647 h 1067"/>
              <a:gd name="T8" fmla="*/ 2147483647 w 1152"/>
              <a:gd name="T9" fmla="*/ 2147483647 h 1067"/>
              <a:gd name="T10" fmla="*/ 2147483647 w 1152"/>
              <a:gd name="T11" fmla="*/ 2147483647 h 1067"/>
              <a:gd name="T12" fmla="*/ 2147483647 w 1152"/>
              <a:gd name="T13" fmla="*/ 2147483647 h 1067"/>
              <a:gd name="T14" fmla="*/ 2147483647 w 1152"/>
              <a:gd name="T15" fmla="*/ 2147483647 h 1067"/>
              <a:gd name="T16" fmla="*/ 2147483647 w 1152"/>
              <a:gd name="T17" fmla="*/ 2147483647 h 1067"/>
              <a:gd name="T18" fmla="*/ 2147483647 w 1152"/>
              <a:gd name="T19" fmla="*/ 2147483647 h 1067"/>
              <a:gd name="T20" fmla="*/ 2147483647 w 1152"/>
              <a:gd name="T21" fmla="*/ 2147483647 h 1067"/>
              <a:gd name="T22" fmla="*/ 2147483647 w 1152"/>
              <a:gd name="T23" fmla="*/ 2147483647 h 1067"/>
              <a:gd name="T24" fmla="*/ 2147483647 w 1152"/>
              <a:gd name="T25" fmla="*/ 2147483647 h 1067"/>
              <a:gd name="T26" fmla="*/ 2147483647 w 1152"/>
              <a:gd name="T27" fmla="*/ 2147483647 h 1067"/>
              <a:gd name="T28" fmla="*/ 2147483647 w 1152"/>
              <a:gd name="T29" fmla="*/ 2147483647 h 1067"/>
              <a:gd name="T30" fmla="*/ 2147483647 w 1152"/>
              <a:gd name="T31" fmla="*/ 2147483647 h 1067"/>
              <a:gd name="T32" fmla="*/ 2147483647 w 1152"/>
              <a:gd name="T33" fmla="*/ 2147483647 h 1067"/>
              <a:gd name="T34" fmla="*/ 2147483647 w 1152"/>
              <a:gd name="T35" fmla="*/ 2147483647 h 1067"/>
              <a:gd name="T36" fmla="*/ 2147483647 w 1152"/>
              <a:gd name="T37" fmla="*/ 2147483647 h 1067"/>
              <a:gd name="T38" fmla="*/ 2147483647 w 1152"/>
              <a:gd name="T39" fmla="*/ 2147483647 h 1067"/>
              <a:gd name="T40" fmla="*/ 2147483647 w 1152"/>
              <a:gd name="T41" fmla="*/ 2147483647 h 1067"/>
              <a:gd name="T42" fmla="*/ 2147483647 w 1152"/>
              <a:gd name="T43" fmla="*/ 2147483647 h 1067"/>
              <a:gd name="T44" fmla="*/ 2147483647 w 1152"/>
              <a:gd name="T45" fmla="*/ 2147483647 h 1067"/>
              <a:gd name="T46" fmla="*/ 2147483647 w 1152"/>
              <a:gd name="T47" fmla="*/ 2147483647 h 1067"/>
              <a:gd name="T48" fmla="*/ 2147483647 w 1152"/>
              <a:gd name="T49" fmla="*/ 2147483647 h 1067"/>
              <a:gd name="T50" fmla="*/ 2147483647 w 1152"/>
              <a:gd name="T51" fmla="*/ 2147483647 h 1067"/>
              <a:gd name="T52" fmla="*/ 2147483647 w 1152"/>
              <a:gd name="T53" fmla="*/ 2147483647 h 1067"/>
              <a:gd name="T54" fmla="*/ 2147483647 w 1152"/>
              <a:gd name="T55" fmla="*/ 2147483647 h 1067"/>
              <a:gd name="T56" fmla="*/ 2147483647 w 1152"/>
              <a:gd name="T57" fmla="*/ 2147483647 h 1067"/>
              <a:gd name="T58" fmla="*/ 2147483647 w 1152"/>
              <a:gd name="T59" fmla="*/ 2147483647 h 1067"/>
              <a:gd name="T60" fmla="*/ 2147483647 w 1152"/>
              <a:gd name="T61" fmla="*/ 2147483647 h 1067"/>
              <a:gd name="T62" fmla="*/ 2147483647 w 1152"/>
              <a:gd name="T63" fmla="*/ 2147483647 h 1067"/>
              <a:gd name="T64" fmla="*/ 2147483647 w 1152"/>
              <a:gd name="T65" fmla="*/ 2147483647 h 1067"/>
              <a:gd name="T66" fmla="*/ 2147483647 w 1152"/>
              <a:gd name="T67" fmla="*/ 2147483647 h 1067"/>
              <a:gd name="T68" fmla="*/ 2147483647 w 1152"/>
              <a:gd name="T69" fmla="*/ 2147483647 h 1067"/>
              <a:gd name="T70" fmla="*/ 2147483647 w 1152"/>
              <a:gd name="T71" fmla="*/ 2147483647 h 1067"/>
              <a:gd name="T72" fmla="*/ 2147483647 w 1152"/>
              <a:gd name="T73" fmla="*/ 2147483647 h 1067"/>
              <a:gd name="T74" fmla="*/ 2147483647 w 1152"/>
              <a:gd name="T75" fmla="*/ 2147483647 h 1067"/>
              <a:gd name="T76" fmla="*/ 2147483647 w 1152"/>
              <a:gd name="T77" fmla="*/ 2147483647 h 1067"/>
              <a:gd name="T78" fmla="*/ 2147483647 w 1152"/>
              <a:gd name="T79" fmla="*/ 2147483647 h 1067"/>
              <a:gd name="T80" fmla="*/ 2147483647 w 1152"/>
              <a:gd name="T81" fmla="*/ 2147483647 h 1067"/>
              <a:gd name="T82" fmla="*/ 2147483647 w 1152"/>
              <a:gd name="T83" fmla="*/ 2147483647 h 1067"/>
              <a:gd name="T84" fmla="*/ 2147483647 w 1152"/>
              <a:gd name="T85" fmla="*/ 2147483647 h 1067"/>
              <a:gd name="T86" fmla="*/ 2147483647 w 1152"/>
              <a:gd name="T87" fmla="*/ 2147483647 h 1067"/>
              <a:gd name="T88" fmla="*/ 2147483647 w 1152"/>
              <a:gd name="T89" fmla="*/ 2147483647 h 1067"/>
              <a:gd name="T90" fmla="*/ 2147483647 w 1152"/>
              <a:gd name="T91" fmla="*/ 2147483647 h 1067"/>
              <a:gd name="T92" fmla="*/ 0 w 1152"/>
              <a:gd name="T93" fmla="*/ 2147483647 h 1067"/>
              <a:gd name="T94" fmla="*/ 0 w 1152"/>
              <a:gd name="T95" fmla="*/ 2147483647 h 1067"/>
              <a:gd name="T96" fmla="*/ 2147483647 w 1152"/>
              <a:gd name="T97" fmla="*/ 2147483647 h 1067"/>
              <a:gd name="T98" fmla="*/ 2147483647 w 1152"/>
              <a:gd name="T99" fmla="*/ 2147483647 h 1067"/>
              <a:gd name="T100" fmla="*/ 2147483647 w 1152"/>
              <a:gd name="T101" fmla="*/ 0 h 106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2"/>
              <a:gd name="T154" fmla="*/ 0 h 1067"/>
              <a:gd name="T155" fmla="*/ 1152 w 1152"/>
              <a:gd name="T156" fmla="*/ 1067 h 106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2" h="1067">
                <a:moveTo>
                  <a:pt x="334" y="0"/>
                </a:moveTo>
                <a:lnTo>
                  <a:pt x="589" y="9"/>
                </a:lnTo>
                <a:lnTo>
                  <a:pt x="589" y="203"/>
                </a:lnTo>
                <a:lnTo>
                  <a:pt x="719" y="257"/>
                </a:lnTo>
                <a:lnTo>
                  <a:pt x="754" y="239"/>
                </a:lnTo>
                <a:lnTo>
                  <a:pt x="839" y="281"/>
                </a:lnTo>
                <a:lnTo>
                  <a:pt x="890" y="278"/>
                </a:lnTo>
                <a:lnTo>
                  <a:pt x="988" y="236"/>
                </a:lnTo>
                <a:lnTo>
                  <a:pt x="1045" y="276"/>
                </a:lnTo>
                <a:lnTo>
                  <a:pt x="1094" y="287"/>
                </a:lnTo>
                <a:lnTo>
                  <a:pt x="1094" y="444"/>
                </a:lnTo>
                <a:lnTo>
                  <a:pt x="1152" y="543"/>
                </a:lnTo>
                <a:lnTo>
                  <a:pt x="1139" y="677"/>
                </a:lnTo>
                <a:lnTo>
                  <a:pt x="1076" y="731"/>
                </a:lnTo>
                <a:lnTo>
                  <a:pt x="1063" y="681"/>
                </a:lnTo>
                <a:lnTo>
                  <a:pt x="1045" y="704"/>
                </a:lnTo>
                <a:lnTo>
                  <a:pt x="1058" y="735"/>
                </a:lnTo>
                <a:lnTo>
                  <a:pt x="947" y="815"/>
                </a:lnTo>
                <a:lnTo>
                  <a:pt x="920" y="820"/>
                </a:lnTo>
                <a:lnTo>
                  <a:pt x="862" y="860"/>
                </a:lnTo>
                <a:lnTo>
                  <a:pt x="862" y="883"/>
                </a:lnTo>
                <a:lnTo>
                  <a:pt x="844" y="887"/>
                </a:lnTo>
                <a:lnTo>
                  <a:pt x="857" y="914"/>
                </a:lnTo>
                <a:lnTo>
                  <a:pt x="826" y="954"/>
                </a:lnTo>
                <a:lnTo>
                  <a:pt x="844" y="1012"/>
                </a:lnTo>
                <a:lnTo>
                  <a:pt x="862" y="1032"/>
                </a:lnTo>
                <a:lnTo>
                  <a:pt x="857" y="1067"/>
                </a:lnTo>
                <a:lnTo>
                  <a:pt x="812" y="1067"/>
                </a:lnTo>
                <a:lnTo>
                  <a:pt x="772" y="1049"/>
                </a:lnTo>
                <a:lnTo>
                  <a:pt x="745" y="1054"/>
                </a:lnTo>
                <a:lnTo>
                  <a:pt x="656" y="1023"/>
                </a:lnTo>
                <a:lnTo>
                  <a:pt x="616" y="900"/>
                </a:lnTo>
                <a:lnTo>
                  <a:pt x="553" y="842"/>
                </a:lnTo>
                <a:lnTo>
                  <a:pt x="498" y="735"/>
                </a:lnTo>
                <a:lnTo>
                  <a:pt x="473" y="725"/>
                </a:lnTo>
                <a:lnTo>
                  <a:pt x="443" y="698"/>
                </a:lnTo>
                <a:lnTo>
                  <a:pt x="414" y="698"/>
                </a:lnTo>
                <a:lnTo>
                  <a:pt x="371" y="689"/>
                </a:lnTo>
                <a:lnTo>
                  <a:pt x="338" y="698"/>
                </a:lnTo>
                <a:lnTo>
                  <a:pt x="316" y="751"/>
                </a:lnTo>
                <a:lnTo>
                  <a:pt x="282" y="760"/>
                </a:lnTo>
                <a:lnTo>
                  <a:pt x="209" y="719"/>
                </a:lnTo>
                <a:lnTo>
                  <a:pt x="166" y="668"/>
                </a:lnTo>
                <a:lnTo>
                  <a:pt x="158" y="607"/>
                </a:lnTo>
                <a:lnTo>
                  <a:pt x="127" y="565"/>
                </a:lnTo>
                <a:lnTo>
                  <a:pt x="54" y="507"/>
                </a:lnTo>
                <a:lnTo>
                  <a:pt x="0" y="446"/>
                </a:lnTo>
                <a:lnTo>
                  <a:pt x="0" y="421"/>
                </a:lnTo>
                <a:lnTo>
                  <a:pt x="174" y="422"/>
                </a:lnTo>
                <a:lnTo>
                  <a:pt x="316" y="434"/>
                </a:lnTo>
                <a:lnTo>
                  <a:pt x="33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Shape - Tennessee"/>
          <p:cNvSpPr>
            <a:spLocks noChangeAspect="1"/>
          </p:cNvSpPr>
          <p:nvPr/>
        </p:nvSpPr>
        <p:spPr bwMode="auto">
          <a:xfrm>
            <a:off x="5445126" y="3173413"/>
            <a:ext cx="1100137" cy="396875"/>
          </a:xfrm>
          <a:custGeom>
            <a:avLst/>
            <a:gdLst>
              <a:gd name="T0" fmla="*/ 2147483647 w 699"/>
              <a:gd name="T1" fmla="*/ 2147483647 h 255"/>
              <a:gd name="T2" fmla="*/ 2147483647 w 699"/>
              <a:gd name="T3" fmla="*/ 2147483647 h 255"/>
              <a:gd name="T4" fmla="*/ 2147483647 w 699"/>
              <a:gd name="T5" fmla="*/ 2147483647 h 255"/>
              <a:gd name="T6" fmla="*/ 2147483647 w 699"/>
              <a:gd name="T7" fmla="*/ 2147483647 h 255"/>
              <a:gd name="T8" fmla="*/ 0 w 699"/>
              <a:gd name="T9" fmla="*/ 2147483647 h 255"/>
              <a:gd name="T10" fmla="*/ 2147483647 w 699"/>
              <a:gd name="T11" fmla="*/ 2147483647 h 255"/>
              <a:gd name="T12" fmla="*/ 2147483647 w 699"/>
              <a:gd name="T13" fmla="*/ 2147483647 h 255"/>
              <a:gd name="T14" fmla="*/ 2147483647 w 699"/>
              <a:gd name="T15" fmla="*/ 2147483647 h 255"/>
              <a:gd name="T16" fmla="*/ 2147483647 w 699"/>
              <a:gd name="T17" fmla="*/ 2147483647 h 255"/>
              <a:gd name="T18" fmla="*/ 2147483647 w 699"/>
              <a:gd name="T19" fmla="*/ 2147483647 h 255"/>
              <a:gd name="T20" fmla="*/ 2147483647 w 699"/>
              <a:gd name="T21" fmla="*/ 2147483647 h 255"/>
              <a:gd name="T22" fmla="*/ 2147483647 w 699"/>
              <a:gd name="T23" fmla="*/ 0 h 255"/>
              <a:gd name="T24" fmla="*/ 2147483647 w 699"/>
              <a:gd name="T25" fmla="*/ 2147483647 h 255"/>
              <a:gd name="T26" fmla="*/ 2147483647 w 699"/>
              <a:gd name="T27" fmla="*/ 2147483647 h 255"/>
              <a:gd name="T28" fmla="*/ 2147483647 w 699"/>
              <a:gd name="T29" fmla="*/ 2147483647 h 255"/>
              <a:gd name="T30" fmla="*/ 2147483647 w 699"/>
              <a:gd name="T31" fmla="*/ 2147483647 h 25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99"/>
              <a:gd name="T49" fmla="*/ 0 h 255"/>
              <a:gd name="T50" fmla="*/ 699 w 699"/>
              <a:gd name="T51" fmla="*/ 255 h 25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99" h="255">
                <a:moveTo>
                  <a:pt x="42" y="117"/>
                </a:moveTo>
                <a:lnTo>
                  <a:pt x="42" y="121"/>
                </a:lnTo>
                <a:lnTo>
                  <a:pt x="30" y="145"/>
                </a:lnTo>
                <a:lnTo>
                  <a:pt x="43" y="178"/>
                </a:lnTo>
                <a:lnTo>
                  <a:pt x="0" y="206"/>
                </a:lnTo>
                <a:lnTo>
                  <a:pt x="9" y="255"/>
                </a:lnTo>
                <a:lnTo>
                  <a:pt x="192" y="240"/>
                </a:lnTo>
                <a:lnTo>
                  <a:pt x="410" y="215"/>
                </a:lnTo>
                <a:lnTo>
                  <a:pt x="519" y="196"/>
                </a:lnTo>
                <a:lnTo>
                  <a:pt x="541" y="130"/>
                </a:lnTo>
                <a:lnTo>
                  <a:pt x="580" y="127"/>
                </a:lnTo>
                <a:lnTo>
                  <a:pt x="699" y="0"/>
                </a:lnTo>
                <a:lnTo>
                  <a:pt x="544" y="32"/>
                </a:lnTo>
                <a:lnTo>
                  <a:pt x="183" y="84"/>
                </a:lnTo>
                <a:lnTo>
                  <a:pt x="186" y="99"/>
                </a:lnTo>
                <a:lnTo>
                  <a:pt x="42" y="1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27" name="Shape - South Dakota"/>
          <p:cNvSpPr>
            <a:spLocks noChangeAspect="1"/>
          </p:cNvSpPr>
          <p:nvPr/>
        </p:nvSpPr>
        <p:spPr bwMode="auto">
          <a:xfrm>
            <a:off x="3683001" y="1868488"/>
            <a:ext cx="920751" cy="593725"/>
          </a:xfrm>
          <a:custGeom>
            <a:avLst/>
            <a:gdLst>
              <a:gd name="T0" fmla="*/ 2147483647 w 583"/>
              <a:gd name="T1" fmla="*/ 0 h 380"/>
              <a:gd name="T2" fmla="*/ 2147483647 w 583"/>
              <a:gd name="T3" fmla="*/ 2147483647 h 380"/>
              <a:gd name="T4" fmla="*/ 0 w 583"/>
              <a:gd name="T5" fmla="*/ 2147483647 h 380"/>
              <a:gd name="T6" fmla="*/ 2147483647 w 583"/>
              <a:gd name="T7" fmla="*/ 2147483647 h 380"/>
              <a:gd name="T8" fmla="*/ 2147483647 w 583"/>
              <a:gd name="T9" fmla="*/ 2147483647 h 380"/>
              <a:gd name="T10" fmla="*/ 2147483647 w 583"/>
              <a:gd name="T11" fmla="*/ 2147483647 h 380"/>
              <a:gd name="T12" fmla="*/ 2147483647 w 583"/>
              <a:gd name="T13" fmla="*/ 2147483647 h 380"/>
              <a:gd name="T14" fmla="*/ 2147483647 w 583"/>
              <a:gd name="T15" fmla="*/ 2147483647 h 380"/>
              <a:gd name="T16" fmla="*/ 2147483647 w 583"/>
              <a:gd name="T17" fmla="*/ 2147483647 h 380"/>
              <a:gd name="T18" fmla="*/ 2147483647 w 583"/>
              <a:gd name="T19" fmla="*/ 2147483647 h 380"/>
              <a:gd name="T20" fmla="*/ 2147483647 w 583"/>
              <a:gd name="T21" fmla="*/ 2147483647 h 380"/>
              <a:gd name="T22" fmla="*/ 2147483647 w 583"/>
              <a:gd name="T23" fmla="*/ 2147483647 h 380"/>
              <a:gd name="T24" fmla="*/ 2147483647 w 583"/>
              <a:gd name="T25" fmla="*/ 2147483647 h 380"/>
              <a:gd name="T26" fmla="*/ 2147483647 w 583"/>
              <a:gd name="T27" fmla="*/ 0 h 38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83"/>
              <a:gd name="T43" fmla="*/ 0 h 380"/>
              <a:gd name="T44" fmla="*/ 583 w 583"/>
              <a:gd name="T45" fmla="*/ 380 h 38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83" h="380">
                <a:moveTo>
                  <a:pt x="11" y="0"/>
                </a:moveTo>
                <a:lnTo>
                  <a:pt x="9" y="147"/>
                </a:lnTo>
                <a:lnTo>
                  <a:pt x="0" y="320"/>
                </a:lnTo>
                <a:lnTo>
                  <a:pt x="424" y="326"/>
                </a:lnTo>
                <a:lnTo>
                  <a:pt x="468" y="350"/>
                </a:lnTo>
                <a:lnTo>
                  <a:pt x="500" y="317"/>
                </a:lnTo>
                <a:lnTo>
                  <a:pt x="583" y="380"/>
                </a:lnTo>
                <a:lnTo>
                  <a:pt x="571" y="314"/>
                </a:lnTo>
                <a:lnTo>
                  <a:pt x="579" y="264"/>
                </a:lnTo>
                <a:lnTo>
                  <a:pt x="583" y="91"/>
                </a:lnTo>
                <a:lnTo>
                  <a:pt x="546" y="54"/>
                </a:lnTo>
                <a:lnTo>
                  <a:pt x="561" y="6"/>
                </a:lnTo>
                <a:lnTo>
                  <a:pt x="284" y="4"/>
                </a:lnTo>
                <a:lnTo>
                  <a:pt x="1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28" name="Shape - South Carolina"/>
          <p:cNvSpPr>
            <a:spLocks noChangeAspect="1"/>
          </p:cNvSpPr>
          <p:nvPr/>
        </p:nvSpPr>
        <p:spPr bwMode="auto">
          <a:xfrm>
            <a:off x="6386513" y="3365499"/>
            <a:ext cx="646113" cy="503238"/>
          </a:xfrm>
          <a:custGeom>
            <a:avLst/>
            <a:gdLst>
              <a:gd name="T0" fmla="*/ 2147483647 w 408"/>
              <a:gd name="T1" fmla="*/ 2147483647 h 323"/>
              <a:gd name="T2" fmla="*/ 2147483647 w 408"/>
              <a:gd name="T3" fmla="*/ 2147483647 h 323"/>
              <a:gd name="T4" fmla="*/ 2147483647 w 408"/>
              <a:gd name="T5" fmla="*/ 0 h 323"/>
              <a:gd name="T6" fmla="*/ 2147483647 w 408"/>
              <a:gd name="T7" fmla="*/ 2147483647 h 323"/>
              <a:gd name="T8" fmla="*/ 2147483647 w 408"/>
              <a:gd name="T9" fmla="*/ 2147483647 h 323"/>
              <a:gd name="T10" fmla="*/ 2147483647 w 408"/>
              <a:gd name="T11" fmla="*/ 2147483647 h 323"/>
              <a:gd name="T12" fmla="*/ 2147483647 w 408"/>
              <a:gd name="T13" fmla="*/ 2147483647 h 323"/>
              <a:gd name="T14" fmla="*/ 2147483647 w 408"/>
              <a:gd name="T15" fmla="*/ 2147483647 h 323"/>
              <a:gd name="T16" fmla="*/ 2147483647 w 408"/>
              <a:gd name="T17" fmla="*/ 2147483647 h 323"/>
              <a:gd name="T18" fmla="*/ 2147483647 w 408"/>
              <a:gd name="T19" fmla="*/ 2147483647 h 323"/>
              <a:gd name="T20" fmla="*/ 2147483647 w 408"/>
              <a:gd name="T21" fmla="*/ 2147483647 h 323"/>
              <a:gd name="T22" fmla="*/ 2147483647 w 408"/>
              <a:gd name="T23" fmla="*/ 2147483647 h 323"/>
              <a:gd name="T24" fmla="*/ 2147483647 w 408"/>
              <a:gd name="T25" fmla="*/ 2147483647 h 323"/>
              <a:gd name="T26" fmla="*/ 2147483647 w 408"/>
              <a:gd name="T27" fmla="*/ 2147483647 h 323"/>
              <a:gd name="T28" fmla="*/ 0 w 408"/>
              <a:gd name="T29" fmla="*/ 2147483647 h 323"/>
              <a:gd name="T30" fmla="*/ 2147483647 w 408"/>
              <a:gd name="T31" fmla="*/ 2147483647 h 3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08"/>
              <a:gd name="T49" fmla="*/ 0 h 323"/>
              <a:gd name="T50" fmla="*/ 408 w 408"/>
              <a:gd name="T51" fmla="*/ 323 h 3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08" h="323">
                <a:moveTo>
                  <a:pt x="15" y="58"/>
                </a:moveTo>
                <a:lnTo>
                  <a:pt x="47" y="27"/>
                </a:lnTo>
                <a:lnTo>
                  <a:pt x="170" y="0"/>
                </a:lnTo>
                <a:lnTo>
                  <a:pt x="207" y="18"/>
                </a:lnTo>
                <a:lnTo>
                  <a:pt x="286" y="5"/>
                </a:lnTo>
                <a:lnTo>
                  <a:pt x="350" y="51"/>
                </a:lnTo>
                <a:lnTo>
                  <a:pt x="408" y="86"/>
                </a:lnTo>
                <a:lnTo>
                  <a:pt x="375" y="183"/>
                </a:lnTo>
                <a:lnTo>
                  <a:pt x="326" y="233"/>
                </a:lnTo>
                <a:lnTo>
                  <a:pt x="272" y="247"/>
                </a:lnTo>
                <a:lnTo>
                  <a:pt x="283" y="286"/>
                </a:lnTo>
                <a:lnTo>
                  <a:pt x="250" y="323"/>
                </a:lnTo>
                <a:lnTo>
                  <a:pt x="187" y="233"/>
                </a:lnTo>
                <a:lnTo>
                  <a:pt x="26" y="86"/>
                </a:lnTo>
                <a:lnTo>
                  <a:pt x="0" y="86"/>
                </a:lnTo>
                <a:lnTo>
                  <a:pt x="15" y="58"/>
                </a:lnTo>
                <a:close/>
              </a:path>
            </a:pathLst>
          </a:custGeom>
          <a:solidFill>
            <a:srgbClr val="CB9B3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29" name="Shape - Rhode Island"/>
          <p:cNvSpPr>
            <a:spLocks noChangeAspect="1"/>
          </p:cNvSpPr>
          <p:nvPr/>
        </p:nvSpPr>
        <p:spPr bwMode="auto">
          <a:xfrm>
            <a:off x="7510461" y="2011363"/>
            <a:ext cx="120651" cy="101600"/>
          </a:xfrm>
          <a:custGeom>
            <a:avLst/>
            <a:gdLst>
              <a:gd name="T0" fmla="*/ 0 w 77"/>
              <a:gd name="T1" fmla="*/ 2147483647 h 64"/>
              <a:gd name="T2" fmla="*/ 2147483647 w 77"/>
              <a:gd name="T3" fmla="*/ 0 h 64"/>
              <a:gd name="T4" fmla="*/ 2147483647 w 77"/>
              <a:gd name="T5" fmla="*/ 2147483647 h 64"/>
              <a:gd name="T6" fmla="*/ 2147483647 w 77"/>
              <a:gd name="T7" fmla="*/ 2147483647 h 64"/>
              <a:gd name="T8" fmla="*/ 2147483647 w 77"/>
              <a:gd name="T9" fmla="*/ 2147483647 h 64"/>
              <a:gd name="T10" fmla="*/ 2147483647 w 77"/>
              <a:gd name="T11" fmla="*/ 2147483647 h 64"/>
              <a:gd name="T12" fmla="*/ 0 w 77"/>
              <a:gd name="T13" fmla="*/ 2147483647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"/>
              <a:gd name="T22" fmla="*/ 0 h 64"/>
              <a:gd name="T23" fmla="*/ 77 w 77"/>
              <a:gd name="T24" fmla="*/ 64 h 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" h="64">
                <a:moveTo>
                  <a:pt x="0" y="10"/>
                </a:moveTo>
                <a:lnTo>
                  <a:pt x="32" y="0"/>
                </a:lnTo>
                <a:lnTo>
                  <a:pt x="77" y="33"/>
                </a:lnTo>
                <a:lnTo>
                  <a:pt x="68" y="42"/>
                </a:lnTo>
                <a:lnTo>
                  <a:pt x="46" y="42"/>
                </a:lnTo>
                <a:lnTo>
                  <a:pt x="35" y="64"/>
                </a:lnTo>
                <a:lnTo>
                  <a:pt x="0" y="10"/>
                </a:lnTo>
                <a:close/>
              </a:path>
            </a:pathLst>
          </a:custGeom>
          <a:solidFill>
            <a:srgbClr val="CB9B3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30" name="Shape - Pennsylvania"/>
          <p:cNvSpPr>
            <a:spLocks noChangeAspect="1"/>
          </p:cNvSpPr>
          <p:nvPr/>
        </p:nvSpPr>
        <p:spPr bwMode="auto">
          <a:xfrm>
            <a:off x="6494463" y="2141538"/>
            <a:ext cx="746125" cy="482600"/>
          </a:xfrm>
          <a:custGeom>
            <a:avLst/>
            <a:gdLst>
              <a:gd name="T0" fmla="*/ 43 w 473"/>
              <a:gd name="T1" fmla="*/ 45 h 310"/>
              <a:gd name="T2" fmla="*/ 0 w 473"/>
              <a:gd name="T3" fmla="*/ 87 h 310"/>
              <a:gd name="T4" fmla="*/ 24 w 473"/>
              <a:gd name="T5" fmla="*/ 237 h 310"/>
              <a:gd name="T6" fmla="*/ 43 w 473"/>
              <a:gd name="T7" fmla="*/ 310 h 310"/>
              <a:gd name="T8" fmla="*/ 124 w 473"/>
              <a:gd name="T9" fmla="*/ 304 h 310"/>
              <a:gd name="T10" fmla="*/ 422 w 473"/>
              <a:gd name="T11" fmla="*/ 248 h 310"/>
              <a:gd name="T12" fmla="*/ 443 w 473"/>
              <a:gd name="T13" fmla="*/ 239 h 310"/>
              <a:gd name="T14" fmla="*/ 473 w 473"/>
              <a:gd name="T15" fmla="*/ 169 h 310"/>
              <a:gd name="T16" fmla="*/ 428 w 473"/>
              <a:gd name="T17" fmla="*/ 130 h 310"/>
              <a:gd name="T18" fmla="*/ 452 w 473"/>
              <a:gd name="T19" fmla="*/ 41 h 310"/>
              <a:gd name="T20" fmla="*/ 418 w 473"/>
              <a:gd name="T21" fmla="*/ 32 h 310"/>
              <a:gd name="T22" fmla="*/ 418 w 473"/>
              <a:gd name="T23" fmla="*/ 9 h 310"/>
              <a:gd name="T24" fmla="*/ 403 w 473"/>
              <a:gd name="T25" fmla="*/ 0 h 310"/>
              <a:gd name="T26" fmla="*/ 57 w 473"/>
              <a:gd name="T27" fmla="*/ 64 h 310"/>
              <a:gd name="T28" fmla="*/ 43 w 473"/>
              <a:gd name="T29" fmla="*/ 45 h 3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3"/>
              <a:gd name="T46" fmla="*/ 0 h 310"/>
              <a:gd name="T47" fmla="*/ 473 w 473"/>
              <a:gd name="T48" fmla="*/ 310 h 3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3" h="310">
                <a:moveTo>
                  <a:pt x="43" y="45"/>
                </a:moveTo>
                <a:lnTo>
                  <a:pt x="0" y="87"/>
                </a:lnTo>
                <a:lnTo>
                  <a:pt x="24" y="237"/>
                </a:lnTo>
                <a:lnTo>
                  <a:pt x="43" y="310"/>
                </a:lnTo>
                <a:lnTo>
                  <a:pt x="124" y="304"/>
                </a:lnTo>
                <a:lnTo>
                  <a:pt x="422" y="248"/>
                </a:lnTo>
                <a:lnTo>
                  <a:pt x="443" y="239"/>
                </a:lnTo>
                <a:lnTo>
                  <a:pt x="473" y="169"/>
                </a:lnTo>
                <a:lnTo>
                  <a:pt x="428" y="130"/>
                </a:lnTo>
                <a:lnTo>
                  <a:pt x="452" y="41"/>
                </a:lnTo>
                <a:lnTo>
                  <a:pt x="418" y="32"/>
                </a:lnTo>
                <a:lnTo>
                  <a:pt x="418" y="9"/>
                </a:lnTo>
                <a:lnTo>
                  <a:pt x="403" y="0"/>
                </a:lnTo>
                <a:lnTo>
                  <a:pt x="57" y="64"/>
                </a:lnTo>
                <a:lnTo>
                  <a:pt x="43" y="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>
              <a:latin typeface="+mj-lt"/>
            </a:endParaRPr>
          </a:p>
        </p:txBody>
      </p:sp>
      <p:sp>
        <p:nvSpPr>
          <p:cNvPr id="31" name="Shape - Oregon"/>
          <p:cNvSpPr>
            <a:spLocks noChangeAspect="1"/>
          </p:cNvSpPr>
          <p:nvPr/>
        </p:nvSpPr>
        <p:spPr bwMode="auto">
          <a:xfrm>
            <a:off x="1290638" y="1549400"/>
            <a:ext cx="1044575" cy="784225"/>
          </a:xfrm>
          <a:custGeom>
            <a:avLst/>
            <a:gdLst>
              <a:gd name="T0" fmla="*/ 145 w 662"/>
              <a:gd name="T1" fmla="*/ 0 h 505"/>
              <a:gd name="T2" fmla="*/ 126 w 662"/>
              <a:gd name="T3" fmla="*/ 11 h 505"/>
              <a:gd name="T4" fmla="*/ 114 w 662"/>
              <a:gd name="T5" fmla="*/ 55 h 505"/>
              <a:gd name="T6" fmla="*/ 102 w 662"/>
              <a:gd name="T7" fmla="*/ 93 h 505"/>
              <a:gd name="T8" fmla="*/ 93 w 662"/>
              <a:gd name="T9" fmla="*/ 123 h 505"/>
              <a:gd name="T10" fmla="*/ 81 w 662"/>
              <a:gd name="T11" fmla="*/ 155 h 505"/>
              <a:gd name="T12" fmla="*/ 67 w 662"/>
              <a:gd name="T13" fmla="*/ 188 h 505"/>
              <a:gd name="T14" fmla="*/ 50 w 662"/>
              <a:gd name="T15" fmla="*/ 224 h 505"/>
              <a:gd name="T16" fmla="*/ 26 w 662"/>
              <a:gd name="T17" fmla="*/ 266 h 505"/>
              <a:gd name="T18" fmla="*/ 0 w 662"/>
              <a:gd name="T19" fmla="*/ 306 h 505"/>
              <a:gd name="T20" fmla="*/ 0 w 662"/>
              <a:gd name="T21" fmla="*/ 394 h 505"/>
              <a:gd name="T22" fmla="*/ 371 w 662"/>
              <a:gd name="T23" fmla="*/ 470 h 505"/>
              <a:gd name="T24" fmla="*/ 543 w 662"/>
              <a:gd name="T25" fmla="*/ 505 h 505"/>
              <a:gd name="T26" fmla="*/ 579 w 662"/>
              <a:gd name="T27" fmla="*/ 330 h 505"/>
              <a:gd name="T28" fmla="*/ 601 w 662"/>
              <a:gd name="T29" fmla="*/ 315 h 505"/>
              <a:gd name="T30" fmla="*/ 580 w 662"/>
              <a:gd name="T31" fmla="*/ 276 h 505"/>
              <a:gd name="T32" fmla="*/ 591 w 662"/>
              <a:gd name="T33" fmla="*/ 236 h 505"/>
              <a:gd name="T34" fmla="*/ 662 w 662"/>
              <a:gd name="T35" fmla="*/ 169 h 505"/>
              <a:gd name="T36" fmla="*/ 613 w 662"/>
              <a:gd name="T37" fmla="*/ 108 h 505"/>
              <a:gd name="T38" fmla="*/ 407 w 662"/>
              <a:gd name="T39" fmla="*/ 64 h 505"/>
              <a:gd name="T40" fmla="*/ 379 w 662"/>
              <a:gd name="T41" fmla="*/ 82 h 505"/>
              <a:gd name="T42" fmla="*/ 342 w 662"/>
              <a:gd name="T43" fmla="*/ 52 h 505"/>
              <a:gd name="T44" fmla="*/ 309 w 662"/>
              <a:gd name="T45" fmla="*/ 84 h 505"/>
              <a:gd name="T46" fmla="*/ 278 w 662"/>
              <a:gd name="T47" fmla="*/ 52 h 505"/>
              <a:gd name="T48" fmla="*/ 196 w 662"/>
              <a:gd name="T49" fmla="*/ 54 h 505"/>
              <a:gd name="T50" fmla="*/ 206 w 662"/>
              <a:gd name="T51" fmla="*/ 5 h 505"/>
              <a:gd name="T52" fmla="*/ 145 w 662"/>
              <a:gd name="T53" fmla="*/ 0 h 50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62"/>
              <a:gd name="T82" fmla="*/ 0 h 505"/>
              <a:gd name="T83" fmla="*/ 662 w 662"/>
              <a:gd name="T84" fmla="*/ 505 h 50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62" h="505">
                <a:moveTo>
                  <a:pt x="145" y="0"/>
                </a:moveTo>
                <a:lnTo>
                  <a:pt x="126" y="11"/>
                </a:lnTo>
                <a:lnTo>
                  <a:pt x="114" y="55"/>
                </a:lnTo>
                <a:lnTo>
                  <a:pt x="102" y="93"/>
                </a:lnTo>
                <a:lnTo>
                  <a:pt x="93" y="123"/>
                </a:lnTo>
                <a:lnTo>
                  <a:pt x="81" y="155"/>
                </a:lnTo>
                <a:lnTo>
                  <a:pt x="67" y="188"/>
                </a:lnTo>
                <a:lnTo>
                  <a:pt x="50" y="224"/>
                </a:lnTo>
                <a:lnTo>
                  <a:pt x="26" y="266"/>
                </a:lnTo>
                <a:lnTo>
                  <a:pt x="0" y="306"/>
                </a:lnTo>
                <a:lnTo>
                  <a:pt x="0" y="394"/>
                </a:lnTo>
                <a:lnTo>
                  <a:pt x="371" y="470"/>
                </a:lnTo>
                <a:lnTo>
                  <a:pt x="543" y="505"/>
                </a:lnTo>
                <a:lnTo>
                  <a:pt x="579" y="330"/>
                </a:lnTo>
                <a:lnTo>
                  <a:pt x="601" y="315"/>
                </a:lnTo>
                <a:lnTo>
                  <a:pt x="580" y="276"/>
                </a:lnTo>
                <a:lnTo>
                  <a:pt x="591" y="236"/>
                </a:lnTo>
                <a:lnTo>
                  <a:pt x="662" y="169"/>
                </a:lnTo>
                <a:lnTo>
                  <a:pt x="613" y="108"/>
                </a:lnTo>
                <a:lnTo>
                  <a:pt x="407" y="64"/>
                </a:lnTo>
                <a:lnTo>
                  <a:pt x="379" y="82"/>
                </a:lnTo>
                <a:lnTo>
                  <a:pt x="342" y="52"/>
                </a:lnTo>
                <a:lnTo>
                  <a:pt x="309" y="84"/>
                </a:lnTo>
                <a:lnTo>
                  <a:pt x="278" y="52"/>
                </a:lnTo>
                <a:lnTo>
                  <a:pt x="196" y="54"/>
                </a:lnTo>
                <a:lnTo>
                  <a:pt x="206" y="5"/>
                </a:lnTo>
                <a:lnTo>
                  <a:pt x="14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>
              <a:latin typeface="+mj-lt"/>
            </a:endParaRPr>
          </a:p>
        </p:txBody>
      </p:sp>
      <p:sp>
        <p:nvSpPr>
          <p:cNvPr id="32" name="Shape - Oklahoma"/>
          <p:cNvSpPr>
            <a:spLocks noChangeAspect="1"/>
          </p:cNvSpPr>
          <p:nvPr/>
        </p:nvSpPr>
        <p:spPr bwMode="auto">
          <a:xfrm>
            <a:off x="3779837" y="3308349"/>
            <a:ext cx="1125539" cy="534988"/>
          </a:xfrm>
          <a:custGeom>
            <a:avLst/>
            <a:gdLst>
              <a:gd name="T0" fmla="*/ 2147483647 w 713"/>
              <a:gd name="T1" fmla="*/ 0 h 343"/>
              <a:gd name="T2" fmla="*/ 0 w 713"/>
              <a:gd name="T3" fmla="*/ 2147483647 h 343"/>
              <a:gd name="T4" fmla="*/ 2147483647 w 713"/>
              <a:gd name="T5" fmla="*/ 2147483647 h 343"/>
              <a:gd name="T6" fmla="*/ 2147483647 w 713"/>
              <a:gd name="T7" fmla="*/ 2147483647 h 343"/>
              <a:gd name="T8" fmla="*/ 2147483647 w 713"/>
              <a:gd name="T9" fmla="*/ 2147483647 h 343"/>
              <a:gd name="T10" fmla="*/ 2147483647 w 713"/>
              <a:gd name="T11" fmla="*/ 2147483647 h 343"/>
              <a:gd name="T12" fmla="*/ 2147483647 w 713"/>
              <a:gd name="T13" fmla="*/ 2147483647 h 343"/>
              <a:gd name="T14" fmla="*/ 2147483647 w 713"/>
              <a:gd name="T15" fmla="*/ 2147483647 h 343"/>
              <a:gd name="T16" fmla="*/ 2147483647 w 713"/>
              <a:gd name="T17" fmla="*/ 2147483647 h 343"/>
              <a:gd name="T18" fmla="*/ 2147483647 w 713"/>
              <a:gd name="T19" fmla="*/ 2147483647 h 343"/>
              <a:gd name="T20" fmla="*/ 2147483647 w 713"/>
              <a:gd name="T21" fmla="*/ 2147483647 h 343"/>
              <a:gd name="T22" fmla="*/ 2147483647 w 713"/>
              <a:gd name="T23" fmla="*/ 2147483647 h 343"/>
              <a:gd name="T24" fmla="*/ 2147483647 w 713"/>
              <a:gd name="T25" fmla="*/ 0 h 3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13"/>
              <a:gd name="T40" fmla="*/ 0 h 343"/>
              <a:gd name="T41" fmla="*/ 713 w 713"/>
              <a:gd name="T42" fmla="*/ 343 h 3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13" h="343">
                <a:moveTo>
                  <a:pt x="4" y="0"/>
                </a:moveTo>
                <a:lnTo>
                  <a:pt x="0" y="61"/>
                </a:lnTo>
                <a:lnTo>
                  <a:pt x="253" y="70"/>
                </a:lnTo>
                <a:lnTo>
                  <a:pt x="255" y="266"/>
                </a:lnTo>
                <a:lnTo>
                  <a:pt x="385" y="319"/>
                </a:lnTo>
                <a:lnTo>
                  <a:pt x="420" y="300"/>
                </a:lnTo>
                <a:lnTo>
                  <a:pt x="502" y="343"/>
                </a:lnTo>
                <a:lnTo>
                  <a:pt x="556" y="342"/>
                </a:lnTo>
                <a:lnTo>
                  <a:pt x="654" y="300"/>
                </a:lnTo>
                <a:lnTo>
                  <a:pt x="713" y="340"/>
                </a:lnTo>
                <a:lnTo>
                  <a:pt x="713" y="128"/>
                </a:lnTo>
                <a:lnTo>
                  <a:pt x="695" y="5"/>
                </a:lnTo>
                <a:lnTo>
                  <a:pt x="4" y="0"/>
                </a:lnTo>
                <a:close/>
              </a:path>
            </a:pathLst>
          </a:custGeom>
          <a:solidFill>
            <a:srgbClr val="CB9B3D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33" name="Shape - Ohio"/>
          <p:cNvSpPr>
            <a:spLocks noChangeAspect="1"/>
          </p:cNvSpPr>
          <p:nvPr/>
        </p:nvSpPr>
        <p:spPr bwMode="auto">
          <a:xfrm>
            <a:off x="5989637" y="2274887"/>
            <a:ext cx="547688" cy="619125"/>
          </a:xfrm>
          <a:custGeom>
            <a:avLst/>
            <a:gdLst>
              <a:gd name="T0" fmla="*/ 0 w 345"/>
              <a:gd name="T1" fmla="*/ 89 h 398"/>
              <a:gd name="T2" fmla="*/ 155 w 345"/>
              <a:gd name="T3" fmla="*/ 74 h 398"/>
              <a:gd name="T4" fmla="*/ 188 w 345"/>
              <a:gd name="T5" fmla="*/ 80 h 398"/>
              <a:gd name="T6" fmla="*/ 261 w 345"/>
              <a:gd name="T7" fmla="*/ 46 h 398"/>
              <a:gd name="T8" fmla="*/ 277 w 345"/>
              <a:gd name="T9" fmla="*/ 15 h 398"/>
              <a:gd name="T10" fmla="*/ 321 w 345"/>
              <a:gd name="T11" fmla="*/ 0 h 398"/>
              <a:gd name="T12" fmla="*/ 345 w 345"/>
              <a:gd name="T13" fmla="*/ 150 h 398"/>
              <a:gd name="T14" fmla="*/ 327 w 345"/>
              <a:gd name="T15" fmla="*/ 167 h 398"/>
              <a:gd name="T16" fmla="*/ 331 w 345"/>
              <a:gd name="T17" fmla="*/ 271 h 398"/>
              <a:gd name="T18" fmla="*/ 297 w 345"/>
              <a:gd name="T19" fmla="*/ 280 h 398"/>
              <a:gd name="T20" fmla="*/ 277 w 345"/>
              <a:gd name="T21" fmla="*/ 338 h 398"/>
              <a:gd name="T22" fmla="*/ 251 w 345"/>
              <a:gd name="T23" fmla="*/ 331 h 398"/>
              <a:gd name="T24" fmla="*/ 242 w 345"/>
              <a:gd name="T25" fmla="*/ 398 h 398"/>
              <a:gd name="T26" fmla="*/ 203 w 345"/>
              <a:gd name="T27" fmla="*/ 369 h 398"/>
              <a:gd name="T28" fmla="*/ 127 w 345"/>
              <a:gd name="T29" fmla="*/ 387 h 398"/>
              <a:gd name="T30" fmla="*/ 94 w 345"/>
              <a:gd name="T31" fmla="*/ 362 h 398"/>
              <a:gd name="T32" fmla="*/ 51 w 345"/>
              <a:gd name="T33" fmla="*/ 360 h 398"/>
              <a:gd name="T34" fmla="*/ 29 w 345"/>
              <a:gd name="T35" fmla="*/ 249 h 398"/>
              <a:gd name="T36" fmla="*/ 0 w 345"/>
              <a:gd name="T37" fmla="*/ 89 h 39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45"/>
              <a:gd name="T58" fmla="*/ 0 h 398"/>
              <a:gd name="T59" fmla="*/ 345 w 345"/>
              <a:gd name="T60" fmla="*/ 398 h 39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45" h="398">
                <a:moveTo>
                  <a:pt x="0" y="89"/>
                </a:moveTo>
                <a:lnTo>
                  <a:pt x="155" y="74"/>
                </a:lnTo>
                <a:lnTo>
                  <a:pt x="188" y="80"/>
                </a:lnTo>
                <a:lnTo>
                  <a:pt x="261" y="46"/>
                </a:lnTo>
                <a:lnTo>
                  <a:pt x="277" y="15"/>
                </a:lnTo>
                <a:lnTo>
                  <a:pt x="321" y="0"/>
                </a:lnTo>
                <a:lnTo>
                  <a:pt x="345" y="150"/>
                </a:lnTo>
                <a:lnTo>
                  <a:pt x="327" y="167"/>
                </a:lnTo>
                <a:lnTo>
                  <a:pt x="331" y="271"/>
                </a:lnTo>
                <a:lnTo>
                  <a:pt x="297" y="280"/>
                </a:lnTo>
                <a:lnTo>
                  <a:pt x="277" y="338"/>
                </a:lnTo>
                <a:lnTo>
                  <a:pt x="251" y="331"/>
                </a:lnTo>
                <a:lnTo>
                  <a:pt x="242" y="398"/>
                </a:lnTo>
                <a:lnTo>
                  <a:pt x="203" y="369"/>
                </a:lnTo>
                <a:lnTo>
                  <a:pt x="127" y="387"/>
                </a:lnTo>
                <a:lnTo>
                  <a:pt x="94" y="362"/>
                </a:lnTo>
                <a:lnTo>
                  <a:pt x="51" y="360"/>
                </a:lnTo>
                <a:lnTo>
                  <a:pt x="29" y="249"/>
                </a:lnTo>
                <a:lnTo>
                  <a:pt x="0" y="89"/>
                </a:lnTo>
                <a:close/>
              </a:path>
            </a:pathLst>
          </a:custGeom>
          <a:solidFill>
            <a:srgbClr val="CB9B3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>
              <a:latin typeface="+mj-lt"/>
            </a:endParaRPr>
          </a:p>
        </p:txBody>
      </p:sp>
      <p:sp>
        <p:nvSpPr>
          <p:cNvPr id="34" name="Shape - North Dakota"/>
          <p:cNvSpPr>
            <a:spLocks noChangeAspect="1"/>
          </p:cNvSpPr>
          <p:nvPr/>
        </p:nvSpPr>
        <p:spPr bwMode="auto">
          <a:xfrm>
            <a:off x="3713163" y="1382712"/>
            <a:ext cx="876300" cy="506412"/>
          </a:xfrm>
          <a:custGeom>
            <a:avLst/>
            <a:gdLst>
              <a:gd name="T0" fmla="*/ 2147483647 w 555"/>
              <a:gd name="T1" fmla="*/ 0 h 325"/>
              <a:gd name="T2" fmla="*/ 2147483647 w 555"/>
              <a:gd name="T3" fmla="*/ 2147483647 h 325"/>
              <a:gd name="T4" fmla="*/ 2147483647 w 555"/>
              <a:gd name="T5" fmla="*/ 2147483647 h 325"/>
              <a:gd name="T6" fmla="*/ 2147483647 w 555"/>
              <a:gd name="T7" fmla="*/ 2147483647 h 325"/>
              <a:gd name="T8" fmla="*/ 2147483647 w 555"/>
              <a:gd name="T9" fmla="*/ 2147483647 h 325"/>
              <a:gd name="T10" fmla="*/ 2147483647 w 555"/>
              <a:gd name="T11" fmla="*/ 2147483647 h 325"/>
              <a:gd name="T12" fmla="*/ 2147483647 w 555"/>
              <a:gd name="T13" fmla="*/ 2147483647 h 325"/>
              <a:gd name="T14" fmla="*/ 0 w 555"/>
              <a:gd name="T15" fmla="*/ 2147483647 h 325"/>
              <a:gd name="T16" fmla="*/ 2147483647 w 555"/>
              <a:gd name="T17" fmla="*/ 0 h 3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55"/>
              <a:gd name="T28" fmla="*/ 0 h 325"/>
              <a:gd name="T29" fmla="*/ 555 w 555"/>
              <a:gd name="T30" fmla="*/ 325 h 3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55" h="325">
                <a:moveTo>
                  <a:pt x="2" y="0"/>
                </a:moveTo>
                <a:lnTo>
                  <a:pt x="465" y="10"/>
                </a:lnTo>
                <a:lnTo>
                  <a:pt x="500" y="106"/>
                </a:lnTo>
                <a:lnTo>
                  <a:pt x="532" y="179"/>
                </a:lnTo>
                <a:lnTo>
                  <a:pt x="555" y="298"/>
                </a:lnTo>
                <a:lnTo>
                  <a:pt x="541" y="325"/>
                </a:lnTo>
                <a:lnTo>
                  <a:pt x="370" y="320"/>
                </a:lnTo>
                <a:lnTo>
                  <a:pt x="0" y="314"/>
                </a:lnTo>
                <a:lnTo>
                  <a:pt x="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35" name="Shape - North Carolina"/>
          <p:cNvSpPr>
            <a:spLocks noChangeAspect="1"/>
          </p:cNvSpPr>
          <p:nvPr/>
        </p:nvSpPr>
        <p:spPr bwMode="auto">
          <a:xfrm>
            <a:off x="6257926" y="3019425"/>
            <a:ext cx="1112837" cy="479425"/>
          </a:xfrm>
          <a:custGeom>
            <a:avLst/>
            <a:gdLst>
              <a:gd name="T0" fmla="*/ 2147483647 w 704"/>
              <a:gd name="T1" fmla="*/ 2147483647 h 308"/>
              <a:gd name="T2" fmla="*/ 0 w 704"/>
              <a:gd name="T3" fmla="*/ 2147483647 h 308"/>
              <a:gd name="T4" fmla="*/ 2147483647 w 704"/>
              <a:gd name="T5" fmla="*/ 2147483647 h 308"/>
              <a:gd name="T6" fmla="*/ 2147483647 w 704"/>
              <a:gd name="T7" fmla="*/ 2147483647 h 308"/>
              <a:gd name="T8" fmla="*/ 2147483647 w 704"/>
              <a:gd name="T9" fmla="*/ 2147483647 h 308"/>
              <a:gd name="T10" fmla="*/ 2147483647 w 704"/>
              <a:gd name="T11" fmla="*/ 2147483647 h 308"/>
              <a:gd name="T12" fmla="*/ 2147483647 w 704"/>
              <a:gd name="T13" fmla="*/ 2147483647 h 308"/>
              <a:gd name="T14" fmla="*/ 2147483647 w 704"/>
              <a:gd name="T15" fmla="*/ 2147483647 h 308"/>
              <a:gd name="T16" fmla="*/ 2147483647 w 704"/>
              <a:gd name="T17" fmla="*/ 2147483647 h 308"/>
              <a:gd name="T18" fmla="*/ 2147483647 w 704"/>
              <a:gd name="T19" fmla="*/ 2147483647 h 308"/>
              <a:gd name="T20" fmla="*/ 2147483647 w 704"/>
              <a:gd name="T21" fmla="*/ 2147483647 h 308"/>
              <a:gd name="T22" fmla="*/ 2147483647 w 704"/>
              <a:gd name="T23" fmla="*/ 2147483647 h 308"/>
              <a:gd name="T24" fmla="*/ 2147483647 w 704"/>
              <a:gd name="T25" fmla="*/ 2147483647 h 308"/>
              <a:gd name="T26" fmla="*/ 2147483647 w 704"/>
              <a:gd name="T27" fmla="*/ 2147483647 h 308"/>
              <a:gd name="T28" fmla="*/ 2147483647 w 704"/>
              <a:gd name="T29" fmla="*/ 2147483647 h 308"/>
              <a:gd name="T30" fmla="*/ 2147483647 w 704"/>
              <a:gd name="T31" fmla="*/ 2147483647 h 308"/>
              <a:gd name="T32" fmla="*/ 2147483647 w 704"/>
              <a:gd name="T33" fmla="*/ 2147483647 h 308"/>
              <a:gd name="T34" fmla="*/ 2147483647 w 704"/>
              <a:gd name="T35" fmla="*/ 2147483647 h 308"/>
              <a:gd name="T36" fmla="*/ 2147483647 w 704"/>
              <a:gd name="T37" fmla="*/ 2147483647 h 308"/>
              <a:gd name="T38" fmla="*/ 2147483647 w 704"/>
              <a:gd name="T39" fmla="*/ 2147483647 h 308"/>
              <a:gd name="T40" fmla="*/ 2147483647 w 704"/>
              <a:gd name="T41" fmla="*/ 2147483647 h 308"/>
              <a:gd name="T42" fmla="*/ 2147483647 w 704"/>
              <a:gd name="T43" fmla="*/ 2147483647 h 308"/>
              <a:gd name="T44" fmla="*/ 2147483647 w 704"/>
              <a:gd name="T45" fmla="*/ 2147483647 h 308"/>
              <a:gd name="T46" fmla="*/ 2147483647 w 704"/>
              <a:gd name="T47" fmla="*/ 2147483647 h 308"/>
              <a:gd name="T48" fmla="*/ 2147483647 w 704"/>
              <a:gd name="T49" fmla="*/ 2147483647 h 308"/>
              <a:gd name="T50" fmla="*/ 2147483647 w 704"/>
              <a:gd name="T51" fmla="*/ 2147483647 h 308"/>
              <a:gd name="T52" fmla="*/ 2147483647 w 704"/>
              <a:gd name="T53" fmla="*/ 2147483647 h 308"/>
              <a:gd name="T54" fmla="*/ 2147483647 w 704"/>
              <a:gd name="T55" fmla="*/ 2147483647 h 308"/>
              <a:gd name="T56" fmla="*/ 2147483647 w 704"/>
              <a:gd name="T57" fmla="*/ 2147483647 h 308"/>
              <a:gd name="T58" fmla="*/ 2147483647 w 704"/>
              <a:gd name="T59" fmla="*/ 0 h 308"/>
              <a:gd name="T60" fmla="*/ 2147483647 w 704"/>
              <a:gd name="T61" fmla="*/ 2147483647 h 308"/>
              <a:gd name="T62" fmla="*/ 2147483647 w 704"/>
              <a:gd name="T63" fmla="*/ 2147483647 h 308"/>
              <a:gd name="T64" fmla="*/ 2147483647 w 704"/>
              <a:gd name="T65" fmla="*/ 2147483647 h 308"/>
              <a:gd name="T66" fmla="*/ 2147483647 w 704"/>
              <a:gd name="T67" fmla="*/ 2147483647 h 3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04"/>
              <a:gd name="T103" fmla="*/ 0 h 308"/>
              <a:gd name="T104" fmla="*/ 704 w 704"/>
              <a:gd name="T105" fmla="*/ 308 h 3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04" h="308">
                <a:moveTo>
                  <a:pt x="24" y="228"/>
                </a:moveTo>
                <a:lnTo>
                  <a:pt x="0" y="294"/>
                </a:lnTo>
                <a:lnTo>
                  <a:pt x="91" y="285"/>
                </a:lnTo>
                <a:lnTo>
                  <a:pt x="127" y="255"/>
                </a:lnTo>
                <a:lnTo>
                  <a:pt x="251" y="222"/>
                </a:lnTo>
                <a:lnTo>
                  <a:pt x="285" y="240"/>
                </a:lnTo>
                <a:lnTo>
                  <a:pt x="367" y="228"/>
                </a:lnTo>
                <a:lnTo>
                  <a:pt x="367" y="233"/>
                </a:lnTo>
                <a:lnTo>
                  <a:pt x="489" y="308"/>
                </a:lnTo>
                <a:lnTo>
                  <a:pt x="561" y="286"/>
                </a:lnTo>
                <a:lnTo>
                  <a:pt x="601" y="201"/>
                </a:lnTo>
                <a:lnTo>
                  <a:pt x="671" y="177"/>
                </a:lnTo>
                <a:lnTo>
                  <a:pt x="704" y="115"/>
                </a:lnTo>
                <a:lnTo>
                  <a:pt x="702" y="39"/>
                </a:lnTo>
                <a:lnTo>
                  <a:pt x="693" y="101"/>
                </a:lnTo>
                <a:lnTo>
                  <a:pt x="655" y="155"/>
                </a:lnTo>
                <a:lnTo>
                  <a:pt x="640" y="151"/>
                </a:lnTo>
                <a:lnTo>
                  <a:pt x="587" y="165"/>
                </a:lnTo>
                <a:lnTo>
                  <a:pt x="587" y="148"/>
                </a:lnTo>
                <a:lnTo>
                  <a:pt x="640" y="130"/>
                </a:lnTo>
                <a:lnTo>
                  <a:pt x="592" y="124"/>
                </a:lnTo>
                <a:lnTo>
                  <a:pt x="646" y="107"/>
                </a:lnTo>
                <a:lnTo>
                  <a:pt x="666" y="116"/>
                </a:lnTo>
                <a:lnTo>
                  <a:pt x="677" y="57"/>
                </a:lnTo>
                <a:lnTo>
                  <a:pt x="663" y="43"/>
                </a:lnTo>
                <a:lnTo>
                  <a:pt x="599" y="67"/>
                </a:lnTo>
                <a:lnTo>
                  <a:pt x="601" y="31"/>
                </a:lnTo>
                <a:lnTo>
                  <a:pt x="628" y="40"/>
                </a:lnTo>
                <a:lnTo>
                  <a:pt x="663" y="13"/>
                </a:lnTo>
                <a:lnTo>
                  <a:pt x="644" y="0"/>
                </a:lnTo>
                <a:lnTo>
                  <a:pt x="434" y="48"/>
                </a:lnTo>
                <a:lnTo>
                  <a:pt x="176" y="100"/>
                </a:lnTo>
                <a:lnTo>
                  <a:pt x="58" y="227"/>
                </a:lnTo>
                <a:lnTo>
                  <a:pt x="24" y="22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grpSp>
        <p:nvGrpSpPr>
          <p:cNvPr id="36" name="Shape - New York"/>
          <p:cNvGrpSpPr>
            <a:grpSpLocks/>
          </p:cNvGrpSpPr>
          <p:nvPr/>
        </p:nvGrpSpPr>
        <p:grpSpPr bwMode="auto">
          <a:xfrm>
            <a:off x="6557963" y="1595438"/>
            <a:ext cx="1044575" cy="700087"/>
            <a:chOff x="4071" y="893"/>
            <a:chExt cx="658" cy="440"/>
          </a:xfrm>
          <a:solidFill>
            <a:schemeClr val="accent1">
              <a:lumMod val="50000"/>
            </a:schemeClr>
          </a:solidFill>
        </p:grpSpPr>
        <p:sp>
          <p:nvSpPr>
            <p:cNvPr id="37" name="Shape -"/>
            <p:cNvSpPr>
              <a:spLocks noChangeAspect="1"/>
            </p:cNvSpPr>
            <p:nvPr/>
          </p:nvSpPr>
          <p:spPr bwMode="auto">
            <a:xfrm>
              <a:off x="4071" y="893"/>
              <a:ext cx="521" cy="417"/>
            </a:xfrm>
            <a:custGeom>
              <a:avLst/>
              <a:gdLst>
                <a:gd name="T0" fmla="*/ 41 w 524"/>
                <a:gd name="T1" fmla="*/ 286 h 426"/>
                <a:gd name="T2" fmla="*/ 90 w 524"/>
                <a:gd name="T3" fmla="*/ 261 h 426"/>
                <a:gd name="T4" fmla="*/ 157 w 524"/>
                <a:gd name="T5" fmla="*/ 255 h 426"/>
                <a:gd name="T6" fmla="*/ 173 w 524"/>
                <a:gd name="T7" fmla="*/ 233 h 426"/>
                <a:gd name="T8" fmla="*/ 197 w 524"/>
                <a:gd name="T9" fmla="*/ 230 h 426"/>
                <a:gd name="T10" fmla="*/ 211 w 524"/>
                <a:gd name="T11" fmla="*/ 206 h 426"/>
                <a:gd name="T12" fmla="*/ 233 w 524"/>
                <a:gd name="T13" fmla="*/ 197 h 426"/>
                <a:gd name="T14" fmla="*/ 223 w 524"/>
                <a:gd name="T15" fmla="*/ 152 h 426"/>
                <a:gd name="T16" fmla="*/ 209 w 524"/>
                <a:gd name="T17" fmla="*/ 140 h 426"/>
                <a:gd name="T18" fmla="*/ 237 w 524"/>
                <a:gd name="T19" fmla="*/ 104 h 426"/>
                <a:gd name="T20" fmla="*/ 255 w 524"/>
                <a:gd name="T21" fmla="*/ 104 h 426"/>
                <a:gd name="T22" fmla="*/ 316 w 524"/>
                <a:gd name="T23" fmla="*/ 28 h 426"/>
                <a:gd name="T24" fmla="*/ 410 w 524"/>
                <a:gd name="T25" fmla="*/ 0 h 426"/>
                <a:gd name="T26" fmla="*/ 421 w 524"/>
                <a:gd name="T27" fmla="*/ 72 h 426"/>
                <a:gd name="T28" fmla="*/ 425 w 524"/>
                <a:gd name="T29" fmla="*/ 69 h 426"/>
                <a:gd name="T30" fmla="*/ 448 w 524"/>
                <a:gd name="T31" fmla="*/ 94 h 426"/>
                <a:gd name="T32" fmla="*/ 449 w 524"/>
                <a:gd name="T33" fmla="*/ 167 h 426"/>
                <a:gd name="T34" fmla="*/ 477 w 524"/>
                <a:gd name="T35" fmla="*/ 227 h 426"/>
                <a:gd name="T36" fmla="*/ 488 w 524"/>
                <a:gd name="T37" fmla="*/ 304 h 426"/>
                <a:gd name="T38" fmla="*/ 491 w 524"/>
                <a:gd name="T39" fmla="*/ 371 h 426"/>
                <a:gd name="T40" fmla="*/ 524 w 524"/>
                <a:gd name="T41" fmla="*/ 394 h 426"/>
                <a:gd name="T42" fmla="*/ 500 w 524"/>
                <a:gd name="T43" fmla="*/ 426 h 426"/>
                <a:gd name="T44" fmla="*/ 439 w 524"/>
                <a:gd name="T45" fmla="*/ 388 h 426"/>
                <a:gd name="T46" fmla="*/ 407 w 524"/>
                <a:gd name="T47" fmla="*/ 391 h 426"/>
                <a:gd name="T48" fmla="*/ 376 w 524"/>
                <a:gd name="T49" fmla="*/ 382 h 426"/>
                <a:gd name="T50" fmla="*/ 378 w 524"/>
                <a:gd name="T51" fmla="*/ 359 h 426"/>
                <a:gd name="T52" fmla="*/ 358 w 524"/>
                <a:gd name="T53" fmla="*/ 352 h 426"/>
                <a:gd name="T54" fmla="*/ 15 w 524"/>
                <a:gd name="T55" fmla="*/ 417 h 426"/>
                <a:gd name="T56" fmla="*/ 0 w 524"/>
                <a:gd name="T57" fmla="*/ 398 h 426"/>
                <a:gd name="T58" fmla="*/ 53 w 524"/>
                <a:gd name="T59" fmla="*/ 322 h 426"/>
                <a:gd name="T60" fmla="*/ 41 w 524"/>
                <a:gd name="T61" fmla="*/ 286 h 42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24"/>
                <a:gd name="T94" fmla="*/ 0 h 426"/>
                <a:gd name="T95" fmla="*/ 524 w 524"/>
                <a:gd name="T96" fmla="*/ 426 h 42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24" h="426">
                  <a:moveTo>
                    <a:pt x="41" y="286"/>
                  </a:moveTo>
                  <a:lnTo>
                    <a:pt x="90" y="261"/>
                  </a:lnTo>
                  <a:lnTo>
                    <a:pt x="157" y="255"/>
                  </a:lnTo>
                  <a:lnTo>
                    <a:pt x="173" y="233"/>
                  </a:lnTo>
                  <a:lnTo>
                    <a:pt x="197" y="230"/>
                  </a:lnTo>
                  <a:lnTo>
                    <a:pt x="211" y="206"/>
                  </a:lnTo>
                  <a:lnTo>
                    <a:pt x="233" y="197"/>
                  </a:lnTo>
                  <a:lnTo>
                    <a:pt x="223" y="152"/>
                  </a:lnTo>
                  <a:lnTo>
                    <a:pt x="209" y="140"/>
                  </a:lnTo>
                  <a:lnTo>
                    <a:pt x="237" y="104"/>
                  </a:lnTo>
                  <a:lnTo>
                    <a:pt x="255" y="104"/>
                  </a:lnTo>
                  <a:lnTo>
                    <a:pt x="316" y="28"/>
                  </a:lnTo>
                  <a:lnTo>
                    <a:pt x="410" y="0"/>
                  </a:lnTo>
                  <a:lnTo>
                    <a:pt x="421" y="72"/>
                  </a:lnTo>
                  <a:lnTo>
                    <a:pt x="425" y="69"/>
                  </a:lnTo>
                  <a:lnTo>
                    <a:pt x="448" y="94"/>
                  </a:lnTo>
                  <a:lnTo>
                    <a:pt x="449" y="167"/>
                  </a:lnTo>
                  <a:lnTo>
                    <a:pt x="477" y="227"/>
                  </a:lnTo>
                  <a:lnTo>
                    <a:pt x="488" y="304"/>
                  </a:lnTo>
                  <a:lnTo>
                    <a:pt x="491" y="371"/>
                  </a:lnTo>
                  <a:lnTo>
                    <a:pt x="524" y="394"/>
                  </a:lnTo>
                  <a:lnTo>
                    <a:pt x="500" y="426"/>
                  </a:lnTo>
                  <a:lnTo>
                    <a:pt x="439" y="388"/>
                  </a:lnTo>
                  <a:lnTo>
                    <a:pt x="407" y="391"/>
                  </a:lnTo>
                  <a:lnTo>
                    <a:pt x="376" y="382"/>
                  </a:lnTo>
                  <a:lnTo>
                    <a:pt x="378" y="359"/>
                  </a:lnTo>
                  <a:lnTo>
                    <a:pt x="358" y="352"/>
                  </a:lnTo>
                  <a:lnTo>
                    <a:pt x="15" y="417"/>
                  </a:lnTo>
                  <a:lnTo>
                    <a:pt x="0" y="398"/>
                  </a:lnTo>
                  <a:lnTo>
                    <a:pt x="53" y="322"/>
                  </a:lnTo>
                  <a:lnTo>
                    <a:pt x="41" y="28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>
                <a:latin typeface="+mj-lt"/>
              </a:endParaRPr>
            </a:p>
          </p:txBody>
        </p:sp>
        <p:sp>
          <p:nvSpPr>
            <p:cNvPr id="38" name="Shape -"/>
            <p:cNvSpPr>
              <a:spLocks noChangeAspect="1"/>
            </p:cNvSpPr>
            <p:nvPr/>
          </p:nvSpPr>
          <p:spPr bwMode="auto">
            <a:xfrm>
              <a:off x="4578" y="1244"/>
              <a:ext cx="151" cy="89"/>
            </a:xfrm>
            <a:custGeom>
              <a:avLst/>
              <a:gdLst>
                <a:gd name="T0" fmla="*/ 0 w 152"/>
                <a:gd name="T1" fmla="*/ 67 h 91"/>
                <a:gd name="T2" fmla="*/ 63 w 152"/>
                <a:gd name="T3" fmla="*/ 37 h 91"/>
                <a:gd name="T4" fmla="*/ 124 w 152"/>
                <a:gd name="T5" fmla="*/ 0 h 91"/>
                <a:gd name="T6" fmla="*/ 134 w 152"/>
                <a:gd name="T7" fmla="*/ 1 h 91"/>
                <a:gd name="T8" fmla="*/ 152 w 152"/>
                <a:gd name="T9" fmla="*/ 3 h 91"/>
                <a:gd name="T10" fmla="*/ 93 w 152"/>
                <a:gd name="T11" fmla="*/ 50 h 91"/>
                <a:gd name="T12" fmla="*/ 18 w 152"/>
                <a:gd name="T13" fmla="*/ 91 h 91"/>
                <a:gd name="T14" fmla="*/ 0 w 152"/>
                <a:gd name="T15" fmla="*/ 67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2"/>
                <a:gd name="T25" fmla="*/ 0 h 91"/>
                <a:gd name="T26" fmla="*/ 152 w 152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2" h="91">
                  <a:moveTo>
                    <a:pt x="0" y="67"/>
                  </a:moveTo>
                  <a:lnTo>
                    <a:pt x="63" y="37"/>
                  </a:lnTo>
                  <a:lnTo>
                    <a:pt x="124" y="0"/>
                  </a:lnTo>
                  <a:lnTo>
                    <a:pt x="134" y="1"/>
                  </a:lnTo>
                  <a:lnTo>
                    <a:pt x="152" y="3"/>
                  </a:lnTo>
                  <a:lnTo>
                    <a:pt x="93" y="50"/>
                  </a:lnTo>
                  <a:lnTo>
                    <a:pt x="18" y="91"/>
                  </a:lnTo>
                  <a:lnTo>
                    <a:pt x="0" y="6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>
                <a:latin typeface="+mj-lt"/>
              </a:endParaRPr>
            </a:p>
          </p:txBody>
        </p:sp>
      </p:grpSp>
      <p:sp>
        <p:nvSpPr>
          <p:cNvPr id="39" name="Shape - New Mexico"/>
          <p:cNvSpPr>
            <a:spLocks noChangeAspect="1"/>
          </p:cNvSpPr>
          <p:nvPr/>
        </p:nvSpPr>
        <p:spPr bwMode="auto">
          <a:xfrm>
            <a:off x="2895600" y="3275012"/>
            <a:ext cx="898525" cy="877887"/>
          </a:xfrm>
          <a:custGeom>
            <a:avLst/>
            <a:gdLst>
              <a:gd name="T0" fmla="*/ 2147483647 w 568"/>
              <a:gd name="T1" fmla="*/ 0 h 563"/>
              <a:gd name="T2" fmla="*/ 2147483647 w 568"/>
              <a:gd name="T3" fmla="*/ 2147483647 h 563"/>
              <a:gd name="T4" fmla="*/ 2147483647 w 568"/>
              <a:gd name="T5" fmla="*/ 2147483647 h 563"/>
              <a:gd name="T6" fmla="*/ 2147483647 w 568"/>
              <a:gd name="T7" fmla="*/ 2147483647 h 563"/>
              <a:gd name="T8" fmla="*/ 2147483647 w 568"/>
              <a:gd name="T9" fmla="*/ 2147483647 h 563"/>
              <a:gd name="T10" fmla="*/ 2147483647 w 568"/>
              <a:gd name="T11" fmla="*/ 2147483647 h 563"/>
              <a:gd name="T12" fmla="*/ 2147483647 w 568"/>
              <a:gd name="T13" fmla="*/ 2147483647 h 563"/>
              <a:gd name="T14" fmla="*/ 2147483647 w 568"/>
              <a:gd name="T15" fmla="*/ 2147483647 h 563"/>
              <a:gd name="T16" fmla="*/ 0 w 568"/>
              <a:gd name="T17" fmla="*/ 2147483647 h 563"/>
              <a:gd name="T18" fmla="*/ 2147483647 w 568"/>
              <a:gd name="T19" fmla="*/ 2147483647 h 563"/>
              <a:gd name="T20" fmla="*/ 2147483647 w 568"/>
              <a:gd name="T21" fmla="*/ 0 h 5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8"/>
              <a:gd name="T34" fmla="*/ 0 h 563"/>
              <a:gd name="T35" fmla="*/ 568 w 568"/>
              <a:gd name="T36" fmla="*/ 563 h 5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8" h="563">
                <a:moveTo>
                  <a:pt x="69" y="0"/>
                </a:moveTo>
                <a:lnTo>
                  <a:pt x="568" y="22"/>
                </a:lnTo>
                <a:lnTo>
                  <a:pt x="544" y="520"/>
                </a:lnTo>
                <a:lnTo>
                  <a:pt x="382" y="511"/>
                </a:lnTo>
                <a:lnTo>
                  <a:pt x="230" y="507"/>
                </a:lnTo>
                <a:lnTo>
                  <a:pt x="230" y="526"/>
                </a:lnTo>
                <a:lnTo>
                  <a:pt x="103" y="526"/>
                </a:lnTo>
                <a:lnTo>
                  <a:pt x="95" y="563"/>
                </a:lnTo>
                <a:lnTo>
                  <a:pt x="0" y="551"/>
                </a:lnTo>
                <a:lnTo>
                  <a:pt x="54" y="130"/>
                </a:lnTo>
                <a:lnTo>
                  <a:pt x="69" y="0"/>
                </a:lnTo>
                <a:close/>
              </a:path>
            </a:pathLst>
          </a:custGeom>
          <a:solidFill>
            <a:srgbClr val="CB9B3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40" name="Shape - New Jersey"/>
          <p:cNvSpPr>
            <a:spLocks noChangeAspect="1"/>
          </p:cNvSpPr>
          <p:nvPr/>
        </p:nvSpPr>
        <p:spPr bwMode="auto">
          <a:xfrm>
            <a:off x="7170737" y="2197100"/>
            <a:ext cx="196851" cy="385763"/>
          </a:xfrm>
          <a:custGeom>
            <a:avLst/>
            <a:gdLst>
              <a:gd name="T0" fmla="*/ 2147483647 w 125"/>
              <a:gd name="T1" fmla="*/ 2147483647 h 247"/>
              <a:gd name="T2" fmla="*/ 2147483647 w 125"/>
              <a:gd name="T3" fmla="*/ 0 h 247"/>
              <a:gd name="T4" fmla="*/ 2147483647 w 125"/>
              <a:gd name="T5" fmla="*/ 2147483647 h 247"/>
              <a:gd name="T6" fmla="*/ 2147483647 w 125"/>
              <a:gd name="T7" fmla="*/ 2147483647 h 247"/>
              <a:gd name="T8" fmla="*/ 2147483647 w 125"/>
              <a:gd name="T9" fmla="*/ 2147483647 h 247"/>
              <a:gd name="T10" fmla="*/ 2147483647 w 125"/>
              <a:gd name="T11" fmla="*/ 2147483647 h 247"/>
              <a:gd name="T12" fmla="*/ 2147483647 w 125"/>
              <a:gd name="T13" fmla="*/ 2147483647 h 247"/>
              <a:gd name="T14" fmla="*/ 2147483647 w 125"/>
              <a:gd name="T15" fmla="*/ 2147483647 h 247"/>
              <a:gd name="T16" fmla="*/ 2147483647 w 125"/>
              <a:gd name="T17" fmla="*/ 2147483647 h 247"/>
              <a:gd name="T18" fmla="*/ 2147483647 w 125"/>
              <a:gd name="T19" fmla="*/ 2147483647 h 247"/>
              <a:gd name="T20" fmla="*/ 2147483647 w 125"/>
              <a:gd name="T21" fmla="*/ 2147483647 h 247"/>
              <a:gd name="T22" fmla="*/ 0 w 125"/>
              <a:gd name="T23" fmla="*/ 2147483647 h 247"/>
              <a:gd name="T24" fmla="*/ 2147483647 w 125"/>
              <a:gd name="T25" fmla="*/ 2147483647 h 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5"/>
              <a:gd name="T40" fmla="*/ 0 h 247"/>
              <a:gd name="T41" fmla="*/ 125 w 125"/>
              <a:gd name="T42" fmla="*/ 247 h 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5" h="247">
                <a:moveTo>
                  <a:pt x="22" y="2"/>
                </a:moveTo>
                <a:lnTo>
                  <a:pt x="52" y="0"/>
                </a:lnTo>
                <a:lnTo>
                  <a:pt x="112" y="37"/>
                </a:lnTo>
                <a:lnTo>
                  <a:pt x="103" y="67"/>
                </a:lnTo>
                <a:lnTo>
                  <a:pt x="124" y="86"/>
                </a:lnTo>
                <a:lnTo>
                  <a:pt x="125" y="203"/>
                </a:lnTo>
                <a:lnTo>
                  <a:pt x="104" y="247"/>
                </a:lnTo>
                <a:lnTo>
                  <a:pt x="81" y="231"/>
                </a:lnTo>
                <a:lnTo>
                  <a:pt x="55" y="230"/>
                </a:lnTo>
                <a:lnTo>
                  <a:pt x="12" y="206"/>
                </a:lnTo>
                <a:lnTo>
                  <a:pt x="45" y="133"/>
                </a:lnTo>
                <a:lnTo>
                  <a:pt x="0" y="94"/>
                </a:lnTo>
                <a:lnTo>
                  <a:pt x="22" y="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41" name="Shape - New Hampshire"/>
          <p:cNvSpPr>
            <a:spLocks noChangeAspect="1"/>
          </p:cNvSpPr>
          <p:nvPr/>
        </p:nvSpPr>
        <p:spPr bwMode="auto">
          <a:xfrm>
            <a:off x="7361238" y="1482725"/>
            <a:ext cx="257175" cy="447675"/>
          </a:xfrm>
          <a:custGeom>
            <a:avLst/>
            <a:gdLst>
              <a:gd name="T0" fmla="*/ 2147483647 w 162"/>
              <a:gd name="T1" fmla="*/ 0 h 289"/>
              <a:gd name="T2" fmla="*/ 0 w 162"/>
              <a:gd name="T3" fmla="*/ 2147483647 h 289"/>
              <a:gd name="T4" fmla="*/ 2147483647 w 162"/>
              <a:gd name="T5" fmla="*/ 2147483647 h 289"/>
              <a:gd name="T6" fmla="*/ 2147483647 w 162"/>
              <a:gd name="T7" fmla="*/ 2147483647 h 289"/>
              <a:gd name="T8" fmla="*/ 2147483647 w 162"/>
              <a:gd name="T9" fmla="*/ 2147483647 h 289"/>
              <a:gd name="T10" fmla="*/ 2147483647 w 162"/>
              <a:gd name="T11" fmla="*/ 2147483647 h 289"/>
              <a:gd name="T12" fmla="*/ 2147483647 w 162"/>
              <a:gd name="T13" fmla="*/ 2147483647 h 289"/>
              <a:gd name="T14" fmla="*/ 2147483647 w 162"/>
              <a:gd name="T15" fmla="*/ 2147483647 h 289"/>
              <a:gd name="T16" fmla="*/ 2147483647 w 162"/>
              <a:gd name="T17" fmla="*/ 2147483647 h 289"/>
              <a:gd name="T18" fmla="*/ 2147483647 w 162"/>
              <a:gd name="T19" fmla="*/ 2147483647 h 289"/>
              <a:gd name="T20" fmla="*/ 2147483647 w 162"/>
              <a:gd name="T21" fmla="*/ 2147483647 h 289"/>
              <a:gd name="T22" fmla="*/ 2147483647 w 162"/>
              <a:gd name="T23" fmla="*/ 2147483647 h 289"/>
              <a:gd name="T24" fmla="*/ 2147483647 w 162"/>
              <a:gd name="T25" fmla="*/ 0 h 2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2"/>
              <a:gd name="T40" fmla="*/ 0 h 289"/>
              <a:gd name="T41" fmla="*/ 162 w 162"/>
              <a:gd name="T42" fmla="*/ 289 h 28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2" h="289">
                <a:moveTo>
                  <a:pt x="34" y="0"/>
                </a:moveTo>
                <a:lnTo>
                  <a:pt x="0" y="51"/>
                </a:lnTo>
                <a:lnTo>
                  <a:pt x="37" y="118"/>
                </a:lnTo>
                <a:lnTo>
                  <a:pt x="15" y="136"/>
                </a:lnTo>
                <a:lnTo>
                  <a:pt x="24" y="289"/>
                </a:lnTo>
                <a:lnTo>
                  <a:pt x="115" y="267"/>
                </a:lnTo>
                <a:lnTo>
                  <a:pt x="138" y="267"/>
                </a:lnTo>
                <a:lnTo>
                  <a:pt x="152" y="250"/>
                </a:lnTo>
                <a:lnTo>
                  <a:pt x="152" y="222"/>
                </a:lnTo>
                <a:lnTo>
                  <a:pt x="162" y="204"/>
                </a:lnTo>
                <a:lnTo>
                  <a:pt x="112" y="182"/>
                </a:lnTo>
                <a:lnTo>
                  <a:pt x="46" y="14"/>
                </a:lnTo>
                <a:lnTo>
                  <a:pt x="34" y="0"/>
                </a:lnTo>
                <a:close/>
              </a:path>
            </a:pathLst>
          </a:custGeom>
          <a:solidFill>
            <a:srgbClr val="CB9B3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2" name="Shape - Nevada"/>
          <p:cNvSpPr>
            <a:spLocks noChangeAspect="1"/>
          </p:cNvSpPr>
          <p:nvPr/>
        </p:nvSpPr>
        <p:spPr bwMode="auto">
          <a:xfrm>
            <a:off x="1687512" y="2260599"/>
            <a:ext cx="831851" cy="1239838"/>
          </a:xfrm>
          <a:custGeom>
            <a:avLst/>
            <a:gdLst>
              <a:gd name="T0" fmla="*/ 2147483647 w 527"/>
              <a:gd name="T1" fmla="*/ 0 h 797"/>
              <a:gd name="T2" fmla="*/ 0 w 527"/>
              <a:gd name="T3" fmla="*/ 2147483647 h 797"/>
              <a:gd name="T4" fmla="*/ 2147483647 w 527"/>
              <a:gd name="T5" fmla="*/ 2147483647 h 797"/>
              <a:gd name="T6" fmla="*/ 2147483647 w 527"/>
              <a:gd name="T7" fmla="*/ 2147483647 h 797"/>
              <a:gd name="T8" fmla="*/ 2147483647 w 527"/>
              <a:gd name="T9" fmla="*/ 2147483647 h 797"/>
              <a:gd name="T10" fmla="*/ 2147483647 w 527"/>
              <a:gd name="T11" fmla="*/ 2147483647 h 797"/>
              <a:gd name="T12" fmla="*/ 2147483647 w 527"/>
              <a:gd name="T13" fmla="*/ 2147483647 h 797"/>
              <a:gd name="T14" fmla="*/ 2147483647 w 527"/>
              <a:gd name="T15" fmla="*/ 2147483647 h 797"/>
              <a:gd name="T16" fmla="*/ 2147483647 w 527"/>
              <a:gd name="T17" fmla="*/ 2147483647 h 797"/>
              <a:gd name="T18" fmla="*/ 2147483647 w 527"/>
              <a:gd name="T19" fmla="*/ 2147483647 h 797"/>
              <a:gd name="T20" fmla="*/ 2147483647 w 527"/>
              <a:gd name="T21" fmla="*/ 2147483647 h 797"/>
              <a:gd name="T22" fmla="*/ 2147483647 w 527"/>
              <a:gd name="T23" fmla="*/ 0 h 79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27"/>
              <a:gd name="T37" fmla="*/ 0 h 797"/>
              <a:gd name="T38" fmla="*/ 527 w 527"/>
              <a:gd name="T39" fmla="*/ 797 h 79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27" h="797">
                <a:moveTo>
                  <a:pt x="67" y="0"/>
                </a:moveTo>
                <a:lnTo>
                  <a:pt x="0" y="316"/>
                </a:lnTo>
                <a:lnTo>
                  <a:pt x="359" y="797"/>
                </a:lnTo>
                <a:lnTo>
                  <a:pt x="381" y="776"/>
                </a:lnTo>
                <a:lnTo>
                  <a:pt x="380" y="681"/>
                </a:lnTo>
                <a:lnTo>
                  <a:pt x="425" y="688"/>
                </a:lnTo>
                <a:lnTo>
                  <a:pt x="471" y="396"/>
                </a:lnTo>
                <a:lnTo>
                  <a:pt x="502" y="198"/>
                </a:lnTo>
                <a:lnTo>
                  <a:pt x="511" y="138"/>
                </a:lnTo>
                <a:lnTo>
                  <a:pt x="527" y="85"/>
                </a:lnTo>
                <a:lnTo>
                  <a:pt x="290" y="47"/>
                </a:lnTo>
                <a:lnTo>
                  <a:pt x="6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43" name="Shape - Nebraska"/>
          <p:cNvSpPr>
            <a:spLocks noChangeAspect="1"/>
          </p:cNvSpPr>
          <p:nvPr/>
        </p:nvSpPr>
        <p:spPr bwMode="auto">
          <a:xfrm>
            <a:off x="3675063" y="2362200"/>
            <a:ext cx="1095375" cy="487363"/>
          </a:xfrm>
          <a:custGeom>
            <a:avLst/>
            <a:gdLst>
              <a:gd name="T0" fmla="*/ 2147483647 w 695"/>
              <a:gd name="T1" fmla="*/ 0 h 313"/>
              <a:gd name="T2" fmla="*/ 0 w 695"/>
              <a:gd name="T3" fmla="*/ 2147483647 h 313"/>
              <a:gd name="T4" fmla="*/ 2147483647 w 695"/>
              <a:gd name="T5" fmla="*/ 2147483647 h 313"/>
              <a:gd name="T6" fmla="*/ 2147483647 w 695"/>
              <a:gd name="T7" fmla="*/ 2147483647 h 313"/>
              <a:gd name="T8" fmla="*/ 2147483647 w 695"/>
              <a:gd name="T9" fmla="*/ 2147483647 h 313"/>
              <a:gd name="T10" fmla="*/ 2147483647 w 695"/>
              <a:gd name="T11" fmla="*/ 2147483647 h 313"/>
              <a:gd name="T12" fmla="*/ 2147483647 w 695"/>
              <a:gd name="T13" fmla="*/ 2147483647 h 313"/>
              <a:gd name="T14" fmla="*/ 2147483647 w 695"/>
              <a:gd name="T15" fmla="*/ 2147483647 h 313"/>
              <a:gd name="T16" fmla="*/ 2147483647 w 695"/>
              <a:gd name="T17" fmla="*/ 2147483647 h 313"/>
              <a:gd name="T18" fmla="*/ 2147483647 w 695"/>
              <a:gd name="T19" fmla="*/ 2147483647 h 313"/>
              <a:gd name="T20" fmla="*/ 2147483647 w 695"/>
              <a:gd name="T21" fmla="*/ 2147483647 h 313"/>
              <a:gd name="T22" fmla="*/ 2147483647 w 695"/>
              <a:gd name="T23" fmla="*/ 2147483647 h 313"/>
              <a:gd name="T24" fmla="*/ 2147483647 w 695"/>
              <a:gd name="T25" fmla="*/ 2147483647 h 313"/>
              <a:gd name="T26" fmla="*/ 2147483647 w 695"/>
              <a:gd name="T27" fmla="*/ 2147483647 h 313"/>
              <a:gd name="T28" fmla="*/ 2147483647 w 695"/>
              <a:gd name="T29" fmla="*/ 0 h 3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95"/>
              <a:gd name="T46" fmla="*/ 0 h 313"/>
              <a:gd name="T47" fmla="*/ 695 w 695"/>
              <a:gd name="T48" fmla="*/ 313 h 31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95" h="313">
                <a:moveTo>
                  <a:pt x="8" y="0"/>
                </a:moveTo>
                <a:lnTo>
                  <a:pt x="0" y="207"/>
                </a:lnTo>
                <a:lnTo>
                  <a:pt x="157" y="211"/>
                </a:lnTo>
                <a:lnTo>
                  <a:pt x="155" y="313"/>
                </a:lnTo>
                <a:lnTo>
                  <a:pt x="367" y="310"/>
                </a:lnTo>
                <a:lnTo>
                  <a:pt x="556" y="307"/>
                </a:lnTo>
                <a:lnTo>
                  <a:pt x="695" y="310"/>
                </a:lnTo>
                <a:lnTo>
                  <a:pt x="652" y="222"/>
                </a:lnTo>
                <a:lnTo>
                  <a:pt x="622" y="140"/>
                </a:lnTo>
                <a:lnTo>
                  <a:pt x="589" y="55"/>
                </a:lnTo>
                <a:lnTo>
                  <a:pt x="510" y="1"/>
                </a:lnTo>
                <a:lnTo>
                  <a:pt x="474" y="33"/>
                </a:lnTo>
                <a:lnTo>
                  <a:pt x="431" y="10"/>
                </a:lnTo>
                <a:lnTo>
                  <a:pt x="242" y="4"/>
                </a:lnTo>
                <a:lnTo>
                  <a:pt x="8" y="0"/>
                </a:lnTo>
                <a:close/>
              </a:path>
            </a:pathLst>
          </a:custGeom>
          <a:solidFill>
            <a:srgbClr val="CB9B3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44" name="Shape - Montana"/>
          <p:cNvSpPr>
            <a:spLocks noChangeAspect="1"/>
          </p:cNvSpPr>
          <p:nvPr/>
        </p:nvSpPr>
        <p:spPr bwMode="auto">
          <a:xfrm>
            <a:off x="2400947" y="1255713"/>
            <a:ext cx="1306512" cy="803275"/>
          </a:xfrm>
          <a:custGeom>
            <a:avLst/>
            <a:gdLst>
              <a:gd name="T0" fmla="*/ 2147483647 w 828"/>
              <a:gd name="T1" fmla="*/ 0 h 516"/>
              <a:gd name="T2" fmla="*/ 2147483647 w 828"/>
              <a:gd name="T3" fmla="*/ 2147483647 h 516"/>
              <a:gd name="T4" fmla="*/ 2147483647 w 828"/>
              <a:gd name="T5" fmla="*/ 2147483647 h 516"/>
              <a:gd name="T6" fmla="*/ 2147483647 w 828"/>
              <a:gd name="T7" fmla="*/ 2147483647 h 516"/>
              <a:gd name="T8" fmla="*/ 2147483647 w 828"/>
              <a:gd name="T9" fmla="*/ 2147483647 h 516"/>
              <a:gd name="T10" fmla="*/ 2147483647 w 828"/>
              <a:gd name="T11" fmla="*/ 2147483647 h 516"/>
              <a:gd name="T12" fmla="*/ 2147483647 w 828"/>
              <a:gd name="T13" fmla="*/ 2147483647 h 516"/>
              <a:gd name="T14" fmla="*/ 2147483647 w 828"/>
              <a:gd name="T15" fmla="*/ 2147483647 h 516"/>
              <a:gd name="T16" fmla="*/ 2147483647 w 828"/>
              <a:gd name="T17" fmla="*/ 2147483647 h 516"/>
              <a:gd name="T18" fmla="*/ 2147483647 w 828"/>
              <a:gd name="T19" fmla="*/ 2147483647 h 516"/>
              <a:gd name="T20" fmla="*/ 2147483647 w 828"/>
              <a:gd name="T21" fmla="*/ 2147483647 h 516"/>
              <a:gd name="T22" fmla="*/ 2147483647 w 828"/>
              <a:gd name="T23" fmla="*/ 2147483647 h 516"/>
              <a:gd name="T24" fmla="*/ 2147483647 w 828"/>
              <a:gd name="T25" fmla="*/ 2147483647 h 516"/>
              <a:gd name="T26" fmla="*/ 2147483647 w 828"/>
              <a:gd name="T27" fmla="*/ 2147483647 h 516"/>
              <a:gd name="T28" fmla="*/ 2147483647 w 828"/>
              <a:gd name="T29" fmla="*/ 2147483647 h 516"/>
              <a:gd name="T30" fmla="*/ 2147483647 w 828"/>
              <a:gd name="T31" fmla="*/ 2147483647 h 516"/>
              <a:gd name="T32" fmla="*/ 2147483647 w 828"/>
              <a:gd name="T33" fmla="*/ 2147483647 h 516"/>
              <a:gd name="T34" fmla="*/ 0 w 828"/>
              <a:gd name="T35" fmla="*/ 2147483647 h 516"/>
              <a:gd name="T36" fmla="*/ 2147483647 w 828"/>
              <a:gd name="T37" fmla="*/ 0 h 5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28"/>
              <a:gd name="T58" fmla="*/ 0 h 516"/>
              <a:gd name="T59" fmla="*/ 828 w 828"/>
              <a:gd name="T60" fmla="*/ 516 h 51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28" h="516">
                <a:moveTo>
                  <a:pt x="14" y="0"/>
                </a:moveTo>
                <a:lnTo>
                  <a:pt x="176" y="21"/>
                </a:lnTo>
                <a:lnTo>
                  <a:pt x="275" y="34"/>
                </a:lnTo>
                <a:lnTo>
                  <a:pt x="404" y="48"/>
                </a:lnTo>
                <a:lnTo>
                  <a:pt x="524" y="60"/>
                </a:lnTo>
                <a:lnTo>
                  <a:pt x="731" y="75"/>
                </a:lnTo>
                <a:lnTo>
                  <a:pt x="828" y="82"/>
                </a:lnTo>
                <a:lnTo>
                  <a:pt x="825" y="502"/>
                </a:lnTo>
                <a:lnTo>
                  <a:pt x="318" y="459"/>
                </a:lnTo>
                <a:lnTo>
                  <a:pt x="307" y="516"/>
                </a:lnTo>
                <a:lnTo>
                  <a:pt x="288" y="489"/>
                </a:lnTo>
                <a:lnTo>
                  <a:pt x="242" y="493"/>
                </a:lnTo>
                <a:lnTo>
                  <a:pt x="175" y="504"/>
                </a:lnTo>
                <a:lnTo>
                  <a:pt x="163" y="431"/>
                </a:lnTo>
                <a:lnTo>
                  <a:pt x="84" y="373"/>
                </a:lnTo>
                <a:lnTo>
                  <a:pt x="96" y="317"/>
                </a:lnTo>
                <a:lnTo>
                  <a:pt x="103" y="273"/>
                </a:lnTo>
                <a:lnTo>
                  <a:pt x="0" y="128"/>
                </a:lnTo>
                <a:lnTo>
                  <a:pt x="14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45" name="Shape - Missouri"/>
          <p:cNvSpPr>
            <a:spLocks noChangeAspect="1"/>
          </p:cNvSpPr>
          <p:nvPr/>
        </p:nvSpPr>
        <p:spPr bwMode="auto">
          <a:xfrm>
            <a:off x="4714875" y="2713038"/>
            <a:ext cx="863600" cy="701675"/>
          </a:xfrm>
          <a:custGeom>
            <a:avLst/>
            <a:gdLst>
              <a:gd name="T0" fmla="*/ 0 w 548"/>
              <a:gd name="T1" fmla="*/ 15 h 451"/>
              <a:gd name="T2" fmla="*/ 240 w 548"/>
              <a:gd name="T3" fmla="*/ 0 h 451"/>
              <a:gd name="T4" fmla="*/ 290 w 548"/>
              <a:gd name="T5" fmla="*/ 0 h 451"/>
              <a:gd name="T6" fmla="*/ 329 w 548"/>
              <a:gd name="T7" fmla="*/ 13 h 451"/>
              <a:gd name="T8" fmla="*/ 308 w 548"/>
              <a:gd name="T9" fmla="*/ 52 h 451"/>
              <a:gd name="T10" fmla="*/ 378 w 548"/>
              <a:gd name="T11" fmla="*/ 116 h 451"/>
              <a:gd name="T12" fmla="*/ 401 w 548"/>
              <a:gd name="T13" fmla="*/ 170 h 451"/>
              <a:gd name="T14" fmla="*/ 442 w 548"/>
              <a:gd name="T15" fmla="*/ 156 h 451"/>
              <a:gd name="T16" fmla="*/ 441 w 548"/>
              <a:gd name="T17" fmla="*/ 232 h 451"/>
              <a:gd name="T18" fmla="*/ 483 w 548"/>
              <a:gd name="T19" fmla="*/ 255 h 451"/>
              <a:gd name="T20" fmla="*/ 502 w 548"/>
              <a:gd name="T21" fmla="*/ 322 h 451"/>
              <a:gd name="T22" fmla="*/ 532 w 548"/>
              <a:gd name="T23" fmla="*/ 328 h 451"/>
              <a:gd name="T24" fmla="*/ 548 w 548"/>
              <a:gd name="T25" fmla="*/ 356 h 451"/>
              <a:gd name="T26" fmla="*/ 511 w 548"/>
              <a:gd name="T27" fmla="*/ 395 h 451"/>
              <a:gd name="T28" fmla="*/ 499 w 548"/>
              <a:gd name="T29" fmla="*/ 439 h 451"/>
              <a:gd name="T30" fmla="*/ 447 w 548"/>
              <a:gd name="T31" fmla="*/ 451 h 451"/>
              <a:gd name="T32" fmla="*/ 460 w 548"/>
              <a:gd name="T33" fmla="*/ 402 h 451"/>
              <a:gd name="T34" fmla="*/ 255 w 548"/>
              <a:gd name="T35" fmla="*/ 420 h 451"/>
              <a:gd name="T36" fmla="*/ 107 w 548"/>
              <a:gd name="T37" fmla="*/ 438 h 451"/>
              <a:gd name="T38" fmla="*/ 98 w 548"/>
              <a:gd name="T39" fmla="*/ 390 h 451"/>
              <a:gd name="T40" fmla="*/ 88 w 548"/>
              <a:gd name="T41" fmla="*/ 246 h 451"/>
              <a:gd name="T42" fmla="*/ 86 w 548"/>
              <a:gd name="T43" fmla="*/ 167 h 451"/>
              <a:gd name="T44" fmla="*/ 37 w 548"/>
              <a:gd name="T45" fmla="*/ 131 h 451"/>
              <a:gd name="T46" fmla="*/ 55 w 548"/>
              <a:gd name="T47" fmla="*/ 98 h 451"/>
              <a:gd name="T48" fmla="*/ 31 w 548"/>
              <a:gd name="T49" fmla="*/ 80 h 451"/>
              <a:gd name="T50" fmla="*/ 0 w 548"/>
              <a:gd name="T51" fmla="*/ 15 h 45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48"/>
              <a:gd name="T79" fmla="*/ 0 h 451"/>
              <a:gd name="T80" fmla="*/ 548 w 548"/>
              <a:gd name="T81" fmla="*/ 451 h 45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48" h="451">
                <a:moveTo>
                  <a:pt x="0" y="15"/>
                </a:moveTo>
                <a:lnTo>
                  <a:pt x="240" y="0"/>
                </a:lnTo>
                <a:lnTo>
                  <a:pt x="290" y="0"/>
                </a:lnTo>
                <a:lnTo>
                  <a:pt x="329" y="13"/>
                </a:lnTo>
                <a:lnTo>
                  <a:pt x="308" y="52"/>
                </a:lnTo>
                <a:lnTo>
                  <a:pt x="378" y="116"/>
                </a:lnTo>
                <a:lnTo>
                  <a:pt x="401" y="170"/>
                </a:lnTo>
                <a:lnTo>
                  <a:pt x="442" y="156"/>
                </a:lnTo>
                <a:lnTo>
                  <a:pt x="441" y="232"/>
                </a:lnTo>
                <a:lnTo>
                  <a:pt x="483" y="255"/>
                </a:lnTo>
                <a:lnTo>
                  <a:pt x="502" y="322"/>
                </a:lnTo>
                <a:lnTo>
                  <a:pt x="532" y="328"/>
                </a:lnTo>
                <a:lnTo>
                  <a:pt x="548" y="356"/>
                </a:lnTo>
                <a:lnTo>
                  <a:pt x="511" y="395"/>
                </a:lnTo>
                <a:lnTo>
                  <a:pt x="499" y="439"/>
                </a:lnTo>
                <a:lnTo>
                  <a:pt x="447" y="451"/>
                </a:lnTo>
                <a:lnTo>
                  <a:pt x="460" y="402"/>
                </a:lnTo>
                <a:lnTo>
                  <a:pt x="255" y="420"/>
                </a:lnTo>
                <a:lnTo>
                  <a:pt x="107" y="438"/>
                </a:lnTo>
                <a:lnTo>
                  <a:pt x="98" y="390"/>
                </a:lnTo>
                <a:lnTo>
                  <a:pt x="88" y="246"/>
                </a:lnTo>
                <a:lnTo>
                  <a:pt x="86" y="167"/>
                </a:lnTo>
                <a:lnTo>
                  <a:pt x="37" y="131"/>
                </a:lnTo>
                <a:lnTo>
                  <a:pt x="55" y="98"/>
                </a:lnTo>
                <a:lnTo>
                  <a:pt x="31" y="8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>
              <a:latin typeface="+mj-lt"/>
            </a:endParaRPr>
          </a:p>
        </p:txBody>
      </p:sp>
      <p:sp>
        <p:nvSpPr>
          <p:cNvPr id="46" name="Shape - Mississippi"/>
          <p:cNvSpPr>
            <a:spLocks noChangeAspect="1"/>
          </p:cNvSpPr>
          <p:nvPr/>
        </p:nvSpPr>
        <p:spPr bwMode="auto">
          <a:xfrm>
            <a:off x="5330824" y="3546474"/>
            <a:ext cx="450851" cy="774700"/>
          </a:xfrm>
          <a:custGeom>
            <a:avLst/>
            <a:gdLst>
              <a:gd name="T0" fmla="*/ 2147483647 w 287"/>
              <a:gd name="T1" fmla="*/ 2147483647 h 499"/>
              <a:gd name="T2" fmla="*/ 2147483647 w 287"/>
              <a:gd name="T3" fmla="*/ 2147483647 h 499"/>
              <a:gd name="T4" fmla="*/ 0 w 287"/>
              <a:gd name="T5" fmla="*/ 2147483647 h 499"/>
              <a:gd name="T6" fmla="*/ 2147483647 w 287"/>
              <a:gd name="T7" fmla="*/ 2147483647 h 499"/>
              <a:gd name="T8" fmla="*/ 2147483647 w 287"/>
              <a:gd name="T9" fmla="*/ 2147483647 h 499"/>
              <a:gd name="T10" fmla="*/ 2147483647 w 287"/>
              <a:gd name="T11" fmla="*/ 2147483647 h 499"/>
              <a:gd name="T12" fmla="*/ 2147483647 w 287"/>
              <a:gd name="T13" fmla="*/ 2147483647 h 499"/>
              <a:gd name="T14" fmla="*/ 2147483647 w 287"/>
              <a:gd name="T15" fmla="*/ 2147483647 h 499"/>
              <a:gd name="T16" fmla="*/ 2147483647 w 287"/>
              <a:gd name="T17" fmla="*/ 2147483647 h 499"/>
              <a:gd name="T18" fmla="*/ 2147483647 w 287"/>
              <a:gd name="T19" fmla="*/ 2147483647 h 499"/>
              <a:gd name="T20" fmla="*/ 2147483647 w 287"/>
              <a:gd name="T21" fmla="*/ 2147483647 h 499"/>
              <a:gd name="T22" fmla="*/ 2147483647 w 287"/>
              <a:gd name="T23" fmla="*/ 2147483647 h 499"/>
              <a:gd name="T24" fmla="*/ 2147483647 w 287"/>
              <a:gd name="T25" fmla="*/ 2147483647 h 499"/>
              <a:gd name="T26" fmla="*/ 2147483647 w 287"/>
              <a:gd name="T27" fmla="*/ 0 h 499"/>
              <a:gd name="T28" fmla="*/ 2147483647 w 287"/>
              <a:gd name="T29" fmla="*/ 2147483647 h 4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7"/>
              <a:gd name="T46" fmla="*/ 0 h 499"/>
              <a:gd name="T47" fmla="*/ 287 w 287"/>
              <a:gd name="T48" fmla="*/ 499 h 4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7" h="499">
                <a:moveTo>
                  <a:pt x="81" y="16"/>
                </a:moveTo>
                <a:lnTo>
                  <a:pt x="38" y="101"/>
                </a:lnTo>
                <a:lnTo>
                  <a:pt x="0" y="156"/>
                </a:lnTo>
                <a:lnTo>
                  <a:pt x="12" y="222"/>
                </a:lnTo>
                <a:lnTo>
                  <a:pt x="57" y="311"/>
                </a:lnTo>
                <a:lnTo>
                  <a:pt x="23" y="402"/>
                </a:lnTo>
                <a:lnTo>
                  <a:pt x="8" y="450"/>
                </a:lnTo>
                <a:lnTo>
                  <a:pt x="175" y="430"/>
                </a:lnTo>
                <a:lnTo>
                  <a:pt x="182" y="492"/>
                </a:lnTo>
                <a:lnTo>
                  <a:pt x="216" y="499"/>
                </a:lnTo>
                <a:lnTo>
                  <a:pt x="225" y="468"/>
                </a:lnTo>
                <a:lnTo>
                  <a:pt x="287" y="459"/>
                </a:lnTo>
                <a:lnTo>
                  <a:pt x="273" y="357"/>
                </a:lnTo>
                <a:lnTo>
                  <a:pt x="270" y="0"/>
                </a:lnTo>
                <a:lnTo>
                  <a:pt x="81" y="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47" name="Shape - Minnesota"/>
          <p:cNvSpPr>
            <a:spLocks noChangeAspect="1"/>
          </p:cNvSpPr>
          <p:nvPr/>
        </p:nvSpPr>
        <p:spPr bwMode="auto">
          <a:xfrm>
            <a:off x="4446587" y="1320800"/>
            <a:ext cx="857251" cy="957263"/>
          </a:xfrm>
          <a:custGeom>
            <a:avLst/>
            <a:gdLst>
              <a:gd name="T0" fmla="*/ 0 w 545"/>
              <a:gd name="T1" fmla="*/ 2147483647 h 614"/>
              <a:gd name="T2" fmla="*/ 2147483647 w 545"/>
              <a:gd name="T3" fmla="*/ 2147483647 h 614"/>
              <a:gd name="T4" fmla="*/ 2147483647 w 545"/>
              <a:gd name="T5" fmla="*/ 0 h 614"/>
              <a:gd name="T6" fmla="*/ 2147483647 w 545"/>
              <a:gd name="T7" fmla="*/ 2147483647 h 614"/>
              <a:gd name="T8" fmla="*/ 2147483647 w 545"/>
              <a:gd name="T9" fmla="*/ 2147483647 h 614"/>
              <a:gd name="T10" fmla="*/ 2147483647 w 545"/>
              <a:gd name="T11" fmla="*/ 2147483647 h 614"/>
              <a:gd name="T12" fmla="*/ 2147483647 w 545"/>
              <a:gd name="T13" fmla="*/ 2147483647 h 614"/>
              <a:gd name="T14" fmla="*/ 2147483647 w 545"/>
              <a:gd name="T15" fmla="*/ 2147483647 h 614"/>
              <a:gd name="T16" fmla="*/ 2147483647 w 545"/>
              <a:gd name="T17" fmla="*/ 2147483647 h 614"/>
              <a:gd name="T18" fmla="*/ 2147483647 w 545"/>
              <a:gd name="T19" fmla="*/ 2147483647 h 614"/>
              <a:gd name="T20" fmla="*/ 2147483647 w 545"/>
              <a:gd name="T21" fmla="*/ 2147483647 h 614"/>
              <a:gd name="T22" fmla="*/ 2147483647 w 545"/>
              <a:gd name="T23" fmla="*/ 2147483647 h 614"/>
              <a:gd name="T24" fmla="*/ 2147483647 w 545"/>
              <a:gd name="T25" fmla="*/ 2147483647 h 614"/>
              <a:gd name="T26" fmla="*/ 2147483647 w 545"/>
              <a:gd name="T27" fmla="*/ 2147483647 h 614"/>
              <a:gd name="T28" fmla="*/ 2147483647 w 545"/>
              <a:gd name="T29" fmla="*/ 2147483647 h 614"/>
              <a:gd name="T30" fmla="*/ 2147483647 w 545"/>
              <a:gd name="T31" fmla="*/ 2147483647 h 614"/>
              <a:gd name="T32" fmla="*/ 2147483647 w 545"/>
              <a:gd name="T33" fmla="*/ 2147483647 h 614"/>
              <a:gd name="T34" fmla="*/ 2147483647 w 545"/>
              <a:gd name="T35" fmla="*/ 2147483647 h 614"/>
              <a:gd name="T36" fmla="*/ 2147483647 w 545"/>
              <a:gd name="T37" fmla="*/ 2147483647 h 614"/>
              <a:gd name="T38" fmla="*/ 2147483647 w 545"/>
              <a:gd name="T39" fmla="*/ 2147483647 h 614"/>
              <a:gd name="T40" fmla="*/ 2147483647 w 545"/>
              <a:gd name="T41" fmla="*/ 2147483647 h 614"/>
              <a:gd name="T42" fmla="*/ 2147483647 w 545"/>
              <a:gd name="T43" fmla="*/ 2147483647 h 614"/>
              <a:gd name="T44" fmla="*/ 2147483647 w 545"/>
              <a:gd name="T45" fmla="*/ 2147483647 h 614"/>
              <a:gd name="T46" fmla="*/ 2147483647 w 545"/>
              <a:gd name="T47" fmla="*/ 2147483647 h 614"/>
              <a:gd name="T48" fmla="*/ 2147483647 w 545"/>
              <a:gd name="T49" fmla="*/ 2147483647 h 614"/>
              <a:gd name="T50" fmla="*/ 2147483647 w 545"/>
              <a:gd name="T51" fmla="*/ 2147483647 h 614"/>
              <a:gd name="T52" fmla="*/ 2147483647 w 545"/>
              <a:gd name="T53" fmla="*/ 2147483647 h 614"/>
              <a:gd name="T54" fmla="*/ 2147483647 w 545"/>
              <a:gd name="T55" fmla="*/ 2147483647 h 614"/>
              <a:gd name="T56" fmla="*/ 2147483647 w 545"/>
              <a:gd name="T57" fmla="*/ 2147483647 h 614"/>
              <a:gd name="T58" fmla="*/ 2147483647 w 545"/>
              <a:gd name="T59" fmla="*/ 2147483647 h 614"/>
              <a:gd name="T60" fmla="*/ 0 w 545"/>
              <a:gd name="T61" fmla="*/ 2147483647 h 61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5"/>
              <a:gd name="T94" fmla="*/ 0 h 614"/>
              <a:gd name="T95" fmla="*/ 545 w 545"/>
              <a:gd name="T96" fmla="*/ 614 h 61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5" h="614">
                <a:moveTo>
                  <a:pt x="0" y="48"/>
                </a:moveTo>
                <a:lnTo>
                  <a:pt x="143" y="48"/>
                </a:lnTo>
                <a:lnTo>
                  <a:pt x="141" y="0"/>
                </a:lnTo>
                <a:lnTo>
                  <a:pt x="173" y="14"/>
                </a:lnTo>
                <a:lnTo>
                  <a:pt x="179" y="51"/>
                </a:lnTo>
                <a:lnTo>
                  <a:pt x="247" y="91"/>
                </a:lnTo>
                <a:lnTo>
                  <a:pt x="268" y="73"/>
                </a:lnTo>
                <a:lnTo>
                  <a:pt x="308" y="73"/>
                </a:lnTo>
                <a:lnTo>
                  <a:pt x="340" y="109"/>
                </a:lnTo>
                <a:lnTo>
                  <a:pt x="361" y="96"/>
                </a:lnTo>
                <a:lnTo>
                  <a:pt x="420" y="111"/>
                </a:lnTo>
                <a:lnTo>
                  <a:pt x="441" y="84"/>
                </a:lnTo>
                <a:lnTo>
                  <a:pt x="478" y="105"/>
                </a:lnTo>
                <a:lnTo>
                  <a:pt x="545" y="102"/>
                </a:lnTo>
                <a:lnTo>
                  <a:pt x="437" y="178"/>
                </a:lnTo>
                <a:lnTo>
                  <a:pt x="383" y="245"/>
                </a:lnTo>
                <a:lnTo>
                  <a:pt x="393" y="342"/>
                </a:lnTo>
                <a:lnTo>
                  <a:pt x="356" y="382"/>
                </a:lnTo>
                <a:lnTo>
                  <a:pt x="371" y="410"/>
                </a:lnTo>
                <a:lnTo>
                  <a:pt x="371" y="482"/>
                </a:lnTo>
                <a:lnTo>
                  <a:pt x="408" y="482"/>
                </a:lnTo>
                <a:lnTo>
                  <a:pt x="463" y="534"/>
                </a:lnTo>
                <a:lnTo>
                  <a:pt x="486" y="596"/>
                </a:lnTo>
                <a:lnTo>
                  <a:pt x="100" y="614"/>
                </a:lnTo>
                <a:lnTo>
                  <a:pt x="101" y="444"/>
                </a:lnTo>
                <a:lnTo>
                  <a:pt x="67" y="407"/>
                </a:lnTo>
                <a:lnTo>
                  <a:pt x="79" y="362"/>
                </a:lnTo>
                <a:lnTo>
                  <a:pt x="91" y="337"/>
                </a:lnTo>
                <a:lnTo>
                  <a:pt x="67" y="219"/>
                </a:lnTo>
                <a:lnTo>
                  <a:pt x="34" y="142"/>
                </a:lnTo>
                <a:lnTo>
                  <a:pt x="0" y="48"/>
                </a:lnTo>
                <a:close/>
              </a:path>
            </a:pathLst>
          </a:custGeom>
          <a:solidFill>
            <a:srgbClr val="CB9B3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48" name="Shape - Massachusetts"/>
          <p:cNvSpPr>
            <a:spLocks noChangeAspect="1"/>
          </p:cNvSpPr>
          <p:nvPr/>
        </p:nvSpPr>
        <p:spPr bwMode="auto">
          <a:xfrm>
            <a:off x="7305675" y="1868488"/>
            <a:ext cx="468312" cy="211137"/>
          </a:xfrm>
          <a:custGeom>
            <a:avLst/>
            <a:gdLst>
              <a:gd name="T0" fmla="*/ 0 w 296"/>
              <a:gd name="T1" fmla="*/ 2147483647 h 134"/>
              <a:gd name="T2" fmla="*/ 2147483647 w 296"/>
              <a:gd name="T3" fmla="*/ 2147483647 h 134"/>
              <a:gd name="T4" fmla="*/ 2147483647 w 296"/>
              <a:gd name="T5" fmla="*/ 2147483647 h 134"/>
              <a:gd name="T6" fmla="*/ 2147483647 w 296"/>
              <a:gd name="T7" fmla="*/ 0 h 134"/>
              <a:gd name="T8" fmla="*/ 2147483647 w 296"/>
              <a:gd name="T9" fmla="*/ 2147483647 h 134"/>
              <a:gd name="T10" fmla="*/ 2147483647 w 296"/>
              <a:gd name="T11" fmla="*/ 2147483647 h 134"/>
              <a:gd name="T12" fmla="*/ 2147483647 w 296"/>
              <a:gd name="T13" fmla="*/ 2147483647 h 134"/>
              <a:gd name="T14" fmla="*/ 2147483647 w 296"/>
              <a:gd name="T15" fmla="*/ 2147483647 h 134"/>
              <a:gd name="T16" fmla="*/ 2147483647 w 296"/>
              <a:gd name="T17" fmla="*/ 2147483647 h 134"/>
              <a:gd name="T18" fmla="*/ 2147483647 w 296"/>
              <a:gd name="T19" fmla="*/ 2147483647 h 134"/>
              <a:gd name="T20" fmla="*/ 2147483647 w 296"/>
              <a:gd name="T21" fmla="*/ 2147483647 h 134"/>
              <a:gd name="T22" fmla="*/ 2147483647 w 296"/>
              <a:gd name="T23" fmla="*/ 2147483647 h 134"/>
              <a:gd name="T24" fmla="*/ 2147483647 w 296"/>
              <a:gd name="T25" fmla="*/ 2147483647 h 134"/>
              <a:gd name="T26" fmla="*/ 2147483647 w 296"/>
              <a:gd name="T27" fmla="*/ 2147483647 h 134"/>
              <a:gd name="T28" fmla="*/ 2147483647 w 296"/>
              <a:gd name="T29" fmla="*/ 2147483647 h 134"/>
              <a:gd name="T30" fmla="*/ 2147483647 w 296"/>
              <a:gd name="T31" fmla="*/ 2147483647 h 134"/>
              <a:gd name="T32" fmla="*/ 2147483647 w 296"/>
              <a:gd name="T33" fmla="*/ 2147483647 h 134"/>
              <a:gd name="T34" fmla="*/ 2147483647 w 296"/>
              <a:gd name="T35" fmla="*/ 2147483647 h 134"/>
              <a:gd name="T36" fmla="*/ 2147483647 w 296"/>
              <a:gd name="T37" fmla="*/ 2147483647 h 134"/>
              <a:gd name="T38" fmla="*/ 0 w 296"/>
              <a:gd name="T39" fmla="*/ 2147483647 h 1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6"/>
              <a:gd name="T61" fmla="*/ 0 h 134"/>
              <a:gd name="T62" fmla="*/ 296 w 296"/>
              <a:gd name="T63" fmla="*/ 134 h 1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6" h="134">
                <a:moveTo>
                  <a:pt x="0" y="54"/>
                </a:moveTo>
                <a:lnTo>
                  <a:pt x="151" y="16"/>
                </a:lnTo>
                <a:lnTo>
                  <a:pt x="169" y="18"/>
                </a:lnTo>
                <a:lnTo>
                  <a:pt x="187" y="0"/>
                </a:lnTo>
                <a:lnTo>
                  <a:pt x="202" y="9"/>
                </a:lnTo>
                <a:lnTo>
                  <a:pt x="184" y="48"/>
                </a:lnTo>
                <a:lnTo>
                  <a:pt x="215" y="45"/>
                </a:lnTo>
                <a:lnTo>
                  <a:pt x="233" y="74"/>
                </a:lnTo>
                <a:lnTo>
                  <a:pt x="254" y="77"/>
                </a:lnTo>
                <a:lnTo>
                  <a:pt x="269" y="73"/>
                </a:lnTo>
                <a:lnTo>
                  <a:pt x="269" y="57"/>
                </a:lnTo>
                <a:lnTo>
                  <a:pt x="243" y="36"/>
                </a:lnTo>
                <a:lnTo>
                  <a:pt x="263" y="34"/>
                </a:lnTo>
                <a:lnTo>
                  <a:pt x="296" y="79"/>
                </a:lnTo>
                <a:lnTo>
                  <a:pt x="264" y="106"/>
                </a:lnTo>
                <a:lnTo>
                  <a:pt x="229" y="92"/>
                </a:lnTo>
                <a:lnTo>
                  <a:pt x="206" y="125"/>
                </a:lnTo>
                <a:lnTo>
                  <a:pt x="161" y="92"/>
                </a:lnTo>
                <a:lnTo>
                  <a:pt x="12" y="134"/>
                </a:lnTo>
                <a:lnTo>
                  <a:pt x="0" y="5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grpSp>
        <p:nvGrpSpPr>
          <p:cNvPr id="49" name="Shape - Michigan"/>
          <p:cNvGrpSpPr>
            <a:grpSpLocks/>
          </p:cNvGrpSpPr>
          <p:nvPr/>
        </p:nvGrpSpPr>
        <p:grpSpPr bwMode="auto">
          <a:xfrm>
            <a:off x="5259387" y="1544638"/>
            <a:ext cx="990600" cy="882650"/>
            <a:chOff x="3254" y="860"/>
            <a:chExt cx="623" cy="557"/>
          </a:xfrm>
          <a:solidFill>
            <a:srgbClr val="953735"/>
          </a:solidFill>
        </p:grpSpPr>
        <p:sp>
          <p:nvSpPr>
            <p:cNvPr id="50" name="Freeform 27"/>
            <p:cNvSpPr>
              <a:spLocks noChangeAspect="1"/>
            </p:cNvSpPr>
            <p:nvPr/>
          </p:nvSpPr>
          <p:spPr bwMode="auto">
            <a:xfrm>
              <a:off x="3254" y="860"/>
              <a:ext cx="442" cy="190"/>
            </a:xfrm>
            <a:custGeom>
              <a:avLst/>
              <a:gdLst>
                <a:gd name="T0" fmla="*/ 0 w 445"/>
                <a:gd name="T1" fmla="*/ 100 h 193"/>
                <a:gd name="T2" fmla="*/ 96 w 445"/>
                <a:gd name="T3" fmla="*/ 0 h 193"/>
                <a:gd name="T4" fmla="*/ 79 w 445"/>
                <a:gd name="T5" fmla="*/ 41 h 193"/>
                <a:gd name="T6" fmla="*/ 92 w 445"/>
                <a:gd name="T7" fmla="*/ 54 h 193"/>
                <a:gd name="T8" fmla="*/ 123 w 445"/>
                <a:gd name="T9" fmla="*/ 36 h 193"/>
                <a:gd name="T10" fmla="*/ 192 w 445"/>
                <a:gd name="T11" fmla="*/ 63 h 193"/>
                <a:gd name="T12" fmla="*/ 220 w 445"/>
                <a:gd name="T13" fmla="*/ 41 h 193"/>
                <a:gd name="T14" fmla="*/ 311 w 445"/>
                <a:gd name="T15" fmla="*/ 32 h 193"/>
                <a:gd name="T16" fmla="*/ 329 w 445"/>
                <a:gd name="T17" fmla="*/ 55 h 193"/>
                <a:gd name="T18" fmla="*/ 364 w 445"/>
                <a:gd name="T19" fmla="*/ 50 h 193"/>
                <a:gd name="T20" fmla="*/ 432 w 445"/>
                <a:gd name="T21" fmla="*/ 78 h 193"/>
                <a:gd name="T22" fmla="*/ 436 w 445"/>
                <a:gd name="T23" fmla="*/ 96 h 193"/>
                <a:gd name="T24" fmla="*/ 363 w 445"/>
                <a:gd name="T25" fmla="*/ 114 h 193"/>
                <a:gd name="T26" fmla="*/ 341 w 445"/>
                <a:gd name="T27" fmla="*/ 100 h 193"/>
                <a:gd name="T28" fmla="*/ 302 w 445"/>
                <a:gd name="T29" fmla="*/ 105 h 193"/>
                <a:gd name="T30" fmla="*/ 257 w 445"/>
                <a:gd name="T31" fmla="*/ 131 h 193"/>
                <a:gd name="T32" fmla="*/ 237 w 445"/>
                <a:gd name="T33" fmla="*/ 133 h 193"/>
                <a:gd name="T34" fmla="*/ 221 w 445"/>
                <a:gd name="T35" fmla="*/ 114 h 193"/>
                <a:gd name="T36" fmla="*/ 198 w 445"/>
                <a:gd name="T37" fmla="*/ 182 h 193"/>
                <a:gd name="T38" fmla="*/ 170 w 445"/>
                <a:gd name="T39" fmla="*/ 184 h 193"/>
                <a:gd name="T40" fmla="*/ 158 w 445"/>
                <a:gd name="T41" fmla="*/ 156 h 193"/>
                <a:gd name="T42" fmla="*/ 98 w 445"/>
                <a:gd name="T43" fmla="*/ 145 h 193"/>
                <a:gd name="T44" fmla="*/ 73 w 445"/>
                <a:gd name="T45" fmla="*/ 124 h 193"/>
                <a:gd name="T46" fmla="*/ 23 w 445"/>
                <a:gd name="T47" fmla="*/ 131 h 193"/>
                <a:gd name="T48" fmla="*/ 0 w 445"/>
                <a:gd name="T49" fmla="*/ 100 h 1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45"/>
                <a:gd name="T76" fmla="*/ 0 h 193"/>
                <a:gd name="T77" fmla="*/ 445 w 445"/>
                <a:gd name="T78" fmla="*/ 193 h 19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45" h="193">
                  <a:moveTo>
                    <a:pt x="0" y="106"/>
                  </a:moveTo>
                  <a:lnTo>
                    <a:pt x="99" y="0"/>
                  </a:lnTo>
                  <a:lnTo>
                    <a:pt x="82" y="44"/>
                  </a:lnTo>
                  <a:lnTo>
                    <a:pt x="95" y="57"/>
                  </a:lnTo>
                  <a:lnTo>
                    <a:pt x="126" y="39"/>
                  </a:lnTo>
                  <a:lnTo>
                    <a:pt x="195" y="66"/>
                  </a:lnTo>
                  <a:lnTo>
                    <a:pt x="225" y="44"/>
                  </a:lnTo>
                  <a:lnTo>
                    <a:pt x="317" y="32"/>
                  </a:lnTo>
                  <a:lnTo>
                    <a:pt x="335" y="58"/>
                  </a:lnTo>
                  <a:lnTo>
                    <a:pt x="371" y="53"/>
                  </a:lnTo>
                  <a:lnTo>
                    <a:pt x="441" y="81"/>
                  </a:lnTo>
                  <a:lnTo>
                    <a:pt x="445" y="102"/>
                  </a:lnTo>
                  <a:lnTo>
                    <a:pt x="369" y="120"/>
                  </a:lnTo>
                  <a:lnTo>
                    <a:pt x="347" y="106"/>
                  </a:lnTo>
                  <a:lnTo>
                    <a:pt x="308" y="111"/>
                  </a:lnTo>
                  <a:lnTo>
                    <a:pt x="263" y="137"/>
                  </a:lnTo>
                  <a:lnTo>
                    <a:pt x="243" y="139"/>
                  </a:lnTo>
                  <a:lnTo>
                    <a:pt x="226" y="120"/>
                  </a:lnTo>
                  <a:lnTo>
                    <a:pt x="201" y="191"/>
                  </a:lnTo>
                  <a:lnTo>
                    <a:pt x="173" y="193"/>
                  </a:lnTo>
                  <a:lnTo>
                    <a:pt x="161" y="164"/>
                  </a:lnTo>
                  <a:lnTo>
                    <a:pt x="101" y="151"/>
                  </a:lnTo>
                  <a:lnTo>
                    <a:pt x="73" y="130"/>
                  </a:lnTo>
                  <a:lnTo>
                    <a:pt x="23" y="137"/>
                  </a:lnTo>
                  <a:lnTo>
                    <a:pt x="0" y="10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51" name="Freeform 28"/>
            <p:cNvSpPr>
              <a:spLocks noChangeAspect="1"/>
            </p:cNvSpPr>
            <p:nvPr/>
          </p:nvSpPr>
          <p:spPr bwMode="auto">
            <a:xfrm>
              <a:off x="3560" y="994"/>
              <a:ext cx="317" cy="423"/>
            </a:xfrm>
            <a:custGeom>
              <a:avLst/>
              <a:gdLst>
                <a:gd name="T0" fmla="*/ 79 w 319"/>
                <a:gd name="T1" fmla="*/ 18 h 432"/>
                <a:gd name="T2" fmla="*/ 90 w 319"/>
                <a:gd name="T3" fmla="*/ 42 h 432"/>
                <a:gd name="T4" fmla="*/ 70 w 319"/>
                <a:gd name="T5" fmla="*/ 58 h 432"/>
                <a:gd name="T6" fmla="*/ 69 w 319"/>
                <a:gd name="T7" fmla="*/ 121 h 432"/>
                <a:gd name="T8" fmla="*/ 57 w 319"/>
                <a:gd name="T9" fmla="*/ 79 h 432"/>
                <a:gd name="T10" fmla="*/ 11 w 319"/>
                <a:gd name="T11" fmla="*/ 119 h 432"/>
                <a:gd name="T12" fmla="*/ 0 w 319"/>
                <a:gd name="T13" fmla="*/ 237 h 432"/>
                <a:gd name="T14" fmla="*/ 30 w 319"/>
                <a:gd name="T15" fmla="*/ 294 h 432"/>
                <a:gd name="T16" fmla="*/ 33 w 319"/>
                <a:gd name="T17" fmla="*/ 323 h 432"/>
                <a:gd name="T18" fmla="*/ 34 w 319"/>
                <a:gd name="T19" fmla="*/ 346 h 432"/>
                <a:gd name="T20" fmla="*/ 33 w 319"/>
                <a:gd name="T21" fmla="*/ 368 h 432"/>
                <a:gd name="T22" fmla="*/ 27 w 319"/>
                <a:gd name="T23" fmla="*/ 405 h 432"/>
                <a:gd name="T24" fmla="*/ 149 w 319"/>
                <a:gd name="T25" fmla="*/ 399 h 432"/>
                <a:gd name="T26" fmla="*/ 312 w 319"/>
                <a:gd name="T27" fmla="*/ 385 h 432"/>
                <a:gd name="T28" fmla="*/ 282 w 319"/>
                <a:gd name="T29" fmla="*/ 377 h 432"/>
                <a:gd name="T30" fmla="*/ 265 w 319"/>
                <a:gd name="T31" fmla="*/ 354 h 432"/>
                <a:gd name="T32" fmla="*/ 291 w 319"/>
                <a:gd name="T33" fmla="*/ 338 h 432"/>
                <a:gd name="T34" fmla="*/ 291 w 319"/>
                <a:gd name="T35" fmla="*/ 314 h 432"/>
                <a:gd name="T36" fmla="*/ 279 w 319"/>
                <a:gd name="T37" fmla="*/ 295 h 432"/>
                <a:gd name="T38" fmla="*/ 291 w 319"/>
                <a:gd name="T39" fmla="*/ 281 h 432"/>
                <a:gd name="T40" fmla="*/ 313 w 319"/>
                <a:gd name="T41" fmla="*/ 283 h 432"/>
                <a:gd name="T42" fmla="*/ 309 w 319"/>
                <a:gd name="T43" fmla="*/ 226 h 432"/>
                <a:gd name="T44" fmla="*/ 303 w 319"/>
                <a:gd name="T45" fmla="*/ 194 h 432"/>
                <a:gd name="T46" fmla="*/ 289 w 319"/>
                <a:gd name="T47" fmla="*/ 171 h 432"/>
                <a:gd name="T48" fmla="*/ 276 w 319"/>
                <a:gd name="T49" fmla="*/ 160 h 432"/>
                <a:gd name="T50" fmla="*/ 255 w 319"/>
                <a:gd name="T51" fmla="*/ 156 h 432"/>
                <a:gd name="T52" fmla="*/ 237 w 319"/>
                <a:gd name="T53" fmla="*/ 156 h 432"/>
                <a:gd name="T54" fmla="*/ 218 w 319"/>
                <a:gd name="T55" fmla="*/ 182 h 432"/>
                <a:gd name="T56" fmla="*/ 204 w 319"/>
                <a:gd name="T57" fmla="*/ 191 h 432"/>
                <a:gd name="T58" fmla="*/ 195 w 319"/>
                <a:gd name="T59" fmla="*/ 194 h 432"/>
                <a:gd name="T60" fmla="*/ 185 w 319"/>
                <a:gd name="T61" fmla="*/ 189 h 432"/>
                <a:gd name="T62" fmla="*/ 182 w 319"/>
                <a:gd name="T63" fmla="*/ 176 h 432"/>
                <a:gd name="T64" fmla="*/ 185 w 319"/>
                <a:gd name="T65" fmla="*/ 167 h 432"/>
                <a:gd name="T66" fmla="*/ 194 w 319"/>
                <a:gd name="T67" fmla="*/ 160 h 432"/>
                <a:gd name="T68" fmla="*/ 203 w 319"/>
                <a:gd name="T69" fmla="*/ 156 h 432"/>
                <a:gd name="T70" fmla="*/ 212 w 319"/>
                <a:gd name="T71" fmla="*/ 155 h 432"/>
                <a:gd name="T72" fmla="*/ 212 w 319"/>
                <a:gd name="T73" fmla="*/ 138 h 432"/>
                <a:gd name="T74" fmla="*/ 236 w 319"/>
                <a:gd name="T75" fmla="*/ 121 h 432"/>
                <a:gd name="T76" fmla="*/ 212 w 319"/>
                <a:gd name="T77" fmla="*/ 69 h 432"/>
                <a:gd name="T78" fmla="*/ 212 w 319"/>
                <a:gd name="T79" fmla="*/ 43 h 432"/>
                <a:gd name="T80" fmla="*/ 172 w 319"/>
                <a:gd name="T81" fmla="*/ 33 h 432"/>
                <a:gd name="T82" fmla="*/ 113 w 319"/>
                <a:gd name="T83" fmla="*/ 0 h 432"/>
                <a:gd name="T84" fmla="*/ 79 w 319"/>
                <a:gd name="T85" fmla="*/ 18 h 4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9"/>
                <a:gd name="T130" fmla="*/ 0 h 432"/>
                <a:gd name="T131" fmla="*/ 319 w 319"/>
                <a:gd name="T132" fmla="*/ 432 h 4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9" h="432">
                  <a:moveTo>
                    <a:pt x="81" y="18"/>
                  </a:moveTo>
                  <a:lnTo>
                    <a:pt x="93" y="45"/>
                  </a:lnTo>
                  <a:lnTo>
                    <a:pt x="70" y="61"/>
                  </a:lnTo>
                  <a:lnTo>
                    <a:pt x="69" y="130"/>
                  </a:lnTo>
                  <a:lnTo>
                    <a:pt x="57" y="85"/>
                  </a:lnTo>
                  <a:lnTo>
                    <a:pt x="11" y="128"/>
                  </a:lnTo>
                  <a:lnTo>
                    <a:pt x="0" y="252"/>
                  </a:lnTo>
                  <a:lnTo>
                    <a:pt x="30" y="313"/>
                  </a:lnTo>
                  <a:lnTo>
                    <a:pt x="33" y="344"/>
                  </a:lnTo>
                  <a:lnTo>
                    <a:pt x="34" y="369"/>
                  </a:lnTo>
                  <a:lnTo>
                    <a:pt x="33" y="392"/>
                  </a:lnTo>
                  <a:lnTo>
                    <a:pt x="27" y="432"/>
                  </a:lnTo>
                  <a:lnTo>
                    <a:pt x="152" y="425"/>
                  </a:lnTo>
                  <a:lnTo>
                    <a:pt x="318" y="410"/>
                  </a:lnTo>
                  <a:lnTo>
                    <a:pt x="288" y="401"/>
                  </a:lnTo>
                  <a:lnTo>
                    <a:pt x="271" y="378"/>
                  </a:lnTo>
                  <a:lnTo>
                    <a:pt x="297" y="359"/>
                  </a:lnTo>
                  <a:lnTo>
                    <a:pt x="297" y="335"/>
                  </a:lnTo>
                  <a:lnTo>
                    <a:pt x="285" y="314"/>
                  </a:lnTo>
                  <a:lnTo>
                    <a:pt x="297" y="299"/>
                  </a:lnTo>
                  <a:lnTo>
                    <a:pt x="319" y="301"/>
                  </a:lnTo>
                  <a:lnTo>
                    <a:pt x="315" y="241"/>
                  </a:lnTo>
                  <a:lnTo>
                    <a:pt x="309" y="206"/>
                  </a:lnTo>
                  <a:lnTo>
                    <a:pt x="295" y="183"/>
                  </a:lnTo>
                  <a:lnTo>
                    <a:pt x="282" y="170"/>
                  </a:lnTo>
                  <a:lnTo>
                    <a:pt x="261" y="165"/>
                  </a:lnTo>
                  <a:lnTo>
                    <a:pt x="242" y="165"/>
                  </a:lnTo>
                  <a:lnTo>
                    <a:pt x="221" y="194"/>
                  </a:lnTo>
                  <a:lnTo>
                    <a:pt x="207" y="203"/>
                  </a:lnTo>
                  <a:lnTo>
                    <a:pt x="198" y="206"/>
                  </a:lnTo>
                  <a:lnTo>
                    <a:pt x="188" y="201"/>
                  </a:lnTo>
                  <a:lnTo>
                    <a:pt x="185" y="188"/>
                  </a:lnTo>
                  <a:lnTo>
                    <a:pt x="188" y="179"/>
                  </a:lnTo>
                  <a:lnTo>
                    <a:pt x="197" y="170"/>
                  </a:lnTo>
                  <a:lnTo>
                    <a:pt x="206" y="165"/>
                  </a:lnTo>
                  <a:lnTo>
                    <a:pt x="215" y="164"/>
                  </a:lnTo>
                  <a:lnTo>
                    <a:pt x="215" y="147"/>
                  </a:lnTo>
                  <a:lnTo>
                    <a:pt x="239" y="130"/>
                  </a:lnTo>
                  <a:lnTo>
                    <a:pt x="215" y="73"/>
                  </a:lnTo>
                  <a:lnTo>
                    <a:pt x="215" y="46"/>
                  </a:lnTo>
                  <a:lnTo>
                    <a:pt x="175" y="36"/>
                  </a:lnTo>
                  <a:lnTo>
                    <a:pt x="116" y="0"/>
                  </a:lnTo>
                  <a:lnTo>
                    <a:pt x="81" y="18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latin typeface="+mj-lt"/>
              </a:endParaRPr>
            </a:p>
          </p:txBody>
        </p:sp>
      </p:grpSp>
      <p:sp>
        <p:nvSpPr>
          <p:cNvPr id="52" name="Shape - Maryland"/>
          <p:cNvSpPr>
            <a:spLocks noChangeAspect="1"/>
          </p:cNvSpPr>
          <p:nvPr/>
        </p:nvSpPr>
        <p:spPr bwMode="auto">
          <a:xfrm>
            <a:off x="6678612" y="2525712"/>
            <a:ext cx="635000" cy="258762"/>
          </a:xfrm>
          <a:custGeom>
            <a:avLst/>
            <a:gdLst>
              <a:gd name="T0" fmla="*/ 0 w 403"/>
              <a:gd name="T1" fmla="*/ 2147483647 h 165"/>
              <a:gd name="T2" fmla="*/ 2147483647 w 403"/>
              <a:gd name="T3" fmla="*/ 0 h 165"/>
              <a:gd name="T4" fmla="*/ 2147483647 w 403"/>
              <a:gd name="T5" fmla="*/ 2147483647 h 165"/>
              <a:gd name="T6" fmla="*/ 2147483647 w 403"/>
              <a:gd name="T7" fmla="*/ 2147483647 h 165"/>
              <a:gd name="T8" fmla="*/ 2147483647 w 403"/>
              <a:gd name="T9" fmla="*/ 2147483647 h 165"/>
              <a:gd name="T10" fmla="*/ 2147483647 w 403"/>
              <a:gd name="T11" fmla="*/ 2147483647 h 165"/>
              <a:gd name="T12" fmla="*/ 2147483647 w 403"/>
              <a:gd name="T13" fmla="*/ 2147483647 h 165"/>
              <a:gd name="T14" fmla="*/ 2147483647 w 403"/>
              <a:gd name="T15" fmla="*/ 2147483647 h 165"/>
              <a:gd name="T16" fmla="*/ 2147483647 w 403"/>
              <a:gd name="T17" fmla="*/ 2147483647 h 165"/>
              <a:gd name="T18" fmla="*/ 2147483647 w 403"/>
              <a:gd name="T19" fmla="*/ 2147483647 h 165"/>
              <a:gd name="T20" fmla="*/ 2147483647 w 403"/>
              <a:gd name="T21" fmla="*/ 2147483647 h 165"/>
              <a:gd name="T22" fmla="*/ 2147483647 w 403"/>
              <a:gd name="T23" fmla="*/ 2147483647 h 165"/>
              <a:gd name="T24" fmla="*/ 2147483647 w 403"/>
              <a:gd name="T25" fmla="*/ 2147483647 h 165"/>
              <a:gd name="T26" fmla="*/ 2147483647 w 403"/>
              <a:gd name="T27" fmla="*/ 2147483647 h 165"/>
              <a:gd name="T28" fmla="*/ 2147483647 w 403"/>
              <a:gd name="T29" fmla="*/ 2147483647 h 165"/>
              <a:gd name="T30" fmla="*/ 2147483647 w 403"/>
              <a:gd name="T31" fmla="*/ 2147483647 h 165"/>
              <a:gd name="T32" fmla="*/ 0 w 403"/>
              <a:gd name="T33" fmla="*/ 2147483647 h 1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03"/>
              <a:gd name="T52" fmla="*/ 0 h 165"/>
              <a:gd name="T53" fmla="*/ 403 w 403"/>
              <a:gd name="T54" fmla="*/ 165 h 1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03" h="165">
                <a:moveTo>
                  <a:pt x="0" y="56"/>
                </a:moveTo>
                <a:lnTo>
                  <a:pt x="300" y="0"/>
                </a:lnTo>
                <a:lnTo>
                  <a:pt x="349" y="113"/>
                </a:lnTo>
                <a:lnTo>
                  <a:pt x="401" y="101"/>
                </a:lnTo>
                <a:lnTo>
                  <a:pt x="403" y="158"/>
                </a:lnTo>
                <a:lnTo>
                  <a:pt x="361" y="165"/>
                </a:lnTo>
                <a:lnTo>
                  <a:pt x="324" y="128"/>
                </a:lnTo>
                <a:lnTo>
                  <a:pt x="300" y="83"/>
                </a:lnTo>
                <a:lnTo>
                  <a:pt x="296" y="21"/>
                </a:lnTo>
                <a:lnTo>
                  <a:pt x="278" y="52"/>
                </a:lnTo>
                <a:lnTo>
                  <a:pt x="299" y="146"/>
                </a:lnTo>
                <a:lnTo>
                  <a:pt x="211" y="159"/>
                </a:lnTo>
                <a:lnTo>
                  <a:pt x="208" y="91"/>
                </a:lnTo>
                <a:lnTo>
                  <a:pt x="154" y="61"/>
                </a:lnTo>
                <a:lnTo>
                  <a:pt x="108" y="53"/>
                </a:lnTo>
                <a:lnTo>
                  <a:pt x="12" y="101"/>
                </a:lnTo>
                <a:lnTo>
                  <a:pt x="0" y="56"/>
                </a:lnTo>
                <a:close/>
              </a:path>
            </a:pathLst>
          </a:custGeom>
          <a:solidFill>
            <a:srgbClr val="CB9B3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53" name="Shape - Maine"/>
          <p:cNvSpPr>
            <a:spLocks noChangeAspect="1"/>
          </p:cNvSpPr>
          <p:nvPr/>
        </p:nvSpPr>
        <p:spPr bwMode="auto">
          <a:xfrm>
            <a:off x="7415212" y="1090613"/>
            <a:ext cx="492125" cy="708025"/>
          </a:xfrm>
          <a:custGeom>
            <a:avLst/>
            <a:gdLst>
              <a:gd name="T0" fmla="*/ 2147483647 w 313"/>
              <a:gd name="T1" fmla="*/ 2147483647 h 478"/>
              <a:gd name="T2" fmla="*/ 2147483647 w 313"/>
              <a:gd name="T3" fmla="*/ 2147483647 h 478"/>
              <a:gd name="T4" fmla="*/ 2147483647 w 313"/>
              <a:gd name="T5" fmla="*/ 2147483647 h 478"/>
              <a:gd name="T6" fmla="*/ 2147483647 w 313"/>
              <a:gd name="T7" fmla="*/ 2147483647 h 478"/>
              <a:gd name="T8" fmla="*/ 2147483647 w 313"/>
              <a:gd name="T9" fmla="*/ 2147483647 h 478"/>
              <a:gd name="T10" fmla="*/ 2147483647 w 313"/>
              <a:gd name="T11" fmla="*/ 2147483647 h 478"/>
              <a:gd name="T12" fmla="*/ 2147483647 w 313"/>
              <a:gd name="T13" fmla="*/ 2147483647 h 478"/>
              <a:gd name="T14" fmla="*/ 0 w 313"/>
              <a:gd name="T15" fmla="*/ 2147483647 h 478"/>
              <a:gd name="T16" fmla="*/ 2147483647 w 313"/>
              <a:gd name="T17" fmla="*/ 2147483647 h 478"/>
              <a:gd name="T18" fmla="*/ 2147483647 w 313"/>
              <a:gd name="T19" fmla="*/ 2147483647 h 478"/>
              <a:gd name="T20" fmla="*/ 2147483647 w 313"/>
              <a:gd name="T21" fmla="*/ 2147483647 h 478"/>
              <a:gd name="T22" fmla="*/ 2147483647 w 313"/>
              <a:gd name="T23" fmla="*/ 2147483647 h 478"/>
              <a:gd name="T24" fmla="*/ 2147483647 w 313"/>
              <a:gd name="T25" fmla="*/ 2147483647 h 478"/>
              <a:gd name="T26" fmla="*/ 2147483647 w 313"/>
              <a:gd name="T27" fmla="*/ 2147483647 h 478"/>
              <a:gd name="T28" fmla="*/ 2147483647 w 313"/>
              <a:gd name="T29" fmla="*/ 2147483647 h 478"/>
              <a:gd name="T30" fmla="*/ 2147483647 w 313"/>
              <a:gd name="T31" fmla="*/ 2147483647 h 478"/>
              <a:gd name="T32" fmla="*/ 2147483647 w 313"/>
              <a:gd name="T33" fmla="*/ 2147483647 h 478"/>
              <a:gd name="T34" fmla="*/ 2147483647 w 313"/>
              <a:gd name="T35" fmla="*/ 2147483647 h 478"/>
              <a:gd name="T36" fmla="*/ 2147483647 w 313"/>
              <a:gd name="T37" fmla="*/ 2147483647 h 478"/>
              <a:gd name="T38" fmla="*/ 2147483647 w 313"/>
              <a:gd name="T39" fmla="*/ 2147483647 h 478"/>
              <a:gd name="T40" fmla="*/ 2147483647 w 313"/>
              <a:gd name="T41" fmla="*/ 2147483647 h 478"/>
              <a:gd name="T42" fmla="*/ 2147483647 w 313"/>
              <a:gd name="T43" fmla="*/ 2147483647 h 478"/>
              <a:gd name="T44" fmla="*/ 2147483647 w 313"/>
              <a:gd name="T45" fmla="*/ 2147483647 h 478"/>
              <a:gd name="T46" fmla="*/ 2147483647 w 313"/>
              <a:gd name="T47" fmla="*/ 2147483647 h 478"/>
              <a:gd name="T48" fmla="*/ 2147483647 w 313"/>
              <a:gd name="T49" fmla="*/ 0 h 478"/>
              <a:gd name="T50" fmla="*/ 2147483647 w 313"/>
              <a:gd name="T51" fmla="*/ 2147483647 h 478"/>
              <a:gd name="T52" fmla="*/ 2147483647 w 313"/>
              <a:gd name="T53" fmla="*/ 2147483647 h 478"/>
              <a:gd name="T54" fmla="*/ 2147483647 w 313"/>
              <a:gd name="T55" fmla="*/ 2147483647 h 4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13"/>
              <a:gd name="T85" fmla="*/ 0 h 478"/>
              <a:gd name="T86" fmla="*/ 313 w 313"/>
              <a:gd name="T87" fmla="*/ 478 h 47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13" h="478">
                <a:moveTo>
                  <a:pt x="73" y="15"/>
                </a:moveTo>
                <a:lnTo>
                  <a:pt x="27" y="103"/>
                </a:lnTo>
                <a:lnTo>
                  <a:pt x="49" y="136"/>
                </a:lnTo>
                <a:lnTo>
                  <a:pt x="27" y="176"/>
                </a:lnTo>
                <a:lnTo>
                  <a:pt x="40" y="189"/>
                </a:lnTo>
                <a:lnTo>
                  <a:pt x="31" y="216"/>
                </a:lnTo>
                <a:lnTo>
                  <a:pt x="31" y="261"/>
                </a:lnTo>
                <a:lnTo>
                  <a:pt x="0" y="277"/>
                </a:lnTo>
                <a:lnTo>
                  <a:pt x="12" y="291"/>
                </a:lnTo>
                <a:lnTo>
                  <a:pt x="78" y="457"/>
                </a:lnTo>
                <a:lnTo>
                  <a:pt x="130" y="478"/>
                </a:lnTo>
                <a:lnTo>
                  <a:pt x="127" y="444"/>
                </a:lnTo>
                <a:lnTo>
                  <a:pt x="152" y="417"/>
                </a:lnTo>
                <a:lnTo>
                  <a:pt x="143" y="389"/>
                </a:lnTo>
                <a:lnTo>
                  <a:pt x="207" y="355"/>
                </a:lnTo>
                <a:lnTo>
                  <a:pt x="210" y="308"/>
                </a:lnTo>
                <a:lnTo>
                  <a:pt x="248" y="305"/>
                </a:lnTo>
                <a:lnTo>
                  <a:pt x="277" y="270"/>
                </a:lnTo>
                <a:lnTo>
                  <a:pt x="313" y="246"/>
                </a:lnTo>
                <a:lnTo>
                  <a:pt x="313" y="216"/>
                </a:lnTo>
                <a:lnTo>
                  <a:pt x="264" y="207"/>
                </a:lnTo>
                <a:lnTo>
                  <a:pt x="255" y="174"/>
                </a:lnTo>
                <a:lnTo>
                  <a:pt x="206" y="170"/>
                </a:lnTo>
                <a:lnTo>
                  <a:pt x="166" y="28"/>
                </a:lnTo>
                <a:lnTo>
                  <a:pt x="148" y="0"/>
                </a:lnTo>
                <a:lnTo>
                  <a:pt x="98" y="12"/>
                </a:lnTo>
                <a:lnTo>
                  <a:pt x="90" y="25"/>
                </a:lnTo>
                <a:lnTo>
                  <a:pt x="73" y="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54" name="Shape - Louisiana"/>
          <p:cNvSpPr>
            <a:spLocks noChangeAspect="1"/>
          </p:cNvSpPr>
          <p:nvPr/>
        </p:nvSpPr>
        <p:spPr bwMode="auto">
          <a:xfrm>
            <a:off x="4973638" y="3897312"/>
            <a:ext cx="773113" cy="609600"/>
          </a:xfrm>
          <a:custGeom>
            <a:avLst/>
            <a:gdLst>
              <a:gd name="T0" fmla="*/ 0 w 489"/>
              <a:gd name="T1" fmla="*/ 2147483647 h 392"/>
              <a:gd name="T2" fmla="*/ 2147483647 w 489"/>
              <a:gd name="T3" fmla="*/ 0 h 392"/>
              <a:gd name="T4" fmla="*/ 2147483647 w 489"/>
              <a:gd name="T5" fmla="*/ 2147483647 h 392"/>
              <a:gd name="T6" fmla="*/ 2147483647 w 489"/>
              <a:gd name="T7" fmla="*/ 2147483647 h 392"/>
              <a:gd name="T8" fmla="*/ 2147483647 w 489"/>
              <a:gd name="T9" fmla="*/ 2147483647 h 392"/>
              <a:gd name="T10" fmla="*/ 2147483647 w 489"/>
              <a:gd name="T11" fmla="*/ 2147483647 h 392"/>
              <a:gd name="T12" fmla="*/ 2147483647 w 489"/>
              <a:gd name="T13" fmla="*/ 2147483647 h 392"/>
              <a:gd name="T14" fmla="*/ 2147483647 w 489"/>
              <a:gd name="T15" fmla="*/ 2147483647 h 392"/>
              <a:gd name="T16" fmla="*/ 2147483647 w 489"/>
              <a:gd name="T17" fmla="*/ 2147483647 h 392"/>
              <a:gd name="T18" fmla="*/ 2147483647 w 489"/>
              <a:gd name="T19" fmla="*/ 2147483647 h 392"/>
              <a:gd name="T20" fmla="*/ 2147483647 w 489"/>
              <a:gd name="T21" fmla="*/ 2147483647 h 392"/>
              <a:gd name="T22" fmla="*/ 2147483647 w 489"/>
              <a:gd name="T23" fmla="*/ 2147483647 h 392"/>
              <a:gd name="T24" fmla="*/ 2147483647 w 489"/>
              <a:gd name="T25" fmla="*/ 2147483647 h 392"/>
              <a:gd name="T26" fmla="*/ 2147483647 w 489"/>
              <a:gd name="T27" fmla="*/ 2147483647 h 392"/>
              <a:gd name="T28" fmla="*/ 2147483647 w 489"/>
              <a:gd name="T29" fmla="*/ 2147483647 h 392"/>
              <a:gd name="T30" fmla="*/ 2147483647 w 489"/>
              <a:gd name="T31" fmla="*/ 2147483647 h 392"/>
              <a:gd name="T32" fmla="*/ 2147483647 w 489"/>
              <a:gd name="T33" fmla="*/ 2147483647 h 392"/>
              <a:gd name="T34" fmla="*/ 2147483647 w 489"/>
              <a:gd name="T35" fmla="*/ 2147483647 h 392"/>
              <a:gd name="T36" fmla="*/ 2147483647 w 489"/>
              <a:gd name="T37" fmla="*/ 2147483647 h 392"/>
              <a:gd name="T38" fmla="*/ 2147483647 w 489"/>
              <a:gd name="T39" fmla="*/ 2147483647 h 392"/>
              <a:gd name="T40" fmla="*/ 2147483647 w 489"/>
              <a:gd name="T41" fmla="*/ 2147483647 h 392"/>
              <a:gd name="T42" fmla="*/ 2147483647 w 489"/>
              <a:gd name="T43" fmla="*/ 2147483647 h 392"/>
              <a:gd name="T44" fmla="*/ 2147483647 w 489"/>
              <a:gd name="T45" fmla="*/ 2147483647 h 392"/>
              <a:gd name="T46" fmla="*/ 2147483647 w 489"/>
              <a:gd name="T47" fmla="*/ 2147483647 h 392"/>
              <a:gd name="T48" fmla="*/ 2147483647 w 489"/>
              <a:gd name="T49" fmla="*/ 2147483647 h 392"/>
              <a:gd name="T50" fmla="*/ 2147483647 w 489"/>
              <a:gd name="T51" fmla="*/ 2147483647 h 392"/>
              <a:gd name="T52" fmla="*/ 2147483647 w 489"/>
              <a:gd name="T53" fmla="*/ 2147483647 h 392"/>
              <a:gd name="T54" fmla="*/ 2147483647 w 489"/>
              <a:gd name="T55" fmla="*/ 2147483647 h 392"/>
              <a:gd name="T56" fmla="*/ 2147483647 w 489"/>
              <a:gd name="T57" fmla="*/ 2147483647 h 392"/>
              <a:gd name="T58" fmla="*/ 2147483647 w 489"/>
              <a:gd name="T59" fmla="*/ 2147483647 h 392"/>
              <a:gd name="T60" fmla="*/ 2147483647 w 489"/>
              <a:gd name="T61" fmla="*/ 2147483647 h 392"/>
              <a:gd name="T62" fmla="*/ 2147483647 w 489"/>
              <a:gd name="T63" fmla="*/ 2147483647 h 392"/>
              <a:gd name="T64" fmla="*/ 2147483647 w 489"/>
              <a:gd name="T65" fmla="*/ 2147483647 h 392"/>
              <a:gd name="T66" fmla="*/ 2147483647 w 489"/>
              <a:gd name="T67" fmla="*/ 2147483647 h 392"/>
              <a:gd name="T68" fmla="*/ 0 w 489"/>
              <a:gd name="T69" fmla="*/ 2147483647 h 3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89"/>
              <a:gd name="T106" fmla="*/ 0 h 392"/>
              <a:gd name="T107" fmla="*/ 489 w 489"/>
              <a:gd name="T108" fmla="*/ 392 h 3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89" h="392">
                <a:moveTo>
                  <a:pt x="0" y="9"/>
                </a:moveTo>
                <a:lnTo>
                  <a:pt x="245" y="0"/>
                </a:lnTo>
                <a:lnTo>
                  <a:pt x="288" y="81"/>
                </a:lnTo>
                <a:lnTo>
                  <a:pt x="251" y="176"/>
                </a:lnTo>
                <a:lnTo>
                  <a:pt x="239" y="219"/>
                </a:lnTo>
                <a:lnTo>
                  <a:pt x="403" y="201"/>
                </a:lnTo>
                <a:lnTo>
                  <a:pt x="413" y="264"/>
                </a:lnTo>
                <a:lnTo>
                  <a:pt x="364" y="258"/>
                </a:lnTo>
                <a:lnTo>
                  <a:pt x="342" y="285"/>
                </a:lnTo>
                <a:lnTo>
                  <a:pt x="367" y="303"/>
                </a:lnTo>
                <a:lnTo>
                  <a:pt x="412" y="282"/>
                </a:lnTo>
                <a:lnTo>
                  <a:pt x="413" y="312"/>
                </a:lnTo>
                <a:lnTo>
                  <a:pt x="440" y="286"/>
                </a:lnTo>
                <a:lnTo>
                  <a:pt x="458" y="286"/>
                </a:lnTo>
                <a:lnTo>
                  <a:pt x="437" y="339"/>
                </a:lnTo>
                <a:lnTo>
                  <a:pt x="477" y="347"/>
                </a:lnTo>
                <a:lnTo>
                  <a:pt x="489" y="376"/>
                </a:lnTo>
                <a:lnTo>
                  <a:pt x="471" y="385"/>
                </a:lnTo>
                <a:lnTo>
                  <a:pt x="446" y="367"/>
                </a:lnTo>
                <a:lnTo>
                  <a:pt x="398" y="353"/>
                </a:lnTo>
                <a:lnTo>
                  <a:pt x="409" y="388"/>
                </a:lnTo>
                <a:lnTo>
                  <a:pt x="385" y="392"/>
                </a:lnTo>
                <a:lnTo>
                  <a:pt x="365" y="361"/>
                </a:lnTo>
                <a:lnTo>
                  <a:pt x="354" y="380"/>
                </a:lnTo>
                <a:lnTo>
                  <a:pt x="282" y="380"/>
                </a:lnTo>
                <a:lnTo>
                  <a:pt x="282" y="361"/>
                </a:lnTo>
                <a:lnTo>
                  <a:pt x="255" y="339"/>
                </a:lnTo>
                <a:lnTo>
                  <a:pt x="201" y="336"/>
                </a:lnTo>
                <a:lnTo>
                  <a:pt x="246" y="361"/>
                </a:lnTo>
                <a:lnTo>
                  <a:pt x="184" y="374"/>
                </a:lnTo>
                <a:lnTo>
                  <a:pt x="85" y="356"/>
                </a:lnTo>
                <a:lnTo>
                  <a:pt x="48" y="361"/>
                </a:lnTo>
                <a:lnTo>
                  <a:pt x="61" y="230"/>
                </a:lnTo>
                <a:lnTo>
                  <a:pt x="2" y="125"/>
                </a:lnTo>
                <a:lnTo>
                  <a:pt x="0" y="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55" name="Shape - Kentucky"/>
          <p:cNvSpPr>
            <a:spLocks noChangeAspect="1"/>
          </p:cNvSpPr>
          <p:nvPr/>
        </p:nvSpPr>
        <p:spPr bwMode="auto">
          <a:xfrm>
            <a:off x="5507038" y="2833687"/>
            <a:ext cx="957263" cy="525462"/>
          </a:xfrm>
          <a:custGeom>
            <a:avLst/>
            <a:gdLst>
              <a:gd name="T0" fmla="*/ 0 w 607"/>
              <a:gd name="T1" fmla="*/ 2147483647 h 337"/>
              <a:gd name="T2" fmla="*/ 2147483647 w 607"/>
              <a:gd name="T3" fmla="*/ 2147483647 h 337"/>
              <a:gd name="T4" fmla="*/ 2147483647 w 607"/>
              <a:gd name="T5" fmla="*/ 2147483647 h 337"/>
              <a:gd name="T6" fmla="*/ 2147483647 w 607"/>
              <a:gd name="T7" fmla="*/ 2147483647 h 337"/>
              <a:gd name="T8" fmla="*/ 2147483647 w 607"/>
              <a:gd name="T9" fmla="*/ 2147483647 h 337"/>
              <a:gd name="T10" fmla="*/ 2147483647 w 607"/>
              <a:gd name="T11" fmla="*/ 2147483647 h 337"/>
              <a:gd name="T12" fmla="*/ 2147483647 w 607"/>
              <a:gd name="T13" fmla="*/ 2147483647 h 337"/>
              <a:gd name="T14" fmla="*/ 2147483647 w 607"/>
              <a:gd name="T15" fmla="*/ 2147483647 h 337"/>
              <a:gd name="T16" fmla="*/ 2147483647 w 607"/>
              <a:gd name="T17" fmla="*/ 2147483647 h 337"/>
              <a:gd name="T18" fmla="*/ 2147483647 w 607"/>
              <a:gd name="T19" fmla="*/ 2147483647 h 337"/>
              <a:gd name="T20" fmla="*/ 2147483647 w 607"/>
              <a:gd name="T21" fmla="*/ 2147483647 h 337"/>
              <a:gd name="T22" fmla="*/ 2147483647 w 607"/>
              <a:gd name="T23" fmla="*/ 2147483647 h 337"/>
              <a:gd name="T24" fmla="*/ 2147483647 w 607"/>
              <a:gd name="T25" fmla="*/ 2147483647 h 337"/>
              <a:gd name="T26" fmla="*/ 2147483647 w 607"/>
              <a:gd name="T27" fmla="*/ 2147483647 h 337"/>
              <a:gd name="T28" fmla="*/ 2147483647 w 607"/>
              <a:gd name="T29" fmla="*/ 0 h 337"/>
              <a:gd name="T30" fmla="*/ 2147483647 w 607"/>
              <a:gd name="T31" fmla="*/ 2147483647 h 337"/>
              <a:gd name="T32" fmla="*/ 2147483647 w 607"/>
              <a:gd name="T33" fmla="*/ 2147483647 h 337"/>
              <a:gd name="T34" fmla="*/ 2147483647 w 607"/>
              <a:gd name="T35" fmla="*/ 2147483647 h 337"/>
              <a:gd name="T36" fmla="*/ 2147483647 w 607"/>
              <a:gd name="T37" fmla="*/ 2147483647 h 337"/>
              <a:gd name="T38" fmla="*/ 2147483647 w 607"/>
              <a:gd name="T39" fmla="*/ 2147483647 h 337"/>
              <a:gd name="T40" fmla="*/ 2147483647 w 607"/>
              <a:gd name="T41" fmla="*/ 2147483647 h 337"/>
              <a:gd name="T42" fmla="*/ 2147483647 w 607"/>
              <a:gd name="T43" fmla="*/ 2147483647 h 337"/>
              <a:gd name="T44" fmla="*/ 2147483647 w 607"/>
              <a:gd name="T45" fmla="*/ 2147483647 h 337"/>
              <a:gd name="T46" fmla="*/ 2147483647 w 607"/>
              <a:gd name="T47" fmla="*/ 2147483647 h 337"/>
              <a:gd name="T48" fmla="*/ 2147483647 w 607"/>
              <a:gd name="T49" fmla="*/ 2147483647 h 337"/>
              <a:gd name="T50" fmla="*/ 2147483647 w 607"/>
              <a:gd name="T51" fmla="*/ 2147483647 h 337"/>
              <a:gd name="T52" fmla="*/ 2147483647 w 607"/>
              <a:gd name="T53" fmla="*/ 2147483647 h 337"/>
              <a:gd name="T54" fmla="*/ 2147483647 w 607"/>
              <a:gd name="T55" fmla="*/ 2147483647 h 337"/>
              <a:gd name="T56" fmla="*/ 0 w 607"/>
              <a:gd name="T57" fmla="*/ 2147483647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07"/>
              <a:gd name="T88" fmla="*/ 0 h 337"/>
              <a:gd name="T89" fmla="*/ 607 w 607"/>
              <a:gd name="T90" fmla="*/ 337 h 33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07" h="337">
                <a:moveTo>
                  <a:pt x="0" y="337"/>
                </a:moveTo>
                <a:lnTo>
                  <a:pt x="148" y="316"/>
                </a:lnTo>
                <a:lnTo>
                  <a:pt x="148" y="301"/>
                </a:lnTo>
                <a:lnTo>
                  <a:pt x="504" y="252"/>
                </a:lnTo>
                <a:lnTo>
                  <a:pt x="510" y="226"/>
                </a:lnTo>
                <a:lnTo>
                  <a:pt x="562" y="207"/>
                </a:lnTo>
                <a:lnTo>
                  <a:pt x="568" y="180"/>
                </a:lnTo>
                <a:lnTo>
                  <a:pt x="590" y="171"/>
                </a:lnTo>
                <a:lnTo>
                  <a:pt x="607" y="131"/>
                </a:lnTo>
                <a:lnTo>
                  <a:pt x="558" y="91"/>
                </a:lnTo>
                <a:lnTo>
                  <a:pt x="549" y="37"/>
                </a:lnTo>
                <a:lnTo>
                  <a:pt x="510" y="10"/>
                </a:lnTo>
                <a:lnTo>
                  <a:pt x="431" y="25"/>
                </a:lnTo>
                <a:lnTo>
                  <a:pt x="394" y="1"/>
                </a:lnTo>
                <a:lnTo>
                  <a:pt x="358" y="0"/>
                </a:lnTo>
                <a:lnTo>
                  <a:pt x="365" y="37"/>
                </a:lnTo>
                <a:lnTo>
                  <a:pt x="316" y="56"/>
                </a:lnTo>
                <a:lnTo>
                  <a:pt x="283" y="140"/>
                </a:lnTo>
                <a:lnTo>
                  <a:pt x="239" y="126"/>
                </a:lnTo>
                <a:lnTo>
                  <a:pt x="185" y="158"/>
                </a:lnTo>
                <a:lnTo>
                  <a:pt x="116" y="170"/>
                </a:lnTo>
                <a:lnTo>
                  <a:pt x="116" y="217"/>
                </a:lnTo>
                <a:lnTo>
                  <a:pt x="82" y="216"/>
                </a:lnTo>
                <a:lnTo>
                  <a:pt x="84" y="258"/>
                </a:lnTo>
                <a:lnTo>
                  <a:pt x="48" y="241"/>
                </a:lnTo>
                <a:lnTo>
                  <a:pt x="27" y="249"/>
                </a:lnTo>
                <a:lnTo>
                  <a:pt x="45" y="277"/>
                </a:lnTo>
                <a:lnTo>
                  <a:pt x="8" y="314"/>
                </a:lnTo>
                <a:lnTo>
                  <a:pt x="0" y="3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6" name="Shape - Kansas"/>
          <p:cNvSpPr>
            <a:spLocks noChangeAspect="1"/>
          </p:cNvSpPr>
          <p:nvPr/>
        </p:nvSpPr>
        <p:spPr bwMode="auto">
          <a:xfrm>
            <a:off x="3906838" y="2835275"/>
            <a:ext cx="966788" cy="485775"/>
          </a:xfrm>
          <a:custGeom>
            <a:avLst/>
            <a:gdLst>
              <a:gd name="T0" fmla="*/ 2147483647 w 611"/>
              <a:gd name="T1" fmla="*/ 2147483647 h 312"/>
              <a:gd name="T2" fmla="*/ 2147483647 w 611"/>
              <a:gd name="T3" fmla="*/ 2147483647 h 312"/>
              <a:gd name="T4" fmla="*/ 0 w 611"/>
              <a:gd name="T5" fmla="*/ 2147483647 h 312"/>
              <a:gd name="T6" fmla="*/ 2147483647 w 611"/>
              <a:gd name="T7" fmla="*/ 2147483647 h 312"/>
              <a:gd name="T8" fmla="*/ 2147483647 w 611"/>
              <a:gd name="T9" fmla="*/ 2147483647 h 312"/>
              <a:gd name="T10" fmla="*/ 2147483647 w 611"/>
              <a:gd name="T11" fmla="*/ 2147483647 h 312"/>
              <a:gd name="T12" fmla="*/ 2147483647 w 611"/>
              <a:gd name="T13" fmla="*/ 2147483647 h 312"/>
              <a:gd name="T14" fmla="*/ 2147483647 w 611"/>
              <a:gd name="T15" fmla="*/ 2147483647 h 312"/>
              <a:gd name="T16" fmla="*/ 2147483647 w 611"/>
              <a:gd name="T17" fmla="*/ 0 h 312"/>
              <a:gd name="T18" fmla="*/ 2147483647 w 611"/>
              <a:gd name="T19" fmla="*/ 2147483647 h 312"/>
              <a:gd name="T20" fmla="*/ 2147483647 w 611"/>
              <a:gd name="T21" fmla="*/ 2147483647 h 3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1"/>
              <a:gd name="T34" fmla="*/ 0 h 312"/>
              <a:gd name="T35" fmla="*/ 611 w 611"/>
              <a:gd name="T36" fmla="*/ 312 h 3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1" h="312">
                <a:moveTo>
                  <a:pt x="6" y="3"/>
                </a:moveTo>
                <a:lnTo>
                  <a:pt x="4" y="182"/>
                </a:lnTo>
                <a:lnTo>
                  <a:pt x="0" y="309"/>
                </a:lnTo>
                <a:lnTo>
                  <a:pt x="611" y="312"/>
                </a:lnTo>
                <a:lnTo>
                  <a:pt x="599" y="149"/>
                </a:lnTo>
                <a:lnTo>
                  <a:pt x="599" y="88"/>
                </a:lnTo>
                <a:lnTo>
                  <a:pt x="550" y="51"/>
                </a:lnTo>
                <a:lnTo>
                  <a:pt x="565" y="18"/>
                </a:lnTo>
                <a:lnTo>
                  <a:pt x="544" y="0"/>
                </a:lnTo>
                <a:lnTo>
                  <a:pt x="267" y="3"/>
                </a:lnTo>
                <a:lnTo>
                  <a:pt x="6" y="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57" name="Shape - Iowa"/>
          <p:cNvSpPr>
            <a:spLocks noChangeAspect="1"/>
          </p:cNvSpPr>
          <p:nvPr/>
        </p:nvSpPr>
        <p:spPr bwMode="auto">
          <a:xfrm>
            <a:off x="4589463" y="2249487"/>
            <a:ext cx="758825" cy="487362"/>
          </a:xfrm>
          <a:custGeom>
            <a:avLst/>
            <a:gdLst>
              <a:gd name="T0" fmla="*/ 2147483647 w 481"/>
              <a:gd name="T1" fmla="*/ 2147483647 h 313"/>
              <a:gd name="T2" fmla="*/ 0 w 481"/>
              <a:gd name="T3" fmla="*/ 2147483647 h 313"/>
              <a:gd name="T4" fmla="*/ 2147483647 w 481"/>
              <a:gd name="T5" fmla="*/ 2147483647 h 313"/>
              <a:gd name="T6" fmla="*/ 2147483647 w 481"/>
              <a:gd name="T7" fmla="*/ 2147483647 h 313"/>
              <a:gd name="T8" fmla="*/ 2147483647 w 481"/>
              <a:gd name="T9" fmla="*/ 2147483647 h 313"/>
              <a:gd name="T10" fmla="*/ 2147483647 w 481"/>
              <a:gd name="T11" fmla="*/ 2147483647 h 313"/>
              <a:gd name="T12" fmla="*/ 2147483647 w 481"/>
              <a:gd name="T13" fmla="*/ 2147483647 h 313"/>
              <a:gd name="T14" fmla="*/ 2147483647 w 481"/>
              <a:gd name="T15" fmla="*/ 2147483647 h 313"/>
              <a:gd name="T16" fmla="*/ 2147483647 w 481"/>
              <a:gd name="T17" fmla="*/ 2147483647 h 313"/>
              <a:gd name="T18" fmla="*/ 2147483647 w 481"/>
              <a:gd name="T19" fmla="*/ 2147483647 h 313"/>
              <a:gd name="T20" fmla="*/ 2147483647 w 481"/>
              <a:gd name="T21" fmla="*/ 2147483647 h 313"/>
              <a:gd name="T22" fmla="*/ 2147483647 w 481"/>
              <a:gd name="T23" fmla="*/ 2147483647 h 313"/>
              <a:gd name="T24" fmla="*/ 2147483647 w 481"/>
              <a:gd name="T25" fmla="*/ 2147483647 h 313"/>
              <a:gd name="T26" fmla="*/ 2147483647 w 481"/>
              <a:gd name="T27" fmla="*/ 2147483647 h 313"/>
              <a:gd name="T28" fmla="*/ 2147483647 w 481"/>
              <a:gd name="T29" fmla="*/ 0 h 313"/>
              <a:gd name="T30" fmla="*/ 2147483647 w 481"/>
              <a:gd name="T31" fmla="*/ 2147483647 h 313"/>
              <a:gd name="T32" fmla="*/ 2147483647 w 481"/>
              <a:gd name="T33" fmla="*/ 2147483647 h 313"/>
              <a:gd name="T34" fmla="*/ 2147483647 w 481"/>
              <a:gd name="T35" fmla="*/ 2147483647 h 3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81"/>
              <a:gd name="T55" fmla="*/ 0 h 313"/>
              <a:gd name="T56" fmla="*/ 481 w 481"/>
              <a:gd name="T57" fmla="*/ 313 h 3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81" h="313">
                <a:moveTo>
                  <a:pt x="7" y="16"/>
                </a:moveTo>
                <a:lnTo>
                  <a:pt x="0" y="71"/>
                </a:lnTo>
                <a:lnTo>
                  <a:pt x="10" y="129"/>
                </a:lnTo>
                <a:lnTo>
                  <a:pt x="55" y="249"/>
                </a:lnTo>
                <a:lnTo>
                  <a:pt x="80" y="313"/>
                </a:lnTo>
                <a:lnTo>
                  <a:pt x="363" y="298"/>
                </a:lnTo>
                <a:lnTo>
                  <a:pt x="410" y="313"/>
                </a:lnTo>
                <a:lnTo>
                  <a:pt x="438" y="252"/>
                </a:lnTo>
                <a:lnTo>
                  <a:pt x="428" y="208"/>
                </a:lnTo>
                <a:lnTo>
                  <a:pt x="475" y="200"/>
                </a:lnTo>
                <a:lnTo>
                  <a:pt x="481" y="131"/>
                </a:lnTo>
                <a:lnTo>
                  <a:pt x="453" y="101"/>
                </a:lnTo>
                <a:lnTo>
                  <a:pt x="404" y="71"/>
                </a:lnTo>
                <a:lnTo>
                  <a:pt x="414" y="30"/>
                </a:lnTo>
                <a:lnTo>
                  <a:pt x="393" y="0"/>
                </a:lnTo>
                <a:lnTo>
                  <a:pt x="287" y="4"/>
                </a:lnTo>
                <a:lnTo>
                  <a:pt x="180" y="9"/>
                </a:lnTo>
                <a:lnTo>
                  <a:pt x="7" y="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58" name="Shape - Indiana"/>
          <p:cNvSpPr>
            <a:spLocks noChangeAspect="1"/>
          </p:cNvSpPr>
          <p:nvPr/>
        </p:nvSpPr>
        <p:spPr bwMode="auto">
          <a:xfrm>
            <a:off x="5662613" y="2414588"/>
            <a:ext cx="422275" cy="687387"/>
          </a:xfrm>
          <a:custGeom>
            <a:avLst/>
            <a:gdLst>
              <a:gd name="T0" fmla="*/ 0 w 268"/>
              <a:gd name="T1" fmla="*/ 2147483647 h 441"/>
              <a:gd name="T2" fmla="*/ 2147483647 w 268"/>
              <a:gd name="T3" fmla="*/ 2147483647 h 441"/>
              <a:gd name="T4" fmla="*/ 2147483647 w 268"/>
              <a:gd name="T5" fmla="*/ 2147483647 h 441"/>
              <a:gd name="T6" fmla="*/ 2147483647 w 268"/>
              <a:gd name="T7" fmla="*/ 2147483647 h 441"/>
              <a:gd name="T8" fmla="*/ 2147483647 w 268"/>
              <a:gd name="T9" fmla="*/ 2147483647 h 441"/>
              <a:gd name="T10" fmla="*/ 2147483647 w 268"/>
              <a:gd name="T11" fmla="*/ 0 h 441"/>
              <a:gd name="T12" fmla="*/ 2147483647 w 268"/>
              <a:gd name="T13" fmla="*/ 2147483647 h 441"/>
              <a:gd name="T14" fmla="*/ 2147483647 w 268"/>
              <a:gd name="T15" fmla="*/ 2147483647 h 441"/>
              <a:gd name="T16" fmla="*/ 2147483647 w 268"/>
              <a:gd name="T17" fmla="*/ 2147483647 h 441"/>
              <a:gd name="T18" fmla="*/ 2147483647 w 268"/>
              <a:gd name="T19" fmla="*/ 2147483647 h 441"/>
              <a:gd name="T20" fmla="*/ 2147483647 w 268"/>
              <a:gd name="T21" fmla="*/ 2147483647 h 441"/>
              <a:gd name="T22" fmla="*/ 2147483647 w 268"/>
              <a:gd name="T23" fmla="*/ 2147483647 h 441"/>
              <a:gd name="T24" fmla="*/ 2147483647 w 268"/>
              <a:gd name="T25" fmla="*/ 2147483647 h 441"/>
              <a:gd name="T26" fmla="*/ 2147483647 w 268"/>
              <a:gd name="T27" fmla="*/ 2147483647 h 441"/>
              <a:gd name="T28" fmla="*/ 2147483647 w 268"/>
              <a:gd name="T29" fmla="*/ 2147483647 h 441"/>
              <a:gd name="T30" fmla="*/ 0 w 268"/>
              <a:gd name="T31" fmla="*/ 2147483647 h 44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8"/>
              <a:gd name="T49" fmla="*/ 0 h 441"/>
              <a:gd name="T50" fmla="*/ 268 w 268"/>
              <a:gd name="T51" fmla="*/ 441 h 44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8" h="441">
                <a:moveTo>
                  <a:pt x="0" y="31"/>
                </a:moveTo>
                <a:lnTo>
                  <a:pt x="31" y="48"/>
                </a:lnTo>
                <a:lnTo>
                  <a:pt x="61" y="45"/>
                </a:lnTo>
                <a:lnTo>
                  <a:pt x="71" y="36"/>
                </a:lnTo>
                <a:lnTo>
                  <a:pt x="79" y="9"/>
                </a:lnTo>
                <a:lnTo>
                  <a:pt x="208" y="0"/>
                </a:lnTo>
                <a:lnTo>
                  <a:pt x="268" y="312"/>
                </a:lnTo>
                <a:lnTo>
                  <a:pt x="263" y="309"/>
                </a:lnTo>
                <a:lnTo>
                  <a:pt x="219" y="326"/>
                </a:lnTo>
                <a:lnTo>
                  <a:pt x="187" y="410"/>
                </a:lnTo>
                <a:lnTo>
                  <a:pt x="141" y="398"/>
                </a:lnTo>
                <a:lnTo>
                  <a:pt x="87" y="429"/>
                </a:lnTo>
                <a:lnTo>
                  <a:pt x="17" y="441"/>
                </a:lnTo>
                <a:lnTo>
                  <a:pt x="49" y="359"/>
                </a:lnTo>
                <a:lnTo>
                  <a:pt x="35" y="313"/>
                </a:lnTo>
                <a:lnTo>
                  <a:pt x="0" y="3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59" name="Shape - Illinois"/>
          <p:cNvSpPr>
            <a:spLocks noChangeAspect="1"/>
          </p:cNvSpPr>
          <p:nvPr/>
        </p:nvSpPr>
        <p:spPr bwMode="auto">
          <a:xfrm>
            <a:off x="5200121" y="2352675"/>
            <a:ext cx="547688" cy="887413"/>
          </a:xfrm>
          <a:custGeom>
            <a:avLst/>
            <a:gdLst>
              <a:gd name="T0" fmla="*/ 64 w 346"/>
              <a:gd name="T1" fmla="*/ 33 h 571"/>
              <a:gd name="T2" fmla="*/ 262 w 346"/>
              <a:gd name="T3" fmla="*/ 0 h 571"/>
              <a:gd name="T4" fmla="*/ 294 w 346"/>
              <a:gd name="T5" fmla="*/ 70 h 571"/>
              <a:gd name="T6" fmla="*/ 334 w 346"/>
              <a:gd name="T7" fmla="*/ 362 h 571"/>
              <a:gd name="T8" fmla="*/ 346 w 346"/>
              <a:gd name="T9" fmla="*/ 401 h 571"/>
              <a:gd name="T10" fmla="*/ 314 w 346"/>
              <a:gd name="T11" fmla="*/ 478 h 571"/>
              <a:gd name="T12" fmla="*/ 314 w 346"/>
              <a:gd name="T13" fmla="*/ 532 h 571"/>
              <a:gd name="T14" fmla="*/ 279 w 346"/>
              <a:gd name="T15" fmla="*/ 526 h 571"/>
              <a:gd name="T16" fmla="*/ 280 w 346"/>
              <a:gd name="T17" fmla="*/ 571 h 571"/>
              <a:gd name="T18" fmla="*/ 243 w 346"/>
              <a:gd name="T19" fmla="*/ 553 h 571"/>
              <a:gd name="T20" fmla="*/ 223 w 346"/>
              <a:gd name="T21" fmla="*/ 559 h 571"/>
              <a:gd name="T22" fmla="*/ 195 w 346"/>
              <a:gd name="T23" fmla="*/ 554 h 571"/>
              <a:gd name="T24" fmla="*/ 174 w 346"/>
              <a:gd name="T25" fmla="*/ 486 h 571"/>
              <a:gd name="T26" fmla="*/ 134 w 346"/>
              <a:gd name="T27" fmla="*/ 465 h 571"/>
              <a:gd name="T28" fmla="*/ 134 w 346"/>
              <a:gd name="T29" fmla="*/ 392 h 571"/>
              <a:gd name="T30" fmla="*/ 94 w 346"/>
              <a:gd name="T31" fmla="*/ 401 h 571"/>
              <a:gd name="T32" fmla="*/ 71 w 346"/>
              <a:gd name="T33" fmla="*/ 347 h 571"/>
              <a:gd name="T34" fmla="*/ 0 w 346"/>
              <a:gd name="T35" fmla="*/ 285 h 571"/>
              <a:gd name="T36" fmla="*/ 52 w 346"/>
              <a:gd name="T37" fmla="*/ 186 h 571"/>
              <a:gd name="T38" fmla="*/ 37 w 346"/>
              <a:gd name="T39" fmla="*/ 140 h 571"/>
              <a:gd name="T40" fmla="*/ 89 w 346"/>
              <a:gd name="T41" fmla="*/ 131 h 571"/>
              <a:gd name="T42" fmla="*/ 94 w 346"/>
              <a:gd name="T43" fmla="*/ 67 h 571"/>
              <a:gd name="T44" fmla="*/ 64 w 346"/>
              <a:gd name="T45" fmla="*/ 33 h 5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46"/>
              <a:gd name="T70" fmla="*/ 0 h 571"/>
              <a:gd name="T71" fmla="*/ 346 w 346"/>
              <a:gd name="T72" fmla="*/ 571 h 57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46" h="571">
                <a:moveTo>
                  <a:pt x="64" y="33"/>
                </a:moveTo>
                <a:lnTo>
                  <a:pt x="262" y="0"/>
                </a:lnTo>
                <a:lnTo>
                  <a:pt x="294" y="70"/>
                </a:lnTo>
                <a:lnTo>
                  <a:pt x="334" y="362"/>
                </a:lnTo>
                <a:lnTo>
                  <a:pt x="346" y="401"/>
                </a:lnTo>
                <a:lnTo>
                  <a:pt x="314" y="478"/>
                </a:lnTo>
                <a:lnTo>
                  <a:pt x="314" y="532"/>
                </a:lnTo>
                <a:lnTo>
                  <a:pt x="279" y="526"/>
                </a:lnTo>
                <a:lnTo>
                  <a:pt x="280" y="571"/>
                </a:lnTo>
                <a:lnTo>
                  <a:pt x="243" y="553"/>
                </a:lnTo>
                <a:lnTo>
                  <a:pt x="223" y="559"/>
                </a:lnTo>
                <a:lnTo>
                  <a:pt x="195" y="554"/>
                </a:lnTo>
                <a:lnTo>
                  <a:pt x="174" y="486"/>
                </a:lnTo>
                <a:lnTo>
                  <a:pt x="134" y="465"/>
                </a:lnTo>
                <a:lnTo>
                  <a:pt x="134" y="392"/>
                </a:lnTo>
                <a:lnTo>
                  <a:pt x="94" y="401"/>
                </a:lnTo>
                <a:lnTo>
                  <a:pt x="71" y="347"/>
                </a:lnTo>
                <a:lnTo>
                  <a:pt x="0" y="285"/>
                </a:lnTo>
                <a:lnTo>
                  <a:pt x="52" y="186"/>
                </a:lnTo>
                <a:lnTo>
                  <a:pt x="37" y="140"/>
                </a:lnTo>
                <a:lnTo>
                  <a:pt x="89" y="131"/>
                </a:lnTo>
                <a:lnTo>
                  <a:pt x="94" y="67"/>
                </a:lnTo>
                <a:lnTo>
                  <a:pt x="64" y="3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>
              <a:latin typeface="+mj-lt"/>
            </a:endParaRPr>
          </a:p>
        </p:txBody>
      </p:sp>
      <p:sp>
        <p:nvSpPr>
          <p:cNvPr id="60" name="Shape - Idaho"/>
          <p:cNvSpPr>
            <a:spLocks noChangeAspect="1"/>
          </p:cNvSpPr>
          <p:nvPr/>
        </p:nvSpPr>
        <p:spPr bwMode="auto">
          <a:xfrm>
            <a:off x="2144712" y="1244600"/>
            <a:ext cx="750888" cy="1196975"/>
          </a:xfrm>
          <a:custGeom>
            <a:avLst/>
            <a:gdLst>
              <a:gd name="T0" fmla="*/ 2147483647 w 476"/>
              <a:gd name="T1" fmla="*/ 0 h 770"/>
              <a:gd name="T2" fmla="*/ 2147483647 w 476"/>
              <a:gd name="T3" fmla="*/ 2147483647 h 770"/>
              <a:gd name="T4" fmla="*/ 2147483647 w 476"/>
              <a:gd name="T5" fmla="*/ 2147483647 h 770"/>
              <a:gd name="T6" fmla="*/ 2147483647 w 476"/>
              <a:gd name="T7" fmla="*/ 2147483647 h 770"/>
              <a:gd name="T8" fmla="*/ 2147483647 w 476"/>
              <a:gd name="T9" fmla="*/ 2147483647 h 770"/>
              <a:gd name="T10" fmla="*/ 2147483647 w 476"/>
              <a:gd name="T11" fmla="*/ 2147483647 h 770"/>
              <a:gd name="T12" fmla="*/ 2147483647 w 476"/>
              <a:gd name="T13" fmla="*/ 2147483647 h 770"/>
              <a:gd name="T14" fmla="*/ 0 w 476"/>
              <a:gd name="T15" fmla="*/ 2147483647 h 770"/>
              <a:gd name="T16" fmla="*/ 2147483647 w 476"/>
              <a:gd name="T17" fmla="*/ 2147483647 h 770"/>
              <a:gd name="T18" fmla="*/ 2147483647 w 476"/>
              <a:gd name="T19" fmla="*/ 2147483647 h 770"/>
              <a:gd name="T20" fmla="*/ 2147483647 w 476"/>
              <a:gd name="T21" fmla="*/ 2147483647 h 770"/>
              <a:gd name="T22" fmla="*/ 2147483647 w 476"/>
              <a:gd name="T23" fmla="*/ 2147483647 h 770"/>
              <a:gd name="T24" fmla="*/ 2147483647 w 476"/>
              <a:gd name="T25" fmla="*/ 2147483647 h 770"/>
              <a:gd name="T26" fmla="*/ 2147483647 w 476"/>
              <a:gd name="T27" fmla="*/ 2147483647 h 770"/>
              <a:gd name="T28" fmla="*/ 2147483647 w 476"/>
              <a:gd name="T29" fmla="*/ 2147483647 h 770"/>
              <a:gd name="T30" fmla="*/ 2147483647 w 476"/>
              <a:gd name="T31" fmla="*/ 2147483647 h 770"/>
              <a:gd name="T32" fmla="*/ 2147483647 w 476"/>
              <a:gd name="T33" fmla="*/ 2147483647 h 770"/>
              <a:gd name="T34" fmla="*/ 2147483647 w 476"/>
              <a:gd name="T35" fmla="*/ 2147483647 h 770"/>
              <a:gd name="T36" fmla="*/ 2147483647 w 476"/>
              <a:gd name="T37" fmla="*/ 2147483647 h 770"/>
              <a:gd name="T38" fmla="*/ 2147483647 w 476"/>
              <a:gd name="T39" fmla="*/ 2147483647 h 770"/>
              <a:gd name="T40" fmla="*/ 2147483647 w 476"/>
              <a:gd name="T41" fmla="*/ 2147483647 h 770"/>
              <a:gd name="T42" fmla="*/ 2147483647 w 476"/>
              <a:gd name="T43" fmla="*/ 0 h 77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76"/>
              <a:gd name="T67" fmla="*/ 0 h 770"/>
              <a:gd name="T68" fmla="*/ 476 w 476"/>
              <a:gd name="T69" fmla="*/ 770 h 77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76" h="770">
                <a:moveTo>
                  <a:pt x="115" y="0"/>
                </a:moveTo>
                <a:lnTo>
                  <a:pt x="72" y="301"/>
                </a:lnTo>
                <a:lnTo>
                  <a:pt x="117" y="365"/>
                </a:lnTo>
                <a:lnTo>
                  <a:pt x="47" y="432"/>
                </a:lnTo>
                <a:lnTo>
                  <a:pt x="38" y="478"/>
                </a:lnTo>
                <a:lnTo>
                  <a:pt x="57" y="511"/>
                </a:lnTo>
                <a:lnTo>
                  <a:pt x="38" y="527"/>
                </a:lnTo>
                <a:lnTo>
                  <a:pt x="0" y="701"/>
                </a:lnTo>
                <a:lnTo>
                  <a:pt x="227" y="742"/>
                </a:lnTo>
                <a:lnTo>
                  <a:pt x="442" y="770"/>
                </a:lnTo>
                <a:lnTo>
                  <a:pt x="464" y="611"/>
                </a:lnTo>
                <a:lnTo>
                  <a:pt x="476" y="523"/>
                </a:lnTo>
                <a:lnTo>
                  <a:pt x="455" y="491"/>
                </a:lnTo>
                <a:lnTo>
                  <a:pt x="406" y="500"/>
                </a:lnTo>
                <a:lnTo>
                  <a:pt x="342" y="508"/>
                </a:lnTo>
                <a:lnTo>
                  <a:pt x="330" y="436"/>
                </a:lnTo>
                <a:lnTo>
                  <a:pt x="252" y="378"/>
                </a:lnTo>
                <a:lnTo>
                  <a:pt x="263" y="341"/>
                </a:lnTo>
                <a:lnTo>
                  <a:pt x="270" y="275"/>
                </a:lnTo>
                <a:lnTo>
                  <a:pt x="170" y="134"/>
                </a:lnTo>
                <a:lnTo>
                  <a:pt x="184" y="9"/>
                </a:lnTo>
                <a:lnTo>
                  <a:pt x="11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grpSp>
        <p:nvGrpSpPr>
          <p:cNvPr id="61" name="Shape - Hawaii"/>
          <p:cNvGrpSpPr/>
          <p:nvPr/>
        </p:nvGrpSpPr>
        <p:grpSpPr>
          <a:xfrm>
            <a:off x="2322513" y="4546599"/>
            <a:ext cx="622300" cy="477838"/>
            <a:chOff x="2322512" y="5000625"/>
            <a:chExt cx="622300" cy="477838"/>
          </a:xfrm>
          <a:solidFill>
            <a:srgbClr val="CB9B3D"/>
          </a:solidFill>
        </p:grpSpPr>
        <p:sp>
          <p:nvSpPr>
            <p:cNvPr id="62" name="Freeform 4"/>
            <p:cNvSpPr>
              <a:spLocks noChangeAspect="1"/>
            </p:cNvSpPr>
            <p:nvPr/>
          </p:nvSpPr>
          <p:spPr bwMode="auto">
            <a:xfrm>
              <a:off x="2322512" y="5060535"/>
              <a:ext cx="47758" cy="69294"/>
            </a:xfrm>
            <a:custGeom>
              <a:avLst/>
              <a:gdLst>
                <a:gd name="T0" fmla="*/ 0 w 66"/>
                <a:gd name="T1" fmla="*/ 96 h 96"/>
                <a:gd name="T2" fmla="*/ 0 w 66"/>
                <a:gd name="T3" fmla="*/ 68 h 96"/>
                <a:gd name="T4" fmla="*/ 37 w 66"/>
                <a:gd name="T5" fmla="*/ 0 h 96"/>
                <a:gd name="T6" fmla="*/ 66 w 66"/>
                <a:gd name="T7" fmla="*/ 20 h 96"/>
                <a:gd name="T8" fmla="*/ 34 w 66"/>
                <a:gd name="T9" fmla="*/ 96 h 96"/>
                <a:gd name="T10" fmla="*/ 0 w 66"/>
                <a:gd name="T11" fmla="*/ 96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96"/>
                <a:gd name="T20" fmla="*/ 66 w 66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96">
                  <a:moveTo>
                    <a:pt x="0" y="96"/>
                  </a:moveTo>
                  <a:lnTo>
                    <a:pt x="0" y="68"/>
                  </a:lnTo>
                  <a:lnTo>
                    <a:pt x="37" y="0"/>
                  </a:lnTo>
                  <a:lnTo>
                    <a:pt x="66" y="20"/>
                  </a:lnTo>
                  <a:lnTo>
                    <a:pt x="34" y="96"/>
                  </a:lnTo>
                  <a:lnTo>
                    <a:pt x="0" y="9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3" name="Freeform 5"/>
            <p:cNvSpPr>
              <a:spLocks noChangeAspect="1"/>
            </p:cNvSpPr>
            <p:nvPr/>
          </p:nvSpPr>
          <p:spPr bwMode="auto">
            <a:xfrm>
              <a:off x="2390531" y="5000625"/>
              <a:ext cx="89727" cy="87339"/>
            </a:xfrm>
            <a:custGeom>
              <a:avLst/>
              <a:gdLst>
                <a:gd name="T0" fmla="*/ 27 w 124"/>
                <a:gd name="T1" fmla="*/ 13 h 121"/>
                <a:gd name="T2" fmla="*/ 0 w 124"/>
                <a:gd name="T3" fmla="*/ 72 h 121"/>
                <a:gd name="T4" fmla="*/ 48 w 124"/>
                <a:gd name="T5" fmla="*/ 110 h 121"/>
                <a:gd name="T6" fmla="*/ 103 w 124"/>
                <a:gd name="T7" fmla="*/ 121 h 121"/>
                <a:gd name="T8" fmla="*/ 124 w 124"/>
                <a:gd name="T9" fmla="*/ 73 h 121"/>
                <a:gd name="T10" fmla="*/ 110 w 124"/>
                <a:gd name="T11" fmla="*/ 0 h 121"/>
                <a:gd name="T12" fmla="*/ 27 w 124"/>
                <a:gd name="T13" fmla="*/ 13 h 1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121"/>
                <a:gd name="T23" fmla="*/ 124 w 124"/>
                <a:gd name="T24" fmla="*/ 121 h 1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121">
                  <a:moveTo>
                    <a:pt x="27" y="13"/>
                  </a:moveTo>
                  <a:lnTo>
                    <a:pt x="0" y="72"/>
                  </a:lnTo>
                  <a:lnTo>
                    <a:pt x="48" y="110"/>
                  </a:lnTo>
                  <a:lnTo>
                    <a:pt x="103" y="121"/>
                  </a:lnTo>
                  <a:lnTo>
                    <a:pt x="124" y="73"/>
                  </a:lnTo>
                  <a:lnTo>
                    <a:pt x="110" y="0"/>
                  </a:lnTo>
                  <a:lnTo>
                    <a:pt x="27" y="13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4" name="Freeform 6"/>
            <p:cNvSpPr>
              <a:spLocks noChangeAspect="1"/>
            </p:cNvSpPr>
            <p:nvPr/>
          </p:nvSpPr>
          <p:spPr bwMode="auto">
            <a:xfrm>
              <a:off x="2474469" y="5060535"/>
              <a:ext cx="133143" cy="98166"/>
            </a:xfrm>
            <a:custGeom>
              <a:avLst/>
              <a:gdLst>
                <a:gd name="T0" fmla="*/ 0 w 184"/>
                <a:gd name="T1" fmla="*/ 48 h 136"/>
                <a:gd name="T2" fmla="*/ 126 w 184"/>
                <a:gd name="T3" fmla="*/ 0 h 136"/>
                <a:gd name="T4" fmla="*/ 149 w 184"/>
                <a:gd name="T5" fmla="*/ 59 h 136"/>
                <a:gd name="T6" fmla="*/ 173 w 184"/>
                <a:gd name="T7" fmla="*/ 72 h 136"/>
                <a:gd name="T8" fmla="*/ 184 w 184"/>
                <a:gd name="T9" fmla="*/ 120 h 136"/>
                <a:gd name="T10" fmla="*/ 121 w 184"/>
                <a:gd name="T11" fmla="*/ 127 h 136"/>
                <a:gd name="T12" fmla="*/ 76 w 184"/>
                <a:gd name="T13" fmla="*/ 136 h 136"/>
                <a:gd name="T14" fmla="*/ 0 w 184"/>
                <a:gd name="T15" fmla="*/ 48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4"/>
                <a:gd name="T25" fmla="*/ 0 h 136"/>
                <a:gd name="T26" fmla="*/ 184 w 184"/>
                <a:gd name="T27" fmla="*/ 136 h 1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4" h="136">
                  <a:moveTo>
                    <a:pt x="0" y="48"/>
                  </a:moveTo>
                  <a:lnTo>
                    <a:pt x="126" y="0"/>
                  </a:lnTo>
                  <a:lnTo>
                    <a:pt x="149" y="59"/>
                  </a:lnTo>
                  <a:lnTo>
                    <a:pt x="173" y="72"/>
                  </a:lnTo>
                  <a:lnTo>
                    <a:pt x="184" y="120"/>
                  </a:lnTo>
                  <a:lnTo>
                    <a:pt x="121" y="127"/>
                  </a:lnTo>
                  <a:lnTo>
                    <a:pt x="76" y="136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5" name="Freeform 7"/>
            <p:cNvSpPr>
              <a:spLocks noChangeAspect="1"/>
            </p:cNvSpPr>
            <p:nvPr/>
          </p:nvSpPr>
          <p:spPr bwMode="auto">
            <a:xfrm>
              <a:off x="2611954" y="5134882"/>
              <a:ext cx="105646" cy="51970"/>
            </a:xfrm>
            <a:custGeom>
              <a:avLst/>
              <a:gdLst>
                <a:gd name="T0" fmla="*/ 22 w 146"/>
                <a:gd name="T1" fmla="*/ 3 h 72"/>
                <a:gd name="T2" fmla="*/ 0 w 146"/>
                <a:gd name="T3" fmla="*/ 67 h 72"/>
                <a:gd name="T4" fmla="*/ 38 w 146"/>
                <a:gd name="T5" fmla="*/ 72 h 72"/>
                <a:gd name="T6" fmla="*/ 62 w 146"/>
                <a:gd name="T7" fmla="*/ 57 h 72"/>
                <a:gd name="T8" fmla="*/ 107 w 146"/>
                <a:gd name="T9" fmla="*/ 58 h 72"/>
                <a:gd name="T10" fmla="*/ 146 w 146"/>
                <a:gd name="T11" fmla="*/ 30 h 72"/>
                <a:gd name="T12" fmla="*/ 120 w 146"/>
                <a:gd name="T13" fmla="*/ 20 h 72"/>
                <a:gd name="T14" fmla="*/ 101 w 146"/>
                <a:gd name="T15" fmla="*/ 0 h 72"/>
                <a:gd name="T16" fmla="*/ 22 w 146"/>
                <a:gd name="T17" fmla="*/ 3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6"/>
                <a:gd name="T28" fmla="*/ 0 h 72"/>
                <a:gd name="T29" fmla="*/ 146 w 146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6" h="72">
                  <a:moveTo>
                    <a:pt x="22" y="3"/>
                  </a:moveTo>
                  <a:lnTo>
                    <a:pt x="0" y="67"/>
                  </a:lnTo>
                  <a:lnTo>
                    <a:pt x="38" y="72"/>
                  </a:lnTo>
                  <a:lnTo>
                    <a:pt x="62" y="57"/>
                  </a:lnTo>
                  <a:lnTo>
                    <a:pt x="107" y="58"/>
                  </a:lnTo>
                  <a:lnTo>
                    <a:pt x="146" y="30"/>
                  </a:lnTo>
                  <a:lnTo>
                    <a:pt x="120" y="20"/>
                  </a:lnTo>
                  <a:lnTo>
                    <a:pt x="101" y="0"/>
                  </a:lnTo>
                  <a:lnTo>
                    <a:pt x="22" y="3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6" name="Freeform 8"/>
            <p:cNvSpPr>
              <a:spLocks noChangeAspect="1"/>
            </p:cNvSpPr>
            <p:nvPr/>
          </p:nvSpPr>
          <p:spPr bwMode="auto">
            <a:xfrm>
              <a:off x="2643069" y="5208506"/>
              <a:ext cx="43416" cy="37534"/>
            </a:xfrm>
            <a:custGeom>
              <a:avLst/>
              <a:gdLst>
                <a:gd name="T0" fmla="*/ 52 w 60"/>
                <a:gd name="T1" fmla="*/ 0 h 52"/>
                <a:gd name="T2" fmla="*/ 0 w 60"/>
                <a:gd name="T3" fmla="*/ 4 h 52"/>
                <a:gd name="T4" fmla="*/ 9 w 60"/>
                <a:gd name="T5" fmla="*/ 52 h 52"/>
                <a:gd name="T6" fmla="*/ 60 w 60"/>
                <a:gd name="T7" fmla="*/ 40 h 52"/>
                <a:gd name="T8" fmla="*/ 52 w 60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52"/>
                <a:gd name="T17" fmla="*/ 60 w 60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52">
                  <a:moveTo>
                    <a:pt x="52" y="0"/>
                  </a:moveTo>
                  <a:lnTo>
                    <a:pt x="0" y="4"/>
                  </a:lnTo>
                  <a:lnTo>
                    <a:pt x="9" y="52"/>
                  </a:lnTo>
                  <a:lnTo>
                    <a:pt x="60" y="40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7" name="Freeform 9"/>
            <p:cNvSpPr>
              <a:spLocks noChangeAspect="1"/>
            </p:cNvSpPr>
            <p:nvPr/>
          </p:nvSpPr>
          <p:spPr bwMode="auto">
            <a:xfrm>
              <a:off x="2690103" y="5248928"/>
              <a:ext cx="29668" cy="36812"/>
            </a:xfrm>
            <a:custGeom>
              <a:avLst/>
              <a:gdLst>
                <a:gd name="T0" fmla="*/ 0 w 41"/>
                <a:gd name="T1" fmla="*/ 20 h 51"/>
                <a:gd name="T2" fmla="*/ 41 w 41"/>
                <a:gd name="T3" fmla="*/ 0 h 51"/>
                <a:gd name="T4" fmla="*/ 41 w 41"/>
                <a:gd name="T5" fmla="*/ 45 h 51"/>
                <a:gd name="T6" fmla="*/ 14 w 41"/>
                <a:gd name="T7" fmla="*/ 51 h 51"/>
                <a:gd name="T8" fmla="*/ 0 w 41"/>
                <a:gd name="T9" fmla="*/ 2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51"/>
                <a:gd name="T17" fmla="*/ 41 w 41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51">
                  <a:moveTo>
                    <a:pt x="0" y="20"/>
                  </a:moveTo>
                  <a:lnTo>
                    <a:pt x="41" y="0"/>
                  </a:lnTo>
                  <a:lnTo>
                    <a:pt x="41" y="45"/>
                  </a:lnTo>
                  <a:lnTo>
                    <a:pt x="14" y="51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8" name="Freeform"/>
            <p:cNvSpPr>
              <a:spLocks noChangeAspect="1"/>
            </p:cNvSpPr>
            <p:nvPr/>
          </p:nvSpPr>
          <p:spPr bwMode="auto">
            <a:xfrm>
              <a:off x="2764634" y="5266251"/>
              <a:ext cx="180178" cy="212212"/>
            </a:xfrm>
            <a:custGeom>
              <a:avLst/>
              <a:gdLst>
                <a:gd name="T0" fmla="*/ 42 w 249"/>
                <a:gd name="T1" fmla="*/ 0 h 294"/>
                <a:gd name="T2" fmla="*/ 0 w 249"/>
                <a:gd name="T3" fmla="*/ 112 h 294"/>
                <a:gd name="T4" fmla="*/ 30 w 249"/>
                <a:gd name="T5" fmla="*/ 167 h 294"/>
                <a:gd name="T6" fmla="*/ 30 w 249"/>
                <a:gd name="T7" fmla="*/ 267 h 294"/>
                <a:gd name="T8" fmla="*/ 90 w 249"/>
                <a:gd name="T9" fmla="*/ 294 h 294"/>
                <a:gd name="T10" fmla="*/ 117 w 249"/>
                <a:gd name="T11" fmla="*/ 235 h 294"/>
                <a:gd name="T12" fmla="*/ 193 w 249"/>
                <a:gd name="T13" fmla="*/ 222 h 294"/>
                <a:gd name="T14" fmla="*/ 249 w 249"/>
                <a:gd name="T15" fmla="*/ 158 h 294"/>
                <a:gd name="T16" fmla="*/ 190 w 249"/>
                <a:gd name="T17" fmla="*/ 58 h 294"/>
                <a:gd name="T18" fmla="*/ 42 w 249"/>
                <a:gd name="T19" fmla="*/ 0 h 2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9"/>
                <a:gd name="T31" fmla="*/ 0 h 294"/>
                <a:gd name="T32" fmla="*/ 249 w 249"/>
                <a:gd name="T33" fmla="*/ 294 h 2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9" h="294">
                  <a:moveTo>
                    <a:pt x="42" y="0"/>
                  </a:moveTo>
                  <a:lnTo>
                    <a:pt x="0" y="112"/>
                  </a:lnTo>
                  <a:lnTo>
                    <a:pt x="30" y="167"/>
                  </a:lnTo>
                  <a:lnTo>
                    <a:pt x="30" y="267"/>
                  </a:lnTo>
                  <a:lnTo>
                    <a:pt x="90" y="294"/>
                  </a:lnTo>
                  <a:lnTo>
                    <a:pt x="117" y="235"/>
                  </a:lnTo>
                  <a:lnTo>
                    <a:pt x="193" y="222"/>
                  </a:lnTo>
                  <a:lnTo>
                    <a:pt x="249" y="158"/>
                  </a:lnTo>
                  <a:lnTo>
                    <a:pt x="190" y="58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9" name="Freeform"/>
            <p:cNvSpPr>
              <a:spLocks noChangeAspect="1"/>
            </p:cNvSpPr>
            <p:nvPr/>
          </p:nvSpPr>
          <p:spPr bwMode="auto">
            <a:xfrm>
              <a:off x="2700957" y="5167363"/>
              <a:ext cx="99857" cy="83008"/>
            </a:xfrm>
            <a:custGeom>
              <a:avLst/>
              <a:gdLst>
                <a:gd name="T0" fmla="*/ 29 w 138"/>
                <a:gd name="T1" fmla="*/ 0 h 115"/>
                <a:gd name="T2" fmla="*/ 0 w 138"/>
                <a:gd name="T3" fmla="*/ 34 h 115"/>
                <a:gd name="T4" fmla="*/ 12 w 138"/>
                <a:gd name="T5" fmla="*/ 61 h 115"/>
                <a:gd name="T6" fmla="*/ 38 w 138"/>
                <a:gd name="T7" fmla="*/ 70 h 115"/>
                <a:gd name="T8" fmla="*/ 64 w 138"/>
                <a:gd name="T9" fmla="*/ 115 h 115"/>
                <a:gd name="T10" fmla="*/ 136 w 138"/>
                <a:gd name="T11" fmla="*/ 97 h 115"/>
                <a:gd name="T12" fmla="*/ 138 w 138"/>
                <a:gd name="T13" fmla="*/ 49 h 115"/>
                <a:gd name="T14" fmla="*/ 85 w 138"/>
                <a:gd name="T15" fmla="*/ 9 h 115"/>
                <a:gd name="T16" fmla="*/ 29 w 138"/>
                <a:gd name="T17" fmla="*/ 0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"/>
                <a:gd name="T28" fmla="*/ 0 h 115"/>
                <a:gd name="T29" fmla="*/ 138 w 138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70" name="Shape - Georgia"/>
          <p:cNvSpPr>
            <a:spLocks noChangeAspect="1"/>
          </p:cNvSpPr>
          <p:nvPr/>
        </p:nvSpPr>
        <p:spPr bwMode="auto">
          <a:xfrm>
            <a:off x="6088064" y="3463925"/>
            <a:ext cx="708025" cy="722313"/>
          </a:xfrm>
          <a:custGeom>
            <a:avLst/>
            <a:gdLst>
              <a:gd name="T0" fmla="*/ 0 w 447"/>
              <a:gd name="T1" fmla="*/ 2147483647 h 463"/>
              <a:gd name="T2" fmla="*/ 2147483647 w 447"/>
              <a:gd name="T3" fmla="*/ 2147483647 h 463"/>
              <a:gd name="T4" fmla="*/ 2147483647 w 447"/>
              <a:gd name="T5" fmla="*/ 2147483647 h 463"/>
              <a:gd name="T6" fmla="*/ 2147483647 w 447"/>
              <a:gd name="T7" fmla="*/ 0 h 463"/>
              <a:gd name="T8" fmla="*/ 2147483647 w 447"/>
              <a:gd name="T9" fmla="*/ 2147483647 h 463"/>
              <a:gd name="T10" fmla="*/ 2147483647 w 447"/>
              <a:gd name="T11" fmla="*/ 2147483647 h 463"/>
              <a:gd name="T12" fmla="*/ 2147483647 w 447"/>
              <a:gd name="T13" fmla="*/ 2147483647 h 463"/>
              <a:gd name="T14" fmla="*/ 2147483647 w 447"/>
              <a:gd name="T15" fmla="*/ 2147483647 h 463"/>
              <a:gd name="T16" fmla="*/ 2147483647 w 447"/>
              <a:gd name="T17" fmla="*/ 2147483647 h 463"/>
              <a:gd name="T18" fmla="*/ 2147483647 w 447"/>
              <a:gd name="T19" fmla="*/ 2147483647 h 463"/>
              <a:gd name="T20" fmla="*/ 2147483647 w 447"/>
              <a:gd name="T21" fmla="*/ 2147483647 h 463"/>
              <a:gd name="T22" fmla="*/ 2147483647 w 447"/>
              <a:gd name="T23" fmla="*/ 2147483647 h 463"/>
              <a:gd name="T24" fmla="*/ 2147483647 w 447"/>
              <a:gd name="T25" fmla="*/ 2147483647 h 463"/>
              <a:gd name="T26" fmla="*/ 2147483647 w 447"/>
              <a:gd name="T27" fmla="*/ 2147483647 h 463"/>
              <a:gd name="T28" fmla="*/ 2147483647 w 447"/>
              <a:gd name="T29" fmla="*/ 2147483647 h 463"/>
              <a:gd name="T30" fmla="*/ 2147483647 w 447"/>
              <a:gd name="T31" fmla="*/ 2147483647 h 463"/>
              <a:gd name="T32" fmla="*/ 2147483647 w 447"/>
              <a:gd name="T33" fmla="*/ 2147483647 h 463"/>
              <a:gd name="T34" fmla="*/ 2147483647 w 447"/>
              <a:gd name="T35" fmla="*/ 2147483647 h 463"/>
              <a:gd name="T36" fmla="*/ 0 w 447"/>
              <a:gd name="T37" fmla="*/ 2147483647 h 4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47"/>
              <a:gd name="T58" fmla="*/ 0 h 463"/>
              <a:gd name="T59" fmla="*/ 447 w 447"/>
              <a:gd name="T60" fmla="*/ 463 h 4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47" h="463">
                <a:moveTo>
                  <a:pt x="0" y="28"/>
                </a:moveTo>
                <a:lnTo>
                  <a:pt x="4" y="28"/>
                </a:lnTo>
                <a:lnTo>
                  <a:pt x="109" y="9"/>
                </a:lnTo>
                <a:lnTo>
                  <a:pt x="201" y="0"/>
                </a:lnTo>
                <a:lnTo>
                  <a:pt x="188" y="23"/>
                </a:lnTo>
                <a:lnTo>
                  <a:pt x="216" y="23"/>
                </a:lnTo>
                <a:lnTo>
                  <a:pt x="375" y="167"/>
                </a:lnTo>
                <a:lnTo>
                  <a:pt x="438" y="259"/>
                </a:lnTo>
                <a:lnTo>
                  <a:pt x="447" y="322"/>
                </a:lnTo>
                <a:lnTo>
                  <a:pt x="426" y="336"/>
                </a:lnTo>
                <a:lnTo>
                  <a:pt x="438" y="399"/>
                </a:lnTo>
                <a:lnTo>
                  <a:pt x="393" y="402"/>
                </a:lnTo>
                <a:lnTo>
                  <a:pt x="393" y="456"/>
                </a:lnTo>
                <a:lnTo>
                  <a:pt x="358" y="429"/>
                </a:lnTo>
                <a:lnTo>
                  <a:pt x="128" y="463"/>
                </a:lnTo>
                <a:lnTo>
                  <a:pt x="76" y="363"/>
                </a:lnTo>
                <a:lnTo>
                  <a:pt x="113" y="295"/>
                </a:lnTo>
                <a:lnTo>
                  <a:pt x="64" y="260"/>
                </a:lnTo>
                <a:lnTo>
                  <a:pt x="0" y="2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71" name="Shape - Florida"/>
          <p:cNvSpPr>
            <a:spLocks noChangeAspect="1"/>
          </p:cNvSpPr>
          <p:nvPr/>
        </p:nvSpPr>
        <p:spPr bwMode="auto">
          <a:xfrm>
            <a:off x="5927726" y="4083050"/>
            <a:ext cx="1206500" cy="809625"/>
          </a:xfrm>
          <a:custGeom>
            <a:avLst/>
            <a:gdLst>
              <a:gd name="T0" fmla="*/ 0 w 765"/>
              <a:gd name="T1" fmla="*/ 2147483647 h 519"/>
              <a:gd name="T2" fmla="*/ 2147483647 w 765"/>
              <a:gd name="T3" fmla="*/ 2147483647 h 519"/>
              <a:gd name="T4" fmla="*/ 2147483647 w 765"/>
              <a:gd name="T5" fmla="*/ 2147483647 h 519"/>
              <a:gd name="T6" fmla="*/ 2147483647 w 765"/>
              <a:gd name="T7" fmla="*/ 2147483647 h 519"/>
              <a:gd name="T8" fmla="*/ 2147483647 w 765"/>
              <a:gd name="T9" fmla="*/ 2147483647 h 519"/>
              <a:gd name="T10" fmla="*/ 2147483647 w 765"/>
              <a:gd name="T11" fmla="*/ 2147483647 h 519"/>
              <a:gd name="T12" fmla="*/ 2147483647 w 765"/>
              <a:gd name="T13" fmla="*/ 0 h 519"/>
              <a:gd name="T14" fmla="*/ 2147483647 w 765"/>
              <a:gd name="T15" fmla="*/ 2147483647 h 519"/>
              <a:gd name="T16" fmla="*/ 2147483647 w 765"/>
              <a:gd name="T17" fmla="*/ 2147483647 h 519"/>
              <a:gd name="T18" fmla="*/ 2147483647 w 765"/>
              <a:gd name="T19" fmla="*/ 2147483647 h 519"/>
              <a:gd name="T20" fmla="*/ 2147483647 w 765"/>
              <a:gd name="T21" fmla="*/ 2147483647 h 519"/>
              <a:gd name="T22" fmla="*/ 2147483647 w 765"/>
              <a:gd name="T23" fmla="*/ 2147483647 h 519"/>
              <a:gd name="T24" fmla="*/ 2147483647 w 765"/>
              <a:gd name="T25" fmla="*/ 2147483647 h 519"/>
              <a:gd name="T26" fmla="*/ 2147483647 w 765"/>
              <a:gd name="T27" fmla="*/ 2147483647 h 519"/>
              <a:gd name="T28" fmla="*/ 2147483647 w 765"/>
              <a:gd name="T29" fmla="*/ 2147483647 h 519"/>
              <a:gd name="T30" fmla="*/ 2147483647 w 765"/>
              <a:gd name="T31" fmla="*/ 2147483647 h 519"/>
              <a:gd name="T32" fmla="*/ 2147483647 w 765"/>
              <a:gd name="T33" fmla="*/ 2147483647 h 519"/>
              <a:gd name="T34" fmla="*/ 2147483647 w 765"/>
              <a:gd name="T35" fmla="*/ 2147483647 h 519"/>
              <a:gd name="T36" fmla="*/ 2147483647 w 765"/>
              <a:gd name="T37" fmla="*/ 2147483647 h 519"/>
              <a:gd name="T38" fmla="*/ 2147483647 w 765"/>
              <a:gd name="T39" fmla="*/ 2147483647 h 519"/>
              <a:gd name="T40" fmla="*/ 2147483647 w 765"/>
              <a:gd name="T41" fmla="*/ 2147483647 h 519"/>
              <a:gd name="T42" fmla="*/ 2147483647 w 765"/>
              <a:gd name="T43" fmla="*/ 2147483647 h 519"/>
              <a:gd name="T44" fmla="*/ 2147483647 w 765"/>
              <a:gd name="T45" fmla="*/ 2147483647 h 519"/>
              <a:gd name="T46" fmla="*/ 2147483647 w 765"/>
              <a:gd name="T47" fmla="*/ 2147483647 h 519"/>
              <a:gd name="T48" fmla="*/ 2147483647 w 765"/>
              <a:gd name="T49" fmla="*/ 2147483647 h 519"/>
              <a:gd name="T50" fmla="*/ 2147483647 w 765"/>
              <a:gd name="T51" fmla="*/ 2147483647 h 519"/>
              <a:gd name="T52" fmla="*/ 2147483647 w 765"/>
              <a:gd name="T53" fmla="*/ 2147483647 h 519"/>
              <a:gd name="T54" fmla="*/ 2147483647 w 765"/>
              <a:gd name="T55" fmla="*/ 2147483647 h 519"/>
              <a:gd name="T56" fmla="*/ 2147483647 w 765"/>
              <a:gd name="T57" fmla="*/ 2147483647 h 519"/>
              <a:gd name="T58" fmla="*/ 2147483647 w 765"/>
              <a:gd name="T59" fmla="*/ 2147483647 h 519"/>
              <a:gd name="T60" fmla="*/ 2147483647 w 765"/>
              <a:gd name="T61" fmla="*/ 2147483647 h 519"/>
              <a:gd name="T62" fmla="*/ 2147483647 w 765"/>
              <a:gd name="T63" fmla="*/ 2147483647 h 519"/>
              <a:gd name="T64" fmla="*/ 2147483647 w 765"/>
              <a:gd name="T65" fmla="*/ 2147483647 h 519"/>
              <a:gd name="T66" fmla="*/ 2147483647 w 765"/>
              <a:gd name="T67" fmla="*/ 2147483647 h 519"/>
              <a:gd name="T68" fmla="*/ 2147483647 w 765"/>
              <a:gd name="T69" fmla="*/ 2147483647 h 519"/>
              <a:gd name="T70" fmla="*/ 2147483647 w 765"/>
              <a:gd name="T71" fmla="*/ 2147483647 h 519"/>
              <a:gd name="T72" fmla="*/ 2147483647 w 765"/>
              <a:gd name="T73" fmla="*/ 2147483647 h 519"/>
              <a:gd name="T74" fmla="*/ 2147483647 w 765"/>
              <a:gd name="T75" fmla="*/ 2147483647 h 519"/>
              <a:gd name="T76" fmla="*/ 2147483647 w 765"/>
              <a:gd name="T77" fmla="*/ 2147483647 h 519"/>
              <a:gd name="T78" fmla="*/ 0 w 765"/>
              <a:gd name="T79" fmla="*/ 2147483647 h 51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65"/>
              <a:gd name="T121" fmla="*/ 0 h 519"/>
              <a:gd name="T122" fmla="*/ 765 w 765"/>
              <a:gd name="T123" fmla="*/ 519 h 51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65" h="519">
                <a:moveTo>
                  <a:pt x="0" y="51"/>
                </a:moveTo>
                <a:lnTo>
                  <a:pt x="210" y="30"/>
                </a:lnTo>
                <a:lnTo>
                  <a:pt x="233" y="64"/>
                </a:lnTo>
                <a:lnTo>
                  <a:pt x="458" y="30"/>
                </a:lnTo>
                <a:lnTo>
                  <a:pt x="496" y="58"/>
                </a:lnTo>
                <a:lnTo>
                  <a:pt x="496" y="4"/>
                </a:lnTo>
                <a:lnTo>
                  <a:pt x="493" y="0"/>
                </a:lnTo>
                <a:lnTo>
                  <a:pt x="538" y="3"/>
                </a:lnTo>
                <a:lnTo>
                  <a:pt x="586" y="83"/>
                </a:lnTo>
                <a:lnTo>
                  <a:pt x="662" y="192"/>
                </a:lnTo>
                <a:lnTo>
                  <a:pt x="699" y="286"/>
                </a:lnTo>
                <a:lnTo>
                  <a:pt x="756" y="352"/>
                </a:lnTo>
                <a:lnTo>
                  <a:pt x="765" y="447"/>
                </a:lnTo>
                <a:lnTo>
                  <a:pt x="747" y="504"/>
                </a:lnTo>
                <a:lnTo>
                  <a:pt x="666" y="519"/>
                </a:lnTo>
                <a:lnTo>
                  <a:pt x="653" y="495"/>
                </a:lnTo>
                <a:lnTo>
                  <a:pt x="596" y="460"/>
                </a:lnTo>
                <a:lnTo>
                  <a:pt x="578" y="425"/>
                </a:lnTo>
                <a:lnTo>
                  <a:pt x="563" y="411"/>
                </a:lnTo>
                <a:lnTo>
                  <a:pt x="554" y="378"/>
                </a:lnTo>
                <a:lnTo>
                  <a:pt x="541" y="387"/>
                </a:lnTo>
                <a:lnTo>
                  <a:pt x="496" y="344"/>
                </a:lnTo>
                <a:lnTo>
                  <a:pt x="507" y="304"/>
                </a:lnTo>
                <a:lnTo>
                  <a:pt x="496" y="282"/>
                </a:lnTo>
                <a:lnTo>
                  <a:pt x="483" y="289"/>
                </a:lnTo>
                <a:lnTo>
                  <a:pt x="484" y="313"/>
                </a:lnTo>
                <a:lnTo>
                  <a:pt x="470" y="282"/>
                </a:lnTo>
                <a:lnTo>
                  <a:pt x="471" y="209"/>
                </a:lnTo>
                <a:lnTo>
                  <a:pt x="443" y="165"/>
                </a:lnTo>
                <a:lnTo>
                  <a:pt x="371" y="130"/>
                </a:lnTo>
                <a:lnTo>
                  <a:pt x="335" y="89"/>
                </a:lnTo>
                <a:lnTo>
                  <a:pt x="295" y="85"/>
                </a:lnTo>
                <a:lnTo>
                  <a:pt x="279" y="110"/>
                </a:lnTo>
                <a:lnTo>
                  <a:pt x="219" y="128"/>
                </a:lnTo>
                <a:lnTo>
                  <a:pt x="185" y="110"/>
                </a:lnTo>
                <a:lnTo>
                  <a:pt x="167" y="83"/>
                </a:lnTo>
                <a:lnTo>
                  <a:pt x="55" y="107"/>
                </a:lnTo>
                <a:lnTo>
                  <a:pt x="31" y="88"/>
                </a:lnTo>
                <a:lnTo>
                  <a:pt x="6" y="109"/>
                </a:lnTo>
                <a:lnTo>
                  <a:pt x="0" y="5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72" name="Shape - Connecticut"/>
          <p:cNvSpPr>
            <a:spLocks noChangeAspect="1"/>
          </p:cNvSpPr>
          <p:nvPr/>
        </p:nvSpPr>
        <p:spPr bwMode="auto">
          <a:xfrm>
            <a:off x="7321551" y="2025649"/>
            <a:ext cx="242887" cy="185738"/>
          </a:xfrm>
          <a:custGeom>
            <a:avLst/>
            <a:gdLst>
              <a:gd name="T0" fmla="*/ 0 w 153"/>
              <a:gd name="T1" fmla="*/ 2147483647 h 118"/>
              <a:gd name="T2" fmla="*/ 2147483647 w 153"/>
              <a:gd name="T3" fmla="*/ 0 h 118"/>
              <a:gd name="T4" fmla="*/ 2147483647 w 153"/>
              <a:gd name="T5" fmla="*/ 2147483647 h 118"/>
              <a:gd name="T6" fmla="*/ 2147483647 w 153"/>
              <a:gd name="T7" fmla="*/ 2147483647 h 118"/>
              <a:gd name="T8" fmla="*/ 2147483647 w 153"/>
              <a:gd name="T9" fmla="*/ 2147483647 h 118"/>
              <a:gd name="T10" fmla="*/ 2147483647 w 153"/>
              <a:gd name="T11" fmla="*/ 2147483647 h 118"/>
              <a:gd name="T12" fmla="*/ 2147483647 w 153"/>
              <a:gd name="T13" fmla="*/ 2147483647 h 118"/>
              <a:gd name="T14" fmla="*/ 0 w 153"/>
              <a:gd name="T15" fmla="*/ 2147483647 h 1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3"/>
              <a:gd name="T25" fmla="*/ 0 h 118"/>
              <a:gd name="T26" fmla="*/ 153 w 153"/>
              <a:gd name="T27" fmla="*/ 118 h 1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3" h="118">
                <a:moveTo>
                  <a:pt x="0" y="30"/>
                </a:moveTo>
                <a:lnTo>
                  <a:pt x="118" y="0"/>
                </a:lnTo>
                <a:lnTo>
                  <a:pt x="153" y="54"/>
                </a:lnTo>
                <a:lnTo>
                  <a:pt x="133" y="78"/>
                </a:lnTo>
                <a:lnTo>
                  <a:pt x="95" y="69"/>
                </a:lnTo>
                <a:lnTo>
                  <a:pt x="37" y="118"/>
                </a:lnTo>
                <a:lnTo>
                  <a:pt x="6" y="93"/>
                </a:lnTo>
                <a:lnTo>
                  <a:pt x="0" y="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73" name="Shape - Delaware"/>
          <p:cNvSpPr>
            <a:spLocks noChangeAspect="1"/>
          </p:cNvSpPr>
          <p:nvPr/>
        </p:nvSpPr>
        <p:spPr bwMode="auto">
          <a:xfrm>
            <a:off x="7156451" y="2513012"/>
            <a:ext cx="153987" cy="190500"/>
          </a:xfrm>
          <a:custGeom>
            <a:avLst/>
            <a:gdLst>
              <a:gd name="T0" fmla="*/ 0 w 98"/>
              <a:gd name="T1" fmla="*/ 2147483647 h 122"/>
              <a:gd name="T2" fmla="*/ 2147483647 w 98"/>
              <a:gd name="T3" fmla="*/ 0 h 122"/>
              <a:gd name="T4" fmla="*/ 2147483647 w 98"/>
              <a:gd name="T5" fmla="*/ 2147483647 h 122"/>
              <a:gd name="T6" fmla="*/ 2147483647 w 98"/>
              <a:gd name="T7" fmla="*/ 2147483647 h 122"/>
              <a:gd name="T8" fmla="*/ 2147483647 w 98"/>
              <a:gd name="T9" fmla="*/ 2147483647 h 122"/>
              <a:gd name="T10" fmla="*/ 2147483647 w 98"/>
              <a:gd name="T11" fmla="*/ 2147483647 h 122"/>
              <a:gd name="T12" fmla="*/ 2147483647 w 98"/>
              <a:gd name="T13" fmla="*/ 2147483647 h 122"/>
              <a:gd name="T14" fmla="*/ 0 w 98"/>
              <a:gd name="T15" fmla="*/ 2147483647 h 1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8"/>
              <a:gd name="T25" fmla="*/ 0 h 122"/>
              <a:gd name="T26" fmla="*/ 98 w 98"/>
              <a:gd name="T27" fmla="*/ 122 h 1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8" h="122">
                <a:moveTo>
                  <a:pt x="0" y="8"/>
                </a:moveTo>
                <a:lnTo>
                  <a:pt x="21" y="0"/>
                </a:lnTo>
                <a:lnTo>
                  <a:pt x="66" y="27"/>
                </a:lnTo>
                <a:lnTo>
                  <a:pt x="66" y="54"/>
                </a:lnTo>
                <a:lnTo>
                  <a:pt x="97" y="73"/>
                </a:lnTo>
                <a:lnTo>
                  <a:pt x="98" y="109"/>
                </a:lnTo>
                <a:lnTo>
                  <a:pt x="48" y="122"/>
                </a:lnTo>
                <a:lnTo>
                  <a:pt x="0" y="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74" name="Shape - Colorado"/>
          <p:cNvSpPr>
            <a:spLocks noChangeAspect="1"/>
          </p:cNvSpPr>
          <p:nvPr/>
        </p:nvSpPr>
        <p:spPr bwMode="auto">
          <a:xfrm>
            <a:off x="2998787" y="2636838"/>
            <a:ext cx="928688" cy="682625"/>
          </a:xfrm>
          <a:custGeom>
            <a:avLst/>
            <a:gdLst>
              <a:gd name="T0" fmla="*/ 2147483647 w 590"/>
              <a:gd name="T1" fmla="*/ 0 h 439"/>
              <a:gd name="T2" fmla="*/ 2147483647 w 590"/>
              <a:gd name="T3" fmla="*/ 2147483647 h 439"/>
              <a:gd name="T4" fmla="*/ 0 w 590"/>
              <a:gd name="T5" fmla="*/ 2147483647 h 439"/>
              <a:gd name="T6" fmla="*/ 2147483647 w 590"/>
              <a:gd name="T7" fmla="*/ 2147483647 h 439"/>
              <a:gd name="T8" fmla="*/ 2147483647 w 590"/>
              <a:gd name="T9" fmla="*/ 2147483647 h 439"/>
              <a:gd name="T10" fmla="*/ 2147483647 w 590"/>
              <a:gd name="T11" fmla="*/ 2147483647 h 439"/>
              <a:gd name="T12" fmla="*/ 2147483647 w 590"/>
              <a:gd name="T13" fmla="*/ 2147483647 h 439"/>
              <a:gd name="T14" fmla="*/ 2147483647 w 590"/>
              <a:gd name="T15" fmla="*/ 2147483647 h 439"/>
              <a:gd name="T16" fmla="*/ 2147483647 w 590"/>
              <a:gd name="T17" fmla="*/ 0 h 4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"/>
              <a:gd name="T28" fmla="*/ 0 h 439"/>
              <a:gd name="T29" fmla="*/ 590 w 590"/>
              <a:gd name="T30" fmla="*/ 439 h 4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" h="439">
                <a:moveTo>
                  <a:pt x="49" y="0"/>
                </a:moveTo>
                <a:lnTo>
                  <a:pt x="19" y="263"/>
                </a:lnTo>
                <a:lnTo>
                  <a:pt x="0" y="415"/>
                </a:lnTo>
                <a:lnTo>
                  <a:pt x="295" y="430"/>
                </a:lnTo>
                <a:lnTo>
                  <a:pt x="577" y="439"/>
                </a:lnTo>
                <a:lnTo>
                  <a:pt x="586" y="234"/>
                </a:lnTo>
                <a:lnTo>
                  <a:pt x="590" y="32"/>
                </a:lnTo>
                <a:lnTo>
                  <a:pt x="429" y="29"/>
                </a:lnTo>
                <a:lnTo>
                  <a:pt x="49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75" name="Shape - California"/>
          <p:cNvSpPr>
            <a:spLocks noChangeAspect="1"/>
          </p:cNvSpPr>
          <p:nvPr/>
        </p:nvSpPr>
        <p:spPr bwMode="auto">
          <a:xfrm>
            <a:off x="1208087" y="2159000"/>
            <a:ext cx="1098551" cy="1673225"/>
          </a:xfrm>
          <a:custGeom>
            <a:avLst/>
            <a:gdLst>
              <a:gd name="T0" fmla="*/ 2147483647 w 697"/>
              <a:gd name="T1" fmla="*/ 0 h 1077"/>
              <a:gd name="T2" fmla="*/ 2147483647 w 697"/>
              <a:gd name="T3" fmla="*/ 2147483647 h 1077"/>
              <a:gd name="T4" fmla="*/ 2147483647 w 697"/>
              <a:gd name="T5" fmla="*/ 2147483647 h 1077"/>
              <a:gd name="T6" fmla="*/ 2147483647 w 697"/>
              <a:gd name="T7" fmla="*/ 2147483647 h 1077"/>
              <a:gd name="T8" fmla="*/ 2147483647 w 697"/>
              <a:gd name="T9" fmla="*/ 2147483647 h 1077"/>
              <a:gd name="T10" fmla="*/ 2147483647 w 697"/>
              <a:gd name="T11" fmla="*/ 2147483647 h 1077"/>
              <a:gd name="T12" fmla="*/ 2147483647 w 697"/>
              <a:gd name="T13" fmla="*/ 2147483647 h 1077"/>
              <a:gd name="T14" fmla="*/ 2147483647 w 697"/>
              <a:gd name="T15" fmla="*/ 2147483647 h 1077"/>
              <a:gd name="T16" fmla="*/ 2147483647 w 697"/>
              <a:gd name="T17" fmla="*/ 2147483647 h 1077"/>
              <a:gd name="T18" fmla="*/ 2147483647 w 697"/>
              <a:gd name="T19" fmla="*/ 2147483647 h 1077"/>
              <a:gd name="T20" fmla="*/ 2147483647 w 697"/>
              <a:gd name="T21" fmla="*/ 2147483647 h 1077"/>
              <a:gd name="T22" fmla="*/ 2147483647 w 697"/>
              <a:gd name="T23" fmla="*/ 2147483647 h 1077"/>
              <a:gd name="T24" fmla="*/ 2147483647 w 697"/>
              <a:gd name="T25" fmla="*/ 2147483647 h 1077"/>
              <a:gd name="T26" fmla="*/ 2147483647 w 697"/>
              <a:gd name="T27" fmla="*/ 2147483647 h 1077"/>
              <a:gd name="T28" fmla="*/ 2147483647 w 697"/>
              <a:gd name="T29" fmla="*/ 2147483647 h 1077"/>
              <a:gd name="T30" fmla="*/ 2147483647 w 697"/>
              <a:gd name="T31" fmla="*/ 2147483647 h 1077"/>
              <a:gd name="T32" fmla="*/ 2147483647 w 697"/>
              <a:gd name="T33" fmla="*/ 2147483647 h 1077"/>
              <a:gd name="T34" fmla="*/ 2147483647 w 697"/>
              <a:gd name="T35" fmla="*/ 2147483647 h 1077"/>
              <a:gd name="T36" fmla="*/ 2147483647 w 697"/>
              <a:gd name="T37" fmla="*/ 2147483647 h 1077"/>
              <a:gd name="T38" fmla="*/ 2147483647 w 697"/>
              <a:gd name="T39" fmla="*/ 2147483647 h 1077"/>
              <a:gd name="T40" fmla="*/ 2147483647 w 697"/>
              <a:gd name="T41" fmla="*/ 2147483647 h 1077"/>
              <a:gd name="T42" fmla="*/ 2147483647 w 697"/>
              <a:gd name="T43" fmla="*/ 2147483647 h 1077"/>
              <a:gd name="T44" fmla="*/ 2147483647 w 697"/>
              <a:gd name="T45" fmla="*/ 2147483647 h 1077"/>
              <a:gd name="T46" fmla="*/ 2147483647 w 697"/>
              <a:gd name="T47" fmla="*/ 2147483647 h 1077"/>
              <a:gd name="T48" fmla="*/ 2147483647 w 697"/>
              <a:gd name="T49" fmla="*/ 2147483647 h 1077"/>
              <a:gd name="T50" fmla="*/ 2147483647 w 697"/>
              <a:gd name="T51" fmla="*/ 2147483647 h 1077"/>
              <a:gd name="T52" fmla="*/ 2147483647 w 697"/>
              <a:gd name="T53" fmla="*/ 2147483647 h 1077"/>
              <a:gd name="T54" fmla="*/ 2147483647 w 697"/>
              <a:gd name="T55" fmla="*/ 2147483647 h 1077"/>
              <a:gd name="T56" fmla="*/ 2147483647 w 697"/>
              <a:gd name="T57" fmla="*/ 2147483647 h 1077"/>
              <a:gd name="T58" fmla="*/ 2147483647 w 697"/>
              <a:gd name="T59" fmla="*/ 2147483647 h 1077"/>
              <a:gd name="T60" fmla="*/ 2147483647 w 697"/>
              <a:gd name="T61" fmla="*/ 2147483647 h 1077"/>
              <a:gd name="T62" fmla="*/ 2147483647 w 697"/>
              <a:gd name="T63" fmla="*/ 2147483647 h 1077"/>
              <a:gd name="T64" fmla="*/ 2147483647 w 697"/>
              <a:gd name="T65" fmla="*/ 2147483647 h 1077"/>
              <a:gd name="T66" fmla="*/ 2147483647 w 697"/>
              <a:gd name="T67" fmla="*/ 2147483647 h 1077"/>
              <a:gd name="T68" fmla="*/ 2147483647 w 697"/>
              <a:gd name="T69" fmla="*/ 2147483647 h 1077"/>
              <a:gd name="T70" fmla="*/ 2147483647 w 697"/>
              <a:gd name="T71" fmla="*/ 2147483647 h 1077"/>
              <a:gd name="T72" fmla="*/ 2147483647 w 697"/>
              <a:gd name="T73" fmla="*/ 2147483647 h 1077"/>
              <a:gd name="T74" fmla="*/ 2147483647 w 697"/>
              <a:gd name="T75" fmla="*/ 2147483647 h 1077"/>
              <a:gd name="T76" fmla="*/ 2147483647 w 697"/>
              <a:gd name="T77" fmla="*/ 2147483647 h 1077"/>
              <a:gd name="T78" fmla="*/ 2147483647 w 697"/>
              <a:gd name="T79" fmla="*/ 2147483647 h 1077"/>
              <a:gd name="T80" fmla="*/ 2147483647 w 697"/>
              <a:gd name="T81" fmla="*/ 2147483647 h 1077"/>
              <a:gd name="T82" fmla="*/ 2147483647 w 697"/>
              <a:gd name="T83" fmla="*/ 2147483647 h 1077"/>
              <a:gd name="T84" fmla="*/ 2147483647 w 697"/>
              <a:gd name="T85" fmla="*/ 2147483647 h 1077"/>
              <a:gd name="T86" fmla="*/ 0 w 697"/>
              <a:gd name="T87" fmla="*/ 2147483647 h 1077"/>
              <a:gd name="T88" fmla="*/ 2147483647 w 697"/>
              <a:gd name="T89" fmla="*/ 2147483647 h 1077"/>
              <a:gd name="T90" fmla="*/ 2147483647 w 697"/>
              <a:gd name="T91" fmla="*/ 2147483647 h 1077"/>
              <a:gd name="T92" fmla="*/ 2147483647 w 697"/>
              <a:gd name="T93" fmla="*/ 2147483647 h 1077"/>
              <a:gd name="T94" fmla="*/ 2147483647 w 697"/>
              <a:gd name="T95" fmla="*/ 0 h 107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97"/>
              <a:gd name="T145" fmla="*/ 0 h 1077"/>
              <a:gd name="T146" fmla="*/ 697 w 697"/>
              <a:gd name="T147" fmla="*/ 1077 h 107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97" h="1077">
                <a:moveTo>
                  <a:pt x="53" y="0"/>
                </a:moveTo>
                <a:lnTo>
                  <a:pt x="374" y="64"/>
                </a:lnTo>
                <a:lnTo>
                  <a:pt x="304" y="381"/>
                </a:lnTo>
                <a:lnTo>
                  <a:pt x="664" y="864"/>
                </a:lnTo>
                <a:lnTo>
                  <a:pt x="697" y="925"/>
                </a:lnTo>
                <a:lnTo>
                  <a:pt x="663" y="955"/>
                </a:lnTo>
                <a:lnTo>
                  <a:pt x="641" y="1009"/>
                </a:lnTo>
                <a:lnTo>
                  <a:pt x="620" y="1040"/>
                </a:lnTo>
                <a:lnTo>
                  <a:pt x="642" y="1068"/>
                </a:lnTo>
                <a:lnTo>
                  <a:pt x="605" y="1077"/>
                </a:lnTo>
                <a:lnTo>
                  <a:pt x="393" y="1070"/>
                </a:lnTo>
                <a:lnTo>
                  <a:pt x="380" y="1007"/>
                </a:lnTo>
                <a:lnTo>
                  <a:pt x="343" y="961"/>
                </a:lnTo>
                <a:lnTo>
                  <a:pt x="316" y="944"/>
                </a:lnTo>
                <a:lnTo>
                  <a:pt x="308" y="912"/>
                </a:lnTo>
                <a:lnTo>
                  <a:pt x="286" y="894"/>
                </a:lnTo>
                <a:lnTo>
                  <a:pt x="263" y="871"/>
                </a:lnTo>
                <a:lnTo>
                  <a:pt x="256" y="846"/>
                </a:lnTo>
                <a:lnTo>
                  <a:pt x="235" y="830"/>
                </a:lnTo>
                <a:lnTo>
                  <a:pt x="202" y="839"/>
                </a:lnTo>
                <a:lnTo>
                  <a:pt x="165" y="825"/>
                </a:lnTo>
                <a:lnTo>
                  <a:pt x="165" y="812"/>
                </a:lnTo>
                <a:lnTo>
                  <a:pt x="164" y="782"/>
                </a:lnTo>
                <a:lnTo>
                  <a:pt x="149" y="749"/>
                </a:lnTo>
                <a:lnTo>
                  <a:pt x="147" y="722"/>
                </a:lnTo>
                <a:lnTo>
                  <a:pt x="131" y="699"/>
                </a:lnTo>
                <a:lnTo>
                  <a:pt x="135" y="676"/>
                </a:lnTo>
                <a:lnTo>
                  <a:pt x="89" y="621"/>
                </a:lnTo>
                <a:lnTo>
                  <a:pt x="89" y="590"/>
                </a:lnTo>
                <a:lnTo>
                  <a:pt x="113" y="578"/>
                </a:lnTo>
                <a:lnTo>
                  <a:pt x="113" y="559"/>
                </a:lnTo>
                <a:lnTo>
                  <a:pt x="89" y="553"/>
                </a:lnTo>
                <a:lnTo>
                  <a:pt x="79" y="523"/>
                </a:lnTo>
                <a:lnTo>
                  <a:pt x="67" y="471"/>
                </a:lnTo>
                <a:lnTo>
                  <a:pt x="101" y="499"/>
                </a:lnTo>
                <a:lnTo>
                  <a:pt x="88" y="462"/>
                </a:lnTo>
                <a:lnTo>
                  <a:pt x="113" y="462"/>
                </a:lnTo>
                <a:lnTo>
                  <a:pt x="113" y="435"/>
                </a:lnTo>
                <a:lnTo>
                  <a:pt x="88" y="417"/>
                </a:lnTo>
                <a:lnTo>
                  <a:pt x="76" y="442"/>
                </a:lnTo>
                <a:lnTo>
                  <a:pt x="53" y="433"/>
                </a:lnTo>
                <a:lnTo>
                  <a:pt x="9" y="313"/>
                </a:lnTo>
                <a:lnTo>
                  <a:pt x="21" y="226"/>
                </a:lnTo>
                <a:lnTo>
                  <a:pt x="0" y="177"/>
                </a:lnTo>
                <a:lnTo>
                  <a:pt x="10" y="140"/>
                </a:lnTo>
                <a:lnTo>
                  <a:pt x="32" y="132"/>
                </a:lnTo>
                <a:lnTo>
                  <a:pt x="53" y="73"/>
                </a:lnTo>
                <a:lnTo>
                  <a:pt x="53" y="0"/>
                </a:lnTo>
                <a:close/>
              </a:path>
            </a:pathLst>
          </a:custGeom>
          <a:solidFill>
            <a:srgbClr val="CB9B3D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76" name="Shape - Arkansas"/>
          <p:cNvSpPr>
            <a:spLocks noChangeAspect="1"/>
          </p:cNvSpPr>
          <p:nvPr/>
        </p:nvSpPr>
        <p:spPr bwMode="auto">
          <a:xfrm>
            <a:off x="4881563" y="3335337"/>
            <a:ext cx="633413" cy="582612"/>
          </a:xfrm>
          <a:custGeom>
            <a:avLst/>
            <a:gdLst>
              <a:gd name="T0" fmla="*/ 0 w 401"/>
              <a:gd name="T1" fmla="*/ 34 h 374"/>
              <a:gd name="T2" fmla="*/ 158 w 401"/>
              <a:gd name="T3" fmla="*/ 15 h 374"/>
              <a:gd name="T4" fmla="*/ 353 w 401"/>
              <a:gd name="T5" fmla="*/ 0 h 374"/>
              <a:gd name="T6" fmla="*/ 343 w 401"/>
              <a:gd name="T7" fmla="*/ 49 h 374"/>
              <a:gd name="T8" fmla="*/ 386 w 401"/>
              <a:gd name="T9" fmla="*/ 38 h 374"/>
              <a:gd name="T10" fmla="*/ 401 w 401"/>
              <a:gd name="T11" fmla="*/ 71 h 374"/>
              <a:gd name="T12" fmla="*/ 356 w 401"/>
              <a:gd name="T13" fmla="*/ 101 h 374"/>
              <a:gd name="T14" fmla="*/ 367 w 401"/>
              <a:gd name="T15" fmla="*/ 153 h 374"/>
              <a:gd name="T16" fmla="*/ 321 w 401"/>
              <a:gd name="T17" fmla="*/ 240 h 374"/>
              <a:gd name="T18" fmla="*/ 286 w 401"/>
              <a:gd name="T19" fmla="*/ 293 h 374"/>
              <a:gd name="T20" fmla="*/ 306 w 401"/>
              <a:gd name="T21" fmla="*/ 362 h 374"/>
              <a:gd name="T22" fmla="*/ 58 w 401"/>
              <a:gd name="T23" fmla="*/ 374 h 374"/>
              <a:gd name="T24" fmla="*/ 57 w 401"/>
              <a:gd name="T25" fmla="*/ 332 h 374"/>
              <a:gd name="T26" fmla="*/ 8 w 401"/>
              <a:gd name="T27" fmla="*/ 323 h 374"/>
              <a:gd name="T28" fmla="*/ 8 w 401"/>
              <a:gd name="T29" fmla="*/ 101 h 374"/>
              <a:gd name="T30" fmla="*/ 0 w 401"/>
              <a:gd name="T31" fmla="*/ 34 h 3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01"/>
              <a:gd name="T49" fmla="*/ 0 h 374"/>
              <a:gd name="T50" fmla="*/ 401 w 401"/>
              <a:gd name="T51" fmla="*/ 374 h 3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01" h="374">
                <a:moveTo>
                  <a:pt x="0" y="34"/>
                </a:moveTo>
                <a:lnTo>
                  <a:pt x="158" y="15"/>
                </a:lnTo>
                <a:lnTo>
                  <a:pt x="353" y="0"/>
                </a:lnTo>
                <a:lnTo>
                  <a:pt x="343" y="49"/>
                </a:lnTo>
                <a:lnTo>
                  <a:pt x="386" y="38"/>
                </a:lnTo>
                <a:lnTo>
                  <a:pt x="401" y="71"/>
                </a:lnTo>
                <a:lnTo>
                  <a:pt x="356" y="101"/>
                </a:lnTo>
                <a:lnTo>
                  <a:pt x="367" y="153"/>
                </a:lnTo>
                <a:lnTo>
                  <a:pt x="321" y="240"/>
                </a:lnTo>
                <a:lnTo>
                  <a:pt x="286" y="293"/>
                </a:lnTo>
                <a:lnTo>
                  <a:pt x="306" y="362"/>
                </a:lnTo>
                <a:lnTo>
                  <a:pt x="58" y="374"/>
                </a:lnTo>
                <a:lnTo>
                  <a:pt x="57" y="332"/>
                </a:lnTo>
                <a:lnTo>
                  <a:pt x="8" y="323"/>
                </a:lnTo>
                <a:lnTo>
                  <a:pt x="8" y="101"/>
                </a:lnTo>
                <a:lnTo>
                  <a:pt x="0" y="34"/>
                </a:lnTo>
                <a:close/>
              </a:path>
            </a:pathLst>
          </a:custGeom>
          <a:solidFill>
            <a:srgbClr val="CB9B3D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>
              <a:latin typeface="+mj-lt"/>
            </a:endParaRPr>
          </a:p>
        </p:txBody>
      </p:sp>
      <p:sp>
        <p:nvSpPr>
          <p:cNvPr id="77" name="Shape - Arizona"/>
          <p:cNvSpPr>
            <a:spLocks noChangeAspect="1"/>
          </p:cNvSpPr>
          <p:nvPr/>
        </p:nvSpPr>
        <p:spPr bwMode="auto">
          <a:xfrm>
            <a:off x="2160587" y="3209924"/>
            <a:ext cx="844551" cy="927100"/>
          </a:xfrm>
          <a:custGeom>
            <a:avLst/>
            <a:gdLst>
              <a:gd name="T0" fmla="*/ 2147483647 w 536"/>
              <a:gd name="T1" fmla="*/ 0 h 595"/>
              <a:gd name="T2" fmla="*/ 2147483647 w 536"/>
              <a:gd name="T3" fmla="*/ 2147483647 h 595"/>
              <a:gd name="T4" fmla="*/ 2147483647 w 536"/>
              <a:gd name="T5" fmla="*/ 2147483647 h 595"/>
              <a:gd name="T6" fmla="*/ 2147483647 w 536"/>
              <a:gd name="T7" fmla="*/ 2147483647 h 595"/>
              <a:gd name="T8" fmla="*/ 2147483647 w 536"/>
              <a:gd name="T9" fmla="*/ 2147483647 h 595"/>
              <a:gd name="T10" fmla="*/ 2147483647 w 536"/>
              <a:gd name="T11" fmla="*/ 2147483647 h 595"/>
              <a:gd name="T12" fmla="*/ 2147483647 w 536"/>
              <a:gd name="T13" fmla="*/ 2147483647 h 595"/>
              <a:gd name="T14" fmla="*/ 2147483647 w 536"/>
              <a:gd name="T15" fmla="*/ 2147483647 h 595"/>
              <a:gd name="T16" fmla="*/ 2147483647 w 536"/>
              <a:gd name="T17" fmla="*/ 2147483647 h 595"/>
              <a:gd name="T18" fmla="*/ 2147483647 w 536"/>
              <a:gd name="T19" fmla="*/ 2147483647 h 595"/>
              <a:gd name="T20" fmla="*/ 2147483647 w 536"/>
              <a:gd name="T21" fmla="*/ 2147483647 h 595"/>
              <a:gd name="T22" fmla="*/ 0 w 536"/>
              <a:gd name="T23" fmla="*/ 2147483647 h 595"/>
              <a:gd name="T24" fmla="*/ 2147483647 w 536"/>
              <a:gd name="T25" fmla="*/ 2147483647 h 595"/>
              <a:gd name="T26" fmla="*/ 2147483647 w 536"/>
              <a:gd name="T27" fmla="*/ 2147483647 h 595"/>
              <a:gd name="T28" fmla="*/ 2147483647 w 536"/>
              <a:gd name="T29" fmla="*/ 2147483647 h 595"/>
              <a:gd name="T30" fmla="*/ 2147483647 w 536"/>
              <a:gd name="T31" fmla="*/ 0 h 5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36"/>
              <a:gd name="T49" fmla="*/ 0 h 595"/>
              <a:gd name="T50" fmla="*/ 536 w 536"/>
              <a:gd name="T51" fmla="*/ 595 h 59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36" h="595">
                <a:moveTo>
                  <a:pt x="136" y="0"/>
                </a:moveTo>
                <a:lnTo>
                  <a:pt x="126" y="78"/>
                </a:lnTo>
                <a:lnTo>
                  <a:pt x="79" y="69"/>
                </a:lnTo>
                <a:lnTo>
                  <a:pt x="82" y="169"/>
                </a:lnTo>
                <a:lnTo>
                  <a:pt x="60" y="188"/>
                </a:lnTo>
                <a:lnTo>
                  <a:pt x="93" y="249"/>
                </a:lnTo>
                <a:lnTo>
                  <a:pt x="60" y="276"/>
                </a:lnTo>
                <a:lnTo>
                  <a:pt x="42" y="321"/>
                </a:lnTo>
                <a:lnTo>
                  <a:pt x="17" y="364"/>
                </a:lnTo>
                <a:lnTo>
                  <a:pt x="35" y="389"/>
                </a:lnTo>
                <a:lnTo>
                  <a:pt x="3" y="400"/>
                </a:lnTo>
                <a:lnTo>
                  <a:pt x="0" y="440"/>
                </a:lnTo>
                <a:lnTo>
                  <a:pt x="301" y="592"/>
                </a:lnTo>
                <a:lnTo>
                  <a:pt x="471" y="595"/>
                </a:lnTo>
                <a:lnTo>
                  <a:pt x="536" y="46"/>
                </a:lnTo>
                <a:lnTo>
                  <a:pt x="136" y="0"/>
                </a:lnTo>
                <a:close/>
              </a:path>
            </a:pathLst>
          </a:custGeom>
          <a:solidFill>
            <a:srgbClr val="CB9B3D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78" name="Shape - Alaska"/>
          <p:cNvSpPr>
            <a:spLocks noChangeAspect="1"/>
          </p:cNvSpPr>
          <p:nvPr/>
        </p:nvSpPr>
        <p:spPr bwMode="auto">
          <a:xfrm>
            <a:off x="914400" y="3886200"/>
            <a:ext cx="1617663" cy="157638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rgbClr val="CB9B3D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79" name="Shape - Alabama"/>
          <p:cNvSpPr>
            <a:spLocks noChangeAspect="1"/>
          </p:cNvSpPr>
          <p:nvPr/>
        </p:nvSpPr>
        <p:spPr bwMode="auto">
          <a:xfrm>
            <a:off x="5759451" y="3500438"/>
            <a:ext cx="509587" cy="785812"/>
          </a:xfrm>
          <a:custGeom>
            <a:avLst/>
            <a:gdLst>
              <a:gd name="T0" fmla="*/ 0 w 323"/>
              <a:gd name="T1" fmla="*/ 2147483647 h 504"/>
              <a:gd name="T2" fmla="*/ 2147483647 w 323"/>
              <a:gd name="T3" fmla="*/ 0 h 504"/>
              <a:gd name="T4" fmla="*/ 2147483647 w 323"/>
              <a:gd name="T5" fmla="*/ 2147483647 h 504"/>
              <a:gd name="T6" fmla="*/ 2147483647 w 323"/>
              <a:gd name="T7" fmla="*/ 2147483647 h 504"/>
              <a:gd name="T8" fmla="*/ 2147483647 w 323"/>
              <a:gd name="T9" fmla="*/ 2147483647 h 504"/>
              <a:gd name="T10" fmla="*/ 2147483647 w 323"/>
              <a:gd name="T11" fmla="*/ 2147483647 h 504"/>
              <a:gd name="T12" fmla="*/ 2147483647 w 323"/>
              <a:gd name="T13" fmla="*/ 2147483647 h 504"/>
              <a:gd name="T14" fmla="*/ 2147483647 w 323"/>
              <a:gd name="T15" fmla="*/ 2147483647 h 504"/>
              <a:gd name="T16" fmla="*/ 2147483647 w 323"/>
              <a:gd name="T17" fmla="*/ 2147483647 h 504"/>
              <a:gd name="T18" fmla="*/ 2147483647 w 323"/>
              <a:gd name="T19" fmla="*/ 2147483647 h 504"/>
              <a:gd name="T20" fmla="*/ 2147483647 w 323"/>
              <a:gd name="T21" fmla="*/ 2147483647 h 504"/>
              <a:gd name="T22" fmla="*/ 2147483647 w 323"/>
              <a:gd name="T23" fmla="*/ 2147483647 h 504"/>
              <a:gd name="T24" fmla="*/ 2147483647 w 323"/>
              <a:gd name="T25" fmla="*/ 2147483647 h 504"/>
              <a:gd name="T26" fmla="*/ 2147483647 w 323"/>
              <a:gd name="T27" fmla="*/ 2147483647 h 504"/>
              <a:gd name="T28" fmla="*/ 0 w 323"/>
              <a:gd name="T29" fmla="*/ 2147483647 h 5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3"/>
              <a:gd name="T46" fmla="*/ 0 h 504"/>
              <a:gd name="T47" fmla="*/ 323 w 323"/>
              <a:gd name="T48" fmla="*/ 504 h 5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3" h="504">
                <a:moveTo>
                  <a:pt x="0" y="25"/>
                </a:moveTo>
                <a:lnTo>
                  <a:pt x="210" y="0"/>
                </a:lnTo>
                <a:lnTo>
                  <a:pt x="277" y="232"/>
                </a:lnTo>
                <a:lnTo>
                  <a:pt x="323" y="270"/>
                </a:lnTo>
                <a:lnTo>
                  <a:pt x="286" y="338"/>
                </a:lnTo>
                <a:lnTo>
                  <a:pt x="322" y="404"/>
                </a:lnTo>
                <a:lnTo>
                  <a:pt x="107" y="428"/>
                </a:lnTo>
                <a:lnTo>
                  <a:pt x="116" y="484"/>
                </a:lnTo>
                <a:lnTo>
                  <a:pt x="85" y="504"/>
                </a:lnTo>
                <a:lnTo>
                  <a:pt x="59" y="432"/>
                </a:lnTo>
                <a:lnTo>
                  <a:pt x="44" y="490"/>
                </a:lnTo>
                <a:lnTo>
                  <a:pt x="18" y="484"/>
                </a:lnTo>
                <a:lnTo>
                  <a:pt x="9" y="426"/>
                </a:lnTo>
                <a:lnTo>
                  <a:pt x="1" y="375"/>
                </a:lnTo>
                <a:lnTo>
                  <a:pt x="0" y="2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80" name="Shape - District of Columbia (star)"/>
          <p:cNvSpPr>
            <a:spLocks noChangeArrowheads="1"/>
          </p:cNvSpPr>
          <p:nvPr/>
        </p:nvSpPr>
        <p:spPr bwMode="auto">
          <a:xfrm>
            <a:off x="6886575" y="2595562"/>
            <a:ext cx="207963" cy="201612"/>
          </a:xfrm>
          <a:prstGeom prst="star5">
            <a:avLst/>
          </a:prstGeom>
          <a:solidFill>
            <a:srgbClr val="CB9B3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>
              <a:latin typeface="+mj-lt"/>
              <a:cs typeface="+mn-cs"/>
            </a:endParaRPr>
          </a:p>
        </p:txBody>
      </p:sp>
      <p:sp>
        <p:nvSpPr>
          <p:cNvPr id="81" name="Text - Wyoming"/>
          <p:cNvSpPr txBox="1">
            <a:spLocks noChangeArrowheads="1"/>
          </p:cNvSpPr>
          <p:nvPr/>
        </p:nvSpPr>
        <p:spPr bwMode="auto">
          <a:xfrm>
            <a:off x="2936875" y="2185988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WY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82" name="Text - Wisconsin"/>
          <p:cNvSpPr txBox="1">
            <a:spLocks noChangeArrowheads="1"/>
          </p:cNvSpPr>
          <p:nvPr/>
        </p:nvSpPr>
        <p:spPr bwMode="auto">
          <a:xfrm>
            <a:off x="4978401" y="1900238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WI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83" name="Text - West Virginia"/>
          <p:cNvSpPr txBox="1">
            <a:spLocks noChangeArrowheads="1"/>
          </p:cNvSpPr>
          <p:nvPr/>
        </p:nvSpPr>
        <p:spPr bwMode="auto">
          <a:xfrm>
            <a:off x="6213477" y="2781300"/>
            <a:ext cx="693737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WV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84" name="Text - Washington"/>
          <p:cNvSpPr txBox="1">
            <a:spLocks noChangeArrowheads="1"/>
          </p:cNvSpPr>
          <p:nvPr/>
        </p:nvSpPr>
        <p:spPr bwMode="auto">
          <a:xfrm>
            <a:off x="1636713" y="1282700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WA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85" name="Text - Virginia"/>
          <p:cNvSpPr txBox="1">
            <a:spLocks noChangeArrowheads="1"/>
          </p:cNvSpPr>
          <p:nvPr/>
        </p:nvSpPr>
        <p:spPr bwMode="auto">
          <a:xfrm>
            <a:off x="6616701" y="2824163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VA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86" name="Text - Vermont"/>
          <p:cNvSpPr txBox="1">
            <a:spLocks noChangeArrowheads="1"/>
          </p:cNvSpPr>
          <p:nvPr/>
        </p:nvSpPr>
        <p:spPr bwMode="auto">
          <a:xfrm>
            <a:off x="6567489" y="1265238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latin typeface="+mj-lt"/>
                <a:cs typeface="Times New Roman" charset="0"/>
              </a:rPr>
              <a:t>VT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87" name="Text - Utah"/>
          <p:cNvSpPr txBox="1">
            <a:spLocks noChangeArrowheads="1"/>
          </p:cNvSpPr>
          <p:nvPr/>
        </p:nvSpPr>
        <p:spPr bwMode="auto">
          <a:xfrm>
            <a:off x="2374901" y="2767013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UT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88" name="Text - Texas"/>
          <p:cNvSpPr txBox="1">
            <a:spLocks noChangeArrowheads="1"/>
          </p:cNvSpPr>
          <p:nvPr/>
        </p:nvSpPr>
        <p:spPr bwMode="auto">
          <a:xfrm>
            <a:off x="3979862" y="4051300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TX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89" name="Text - Tennessee"/>
          <p:cNvSpPr txBox="1">
            <a:spLocks noChangeArrowheads="1"/>
          </p:cNvSpPr>
          <p:nvPr/>
        </p:nvSpPr>
        <p:spPr bwMode="auto">
          <a:xfrm>
            <a:off x="5599113" y="3278188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latin typeface="+mj-lt"/>
                <a:cs typeface="Times New Roman" charset="0"/>
              </a:rPr>
              <a:t>TN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90" name="Text - South Dakota"/>
          <p:cNvSpPr txBox="1">
            <a:spLocks noChangeArrowheads="1"/>
          </p:cNvSpPr>
          <p:nvPr/>
        </p:nvSpPr>
        <p:spPr bwMode="auto">
          <a:xfrm>
            <a:off x="3802062" y="2000250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SD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91" name="Text - South Carolina"/>
          <p:cNvSpPr txBox="1">
            <a:spLocks noChangeArrowheads="1"/>
          </p:cNvSpPr>
          <p:nvPr/>
        </p:nvSpPr>
        <p:spPr bwMode="auto">
          <a:xfrm>
            <a:off x="6413501" y="3421063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latin typeface="+mj-lt"/>
                <a:cs typeface="Times New Roman" charset="0"/>
              </a:rPr>
              <a:t>SC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92" name="Text - Rhode Island"/>
          <p:cNvSpPr txBox="1">
            <a:spLocks noChangeArrowheads="1"/>
          </p:cNvSpPr>
          <p:nvPr/>
        </p:nvSpPr>
        <p:spPr bwMode="auto">
          <a:xfrm>
            <a:off x="7826377" y="2057401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latin typeface="+mj-lt"/>
                <a:cs typeface="Times New Roman" charset="0"/>
              </a:rPr>
              <a:t>RI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93" name="Text - Pennsylvania"/>
          <p:cNvSpPr txBox="1">
            <a:spLocks noChangeArrowheads="1"/>
          </p:cNvSpPr>
          <p:nvPr/>
        </p:nvSpPr>
        <p:spPr bwMode="auto">
          <a:xfrm>
            <a:off x="6469064" y="2262188"/>
            <a:ext cx="835025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PA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94" name="Text - Oregon"/>
          <p:cNvSpPr txBox="1">
            <a:spLocks noChangeArrowheads="1"/>
          </p:cNvSpPr>
          <p:nvPr/>
        </p:nvSpPr>
        <p:spPr bwMode="auto">
          <a:xfrm>
            <a:off x="1195387" y="1727200"/>
            <a:ext cx="1219200" cy="41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</a:br>
            <a: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OR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95" name="Text - Oklahoma"/>
          <p:cNvSpPr txBox="1">
            <a:spLocks noChangeArrowheads="1"/>
          </p:cNvSpPr>
          <p:nvPr/>
        </p:nvSpPr>
        <p:spPr bwMode="auto">
          <a:xfrm>
            <a:off x="4160837" y="3432175"/>
            <a:ext cx="693739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OK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96" name="Text - Ohio"/>
          <p:cNvSpPr txBox="1">
            <a:spLocks noChangeArrowheads="1"/>
          </p:cNvSpPr>
          <p:nvPr/>
        </p:nvSpPr>
        <p:spPr bwMode="auto">
          <a:xfrm>
            <a:off x="5897562" y="2478088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latin typeface="+mj-lt"/>
                <a:cs typeface="Times New Roman" charset="0"/>
              </a:rPr>
              <a:t>OH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97" name="Text - North Dakota"/>
          <p:cNvSpPr txBox="1">
            <a:spLocks noChangeArrowheads="1"/>
          </p:cNvSpPr>
          <p:nvPr/>
        </p:nvSpPr>
        <p:spPr bwMode="auto">
          <a:xfrm>
            <a:off x="3779838" y="1503363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FFFFFF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ND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98" name="Text - North Carolina"/>
          <p:cNvSpPr txBox="1">
            <a:spLocks noChangeArrowheads="1"/>
          </p:cNvSpPr>
          <p:nvPr/>
        </p:nvSpPr>
        <p:spPr bwMode="auto">
          <a:xfrm>
            <a:off x="6577012" y="3127375"/>
            <a:ext cx="693739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NC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99" name="Text - New York"/>
          <p:cNvSpPr txBox="1">
            <a:spLocks noChangeArrowheads="1"/>
          </p:cNvSpPr>
          <p:nvPr/>
        </p:nvSpPr>
        <p:spPr bwMode="auto">
          <a:xfrm>
            <a:off x="6713538" y="1876425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NY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00" name="Text - New Mexico"/>
          <p:cNvSpPr txBox="1">
            <a:spLocks noChangeArrowheads="1"/>
          </p:cNvSpPr>
          <p:nvPr/>
        </p:nvSpPr>
        <p:spPr bwMode="auto">
          <a:xfrm>
            <a:off x="3009901" y="3541713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NM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101" name="Text - New Jersey"/>
          <p:cNvSpPr txBox="1">
            <a:spLocks noChangeArrowheads="1"/>
          </p:cNvSpPr>
          <p:nvPr/>
        </p:nvSpPr>
        <p:spPr bwMode="auto">
          <a:xfrm>
            <a:off x="7392988" y="2322730"/>
            <a:ext cx="77787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latin typeface="+mj-lt"/>
                <a:cs typeface="Times New Roman" charset="0"/>
              </a:rPr>
              <a:t>NJ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02" name="Text - New Hampshire"/>
          <p:cNvSpPr txBox="1">
            <a:spLocks noChangeArrowheads="1"/>
          </p:cNvSpPr>
          <p:nvPr/>
        </p:nvSpPr>
        <p:spPr bwMode="auto">
          <a:xfrm>
            <a:off x="7521577" y="1417638"/>
            <a:ext cx="936625" cy="4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/>
            </a:r>
            <a:br>
              <a:rPr lang="en-US" sz="1200" dirty="0">
                <a:latin typeface="+mj-lt"/>
                <a:cs typeface="Times New Roman" charset="0"/>
              </a:rPr>
            </a:br>
            <a:r>
              <a:rPr lang="en-US" sz="1200" dirty="0" smtClean="0">
                <a:latin typeface="+mj-lt"/>
                <a:cs typeface="Times New Roman" charset="0"/>
              </a:rPr>
              <a:t>NH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03" name="Text - Nevada"/>
          <p:cNvSpPr txBox="1">
            <a:spLocks noChangeArrowheads="1"/>
          </p:cNvSpPr>
          <p:nvPr/>
        </p:nvSpPr>
        <p:spPr bwMode="auto">
          <a:xfrm>
            <a:off x="1503363" y="2636408"/>
            <a:ext cx="1219200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NV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04" name="Text - Nebraska"/>
          <p:cNvSpPr txBox="1">
            <a:spLocks noChangeArrowheads="1"/>
          </p:cNvSpPr>
          <p:nvPr/>
        </p:nvSpPr>
        <p:spPr bwMode="auto">
          <a:xfrm>
            <a:off x="3854450" y="2462213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NE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105" name="Text - Montana"/>
          <p:cNvSpPr txBox="1">
            <a:spLocks noChangeArrowheads="1"/>
          </p:cNvSpPr>
          <p:nvPr/>
        </p:nvSpPr>
        <p:spPr bwMode="auto">
          <a:xfrm>
            <a:off x="2790826" y="1474788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MT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06" name="Text - Missouri"/>
          <p:cNvSpPr txBox="1">
            <a:spLocks noChangeArrowheads="1"/>
          </p:cNvSpPr>
          <p:nvPr/>
        </p:nvSpPr>
        <p:spPr bwMode="auto">
          <a:xfrm>
            <a:off x="4808537" y="2974975"/>
            <a:ext cx="693739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MO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07" name="Text - Mississippi"/>
          <p:cNvSpPr txBox="1">
            <a:spLocks noChangeArrowheads="1"/>
          </p:cNvSpPr>
          <p:nvPr/>
        </p:nvSpPr>
        <p:spPr bwMode="auto">
          <a:xfrm>
            <a:off x="5183187" y="3751263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latin typeface="+mj-lt"/>
                <a:cs typeface="Times New Roman" charset="0"/>
              </a:rPr>
              <a:t>MS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08" name="Text - Minnesota"/>
          <p:cNvSpPr txBox="1">
            <a:spLocks noChangeArrowheads="1"/>
          </p:cNvSpPr>
          <p:nvPr/>
        </p:nvSpPr>
        <p:spPr bwMode="auto">
          <a:xfrm>
            <a:off x="4200525" y="1550988"/>
            <a:ext cx="1219200" cy="41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/>
            </a:r>
            <a:br>
              <a:rPr lang="en-US" sz="1200" dirty="0">
                <a:latin typeface="+mj-lt"/>
                <a:cs typeface="Times New Roman" charset="0"/>
              </a:rPr>
            </a:b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MN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109" name="Text - Michigan"/>
          <p:cNvSpPr txBox="1">
            <a:spLocks noChangeArrowheads="1"/>
          </p:cNvSpPr>
          <p:nvPr/>
        </p:nvSpPr>
        <p:spPr bwMode="auto">
          <a:xfrm>
            <a:off x="5641977" y="2051050"/>
            <a:ext cx="693737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MI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10" name="Text - Massachusetts"/>
          <p:cNvSpPr txBox="1">
            <a:spLocks noChangeArrowheads="1"/>
          </p:cNvSpPr>
          <p:nvPr/>
        </p:nvSpPr>
        <p:spPr bwMode="auto">
          <a:xfrm>
            <a:off x="7696201" y="1828801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latin typeface="+mj-lt"/>
                <a:cs typeface="Times New Roman" charset="0"/>
              </a:rPr>
              <a:t>MA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11" name="Text - Maryland"/>
          <p:cNvSpPr txBox="1">
            <a:spLocks noChangeArrowheads="1"/>
          </p:cNvSpPr>
          <p:nvPr/>
        </p:nvSpPr>
        <p:spPr bwMode="auto">
          <a:xfrm>
            <a:off x="7399338" y="2636838"/>
            <a:ext cx="671513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latin typeface="+mj-lt"/>
                <a:cs typeface="Times New Roman" charset="0"/>
              </a:rPr>
              <a:t>MD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12" name="Text - Maine"/>
          <p:cNvSpPr txBox="1">
            <a:spLocks noChangeArrowheads="1"/>
          </p:cNvSpPr>
          <p:nvPr/>
        </p:nvSpPr>
        <p:spPr bwMode="auto">
          <a:xfrm>
            <a:off x="7197726" y="1141413"/>
            <a:ext cx="936625" cy="41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/>
            </a:r>
            <a:br>
              <a:rPr lang="en-US" sz="1200" dirty="0">
                <a:latin typeface="+mj-lt"/>
                <a:cs typeface="Times New Roman" charset="0"/>
              </a:rPr>
            </a:b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ME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13" name="Text - Louisiana"/>
          <p:cNvSpPr txBox="1">
            <a:spLocks noChangeArrowheads="1"/>
          </p:cNvSpPr>
          <p:nvPr/>
        </p:nvSpPr>
        <p:spPr bwMode="auto">
          <a:xfrm>
            <a:off x="4870450" y="4017914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FFFFFF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LA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14" name="Text - Kentucky"/>
          <p:cNvSpPr txBox="1">
            <a:spLocks noChangeArrowheads="1"/>
          </p:cNvSpPr>
          <p:nvPr/>
        </p:nvSpPr>
        <p:spPr bwMode="auto">
          <a:xfrm>
            <a:off x="5776912" y="2987675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FFFFFF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Times New Roman" charset="0"/>
              </a:rPr>
              <a:t>KY</a:t>
            </a:r>
            <a:endParaRPr lang="en-US" sz="1200" dirty="0">
              <a:solidFill>
                <a:schemeClr val="bg1"/>
              </a:solidFill>
              <a:latin typeface="+mj-lt"/>
              <a:cs typeface="Times New Roman" charset="0"/>
            </a:endParaRPr>
          </a:p>
        </p:txBody>
      </p:sp>
      <p:sp>
        <p:nvSpPr>
          <p:cNvPr id="115" name="Text - Kansas"/>
          <p:cNvSpPr txBox="1">
            <a:spLocks noChangeArrowheads="1"/>
          </p:cNvSpPr>
          <p:nvPr/>
        </p:nvSpPr>
        <p:spPr bwMode="auto">
          <a:xfrm>
            <a:off x="4022726" y="2954338"/>
            <a:ext cx="693737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KS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16" name="Text - Iowa"/>
          <p:cNvSpPr txBox="1">
            <a:spLocks noChangeArrowheads="1"/>
          </p:cNvSpPr>
          <p:nvPr/>
        </p:nvSpPr>
        <p:spPr bwMode="auto">
          <a:xfrm>
            <a:off x="4594226" y="2362200"/>
            <a:ext cx="693737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IA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117" name="Text - Indiana"/>
          <p:cNvSpPr txBox="1">
            <a:spLocks noChangeArrowheads="1"/>
          </p:cNvSpPr>
          <p:nvPr/>
        </p:nvSpPr>
        <p:spPr bwMode="auto">
          <a:xfrm>
            <a:off x="5518150" y="2605088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IN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118" name="Text - Illinois"/>
          <p:cNvSpPr txBox="1">
            <a:spLocks noChangeArrowheads="1"/>
          </p:cNvSpPr>
          <p:nvPr/>
        </p:nvSpPr>
        <p:spPr bwMode="auto">
          <a:xfrm>
            <a:off x="5118101" y="2617788"/>
            <a:ext cx="693737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Times New Roman" charset="0"/>
              </a:rPr>
              <a:t>IL</a:t>
            </a:r>
            <a:endParaRPr lang="en-US" sz="1200" dirty="0">
              <a:solidFill>
                <a:schemeClr val="bg1"/>
              </a:solidFill>
              <a:latin typeface="+mj-lt"/>
              <a:cs typeface="Times New Roman" charset="0"/>
            </a:endParaRPr>
          </a:p>
        </p:txBody>
      </p:sp>
      <p:sp>
        <p:nvSpPr>
          <p:cNvPr id="119" name="Text - Idaho"/>
          <p:cNvSpPr txBox="1">
            <a:spLocks noChangeArrowheads="1"/>
          </p:cNvSpPr>
          <p:nvPr/>
        </p:nvSpPr>
        <p:spPr bwMode="auto">
          <a:xfrm>
            <a:off x="2195512" y="2022475"/>
            <a:ext cx="693739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ID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20" name="Text - Hawaii"/>
          <p:cNvSpPr txBox="1">
            <a:spLocks noChangeArrowheads="1"/>
          </p:cNvSpPr>
          <p:nvPr/>
        </p:nvSpPr>
        <p:spPr bwMode="auto">
          <a:xfrm>
            <a:off x="2819401" y="4845051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latin typeface="+mj-lt"/>
                <a:cs typeface="Times New Roman" charset="0"/>
              </a:rPr>
              <a:t>HI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21" name="Text - Georgia"/>
          <p:cNvSpPr txBox="1">
            <a:spLocks noChangeArrowheads="1"/>
          </p:cNvSpPr>
          <p:nvPr/>
        </p:nvSpPr>
        <p:spPr bwMode="auto">
          <a:xfrm>
            <a:off x="6083539" y="3725863"/>
            <a:ext cx="76311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latin typeface="+mj-lt"/>
                <a:cs typeface="Times New Roman" charset="0"/>
              </a:rPr>
              <a:t>GA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22" name="Text - Florida"/>
          <p:cNvSpPr txBox="1">
            <a:spLocks noChangeArrowheads="1"/>
          </p:cNvSpPr>
          <p:nvPr/>
        </p:nvSpPr>
        <p:spPr bwMode="auto">
          <a:xfrm>
            <a:off x="6477001" y="4314825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FFFFFF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FL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123" name="Text - District of Columbia"/>
          <p:cNvSpPr txBox="1">
            <a:spLocks noChangeArrowheads="1"/>
          </p:cNvSpPr>
          <p:nvPr/>
        </p:nvSpPr>
        <p:spPr bwMode="auto">
          <a:xfrm>
            <a:off x="7315200" y="2819400"/>
            <a:ext cx="628650" cy="27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sz="1200" dirty="0" smtClean="0">
                <a:latin typeface="+mj-lt"/>
                <a:cs typeface="Times New Roman" charset="0"/>
              </a:rPr>
              <a:t>  DC  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24" name="Text - Delaware"/>
          <p:cNvSpPr txBox="1">
            <a:spLocks noChangeArrowheads="1"/>
          </p:cNvSpPr>
          <p:nvPr/>
        </p:nvSpPr>
        <p:spPr bwMode="auto">
          <a:xfrm>
            <a:off x="7256464" y="2484438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 smtClean="0">
                <a:latin typeface="+mj-lt"/>
                <a:cs typeface="Times New Roman" charset="0"/>
              </a:rPr>
              <a:t>DE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25" name="Text - Connecticut"/>
          <p:cNvSpPr txBox="1">
            <a:spLocks noChangeArrowheads="1"/>
          </p:cNvSpPr>
          <p:nvPr/>
        </p:nvSpPr>
        <p:spPr bwMode="auto">
          <a:xfrm>
            <a:off x="7407276" y="2124075"/>
            <a:ext cx="7461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latin typeface="+mj-lt"/>
                <a:cs typeface="Times New Roman" charset="0"/>
              </a:rPr>
              <a:t>CT</a:t>
            </a:r>
            <a:endParaRPr lang="en-US" sz="1200" dirty="0">
              <a:latin typeface="+mj-lt"/>
              <a:cs typeface="Times New Roman" charset="0"/>
            </a:endParaRPr>
          </a:p>
        </p:txBody>
      </p:sp>
      <p:sp>
        <p:nvSpPr>
          <p:cNvPr id="126" name="Text - Colorado"/>
          <p:cNvSpPr txBox="1">
            <a:spLocks noChangeArrowheads="1"/>
          </p:cNvSpPr>
          <p:nvPr/>
        </p:nvSpPr>
        <p:spPr bwMode="auto">
          <a:xfrm>
            <a:off x="2862263" y="2744788"/>
            <a:ext cx="1219200" cy="41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</a:br>
            <a:r>
              <a:rPr lang="en-US" sz="1200" dirty="0">
                <a:solidFill>
                  <a:srgbClr val="000000"/>
                </a:solidFill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CO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27" name="Text - California"/>
          <p:cNvSpPr txBox="1">
            <a:spLocks noChangeArrowheads="1"/>
          </p:cNvSpPr>
          <p:nvPr/>
        </p:nvSpPr>
        <p:spPr bwMode="auto">
          <a:xfrm>
            <a:off x="1058863" y="2874963"/>
            <a:ext cx="1219200" cy="41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/>
            </a:r>
            <a:br>
              <a:rPr lang="en-US" sz="1200" dirty="0">
                <a:latin typeface="+mj-lt"/>
                <a:cs typeface="Times New Roman" charset="0"/>
              </a:rPr>
            </a:b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CA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128" name="Text - Arkansas"/>
          <p:cNvSpPr txBox="1">
            <a:spLocks noChangeArrowheads="1"/>
          </p:cNvSpPr>
          <p:nvPr/>
        </p:nvSpPr>
        <p:spPr bwMode="auto">
          <a:xfrm>
            <a:off x="4811713" y="3444875"/>
            <a:ext cx="692151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AR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129" name="Text - Arizona"/>
          <p:cNvSpPr txBox="1">
            <a:spLocks noChangeArrowheads="1"/>
          </p:cNvSpPr>
          <p:nvPr/>
        </p:nvSpPr>
        <p:spPr bwMode="auto">
          <a:xfrm>
            <a:off x="1973262" y="3407252"/>
            <a:ext cx="1219200" cy="34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/>
            </a:r>
            <a:br>
              <a:rPr lang="en-US" sz="1200" dirty="0">
                <a:latin typeface="+mj-lt"/>
                <a:cs typeface="Times New Roman" charset="0"/>
              </a:rPr>
            </a:br>
            <a:r>
              <a:rPr lang="en-US" sz="1200" dirty="0" smtClean="0">
                <a:latin typeface="+mj-lt"/>
                <a:cs typeface="Times New Roman" charset="0"/>
              </a:rPr>
              <a:t>AZ*</a:t>
            </a:r>
          </a:p>
        </p:txBody>
      </p:sp>
      <p:sp>
        <p:nvSpPr>
          <p:cNvPr id="130" name="Text - Alaska"/>
          <p:cNvSpPr txBox="1">
            <a:spLocks noChangeArrowheads="1"/>
          </p:cNvSpPr>
          <p:nvPr/>
        </p:nvSpPr>
        <p:spPr bwMode="auto">
          <a:xfrm>
            <a:off x="1082675" y="4127501"/>
            <a:ext cx="1219200" cy="41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+mj-lt"/>
                <a:cs typeface="Times New Roman" charset="0"/>
              </a:rPr>
              <a:t/>
            </a:r>
            <a:br>
              <a:rPr lang="en-US" sz="1200" dirty="0">
                <a:solidFill>
                  <a:schemeClr val="bg1"/>
                </a:solidFill>
                <a:latin typeface="+mj-lt"/>
                <a:cs typeface="Times New Roman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+mj-lt"/>
                <a:cs typeface="Times New Roman" charset="0"/>
              </a:rPr>
              <a:t>AK</a:t>
            </a:r>
            <a:endParaRPr lang="en-US" sz="1200" dirty="0">
              <a:solidFill>
                <a:srgbClr val="000000"/>
              </a:solidFill>
              <a:latin typeface="+mj-lt"/>
              <a:cs typeface="Times New Roman" charset="0"/>
            </a:endParaRPr>
          </a:p>
        </p:txBody>
      </p:sp>
      <p:sp>
        <p:nvSpPr>
          <p:cNvPr id="131" name="Text - Alabama"/>
          <p:cNvSpPr txBox="1">
            <a:spLocks noChangeArrowheads="1"/>
          </p:cNvSpPr>
          <p:nvPr/>
        </p:nvSpPr>
        <p:spPr bwMode="auto">
          <a:xfrm>
            <a:off x="5659176" y="3738563"/>
            <a:ext cx="572025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sz="1200" dirty="0">
                <a:latin typeface="+mj-lt"/>
                <a:cs typeface="Times New Roman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latin typeface="+mj-lt"/>
                <a:cs typeface="Times New Roman" charset="0"/>
              </a:rPr>
              <a:t>AL</a:t>
            </a:r>
            <a:endParaRPr lang="en-US" sz="1200" dirty="0">
              <a:solidFill>
                <a:srgbClr val="FFFFFF"/>
              </a:solidFill>
              <a:latin typeface="+mj-lt"/>
              <a:cs typeface="Times New Roman" charset="0"/>
            </a:endParaRPr>
          </a:p>
        </p:txBody>
      </p:sp>
      <p:sp>
        <p:nvSpPr>
          <p:cNvPr id="132" name="Line - Vermont"/>
          <p:cNvSpPr>
            <a:spLocks noChangeShapeType="1"/>
          </p:cNvSpPr>
          <p:nvPr/>
        </p:nvSpPr>
        <p:spPr bwMode="auto">
          <a:xfrm>
            <a:off x="7070725" y="1473199"/>
            <a:ext cx="207963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33" name="Line - Rhode Island"/>
          <p:cNvSpPr>
            <a:spLocks noChangeShapeType="1"/>
          </p:cNvSpPr>
          <p:nvPr/>
        </p:nvSpPr>
        <p:spPr bwMode="auto">
          <a:xfrm>
            <a:off x="7609697" y="2106614"/>
            <a:ext cx="2667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34" name="Line - New Jersey"/>
          <p:cNvSpPr>
            <a:spLocks noChangeShapeType="1"/>
          </p:cNvSpPr>
          <p:nvPr/>
        </p:nvSpPr>
        <p:spPr bwMode="auto">
          <a:xfrm flipV="1">
            <a:off x="7296151" y="2408237"/>
            <a:ext cx="263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35" name="Line - New Hampshire"/>
          <p:cNvSpPr>
            <a:spLocks noChangeShapeType="1"/>
          </p:cNvSpPr>
          <p:nvPr/>
        </p:nvSpPr>
        <p:spPr bwMode="auto">
          <a:xfrm flipV="1">
            <a:off x="7488237" y="1762125"/>
            <a:ext cx="360363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36" name="Line - Massachusetts"/>
          <p:cNvSpPr>
            <a:spLocks noChangeShapeType="1"/>
          </p:cNvSpPr>
          <p:nvPr/>
        </p:nvSpPr>
        <p:spPr bwMode="auto">
          <a:xfrm flipV="1">
            <a:off x="7581900" y="1951037"/>
            <a:ext cx="415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37" name="Line - Maryland"/>
          <p:cNvSpPr>
            <a:spLocks noChangeShapeType="1"/>
          </p:cNvSpPr>
          <p:nvPr/>
        </p:nvSpPr>
        <p:spPr bwMode="auto">
          <a:xfrm flipV="1">
            <a:off x="7254876" y="2741612"/>
            <a:ext cx="263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38" name="Line - Hawaii"/>
          <p:cNvSpPr>
            <a:spLocks noChangeShapeType="1"/>
          </p:cNvSpPr>
          <p:nvPr/>
        </p:nvSpPr>
        <p:spPr bwMode="auto">
          <a:xfrm flipH="1" flipV="1">
            <a:off x="2855912" y="4900613"/>
            <a:ext cx="268288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39" name="Line - District of Columbia"/>
          <p:cNvSpPr>
            <a:spLocks noChangeShapeType="1"/>
          </p:cNvSpPr>
          <p:nvPr/>
        </p:nvSpPr>
        <p:spPr bwMode="auto">
          <a:xfrm flipH="1" flipV="1">
            <a:off x="7027065" y="2724150"/>
            <a:ext cx="440535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40" name="Line - Delaware"/>
          <p:cNvSpPr>
            <a:spLocks noChangeShapeType="1"/>
          </p:cNvSpPr>
          <p:nvPr/>
        </p:nvSpPr>
        <p:spPr bwMode="auto">
          <a:xfrm flipV="1">
            <a:off x="7248526" y="2636837"/>
            <a:ext cx="263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41" name="Line - Connecticut"/>
          <p:cNvSpPr>
            <a:spLocks noChangeShapeType="1"/>
          </p:cNvSpPr>
          <p:nvPr/>
        </p:nvSpPr>
        <p:spPr bwMode="auto">
          <a:xfrm>
            <a:off x="7434263" y="2119312"/>
            <a:ext cx="217488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+mj-lt"/>
            </a:endParaRPr>
          </a:p>
        </p:txBody>
      </p:sp>
      <p:sp>
        <p:nvSpPr>
          <p:cNvPr id="143" name="Title 142"/>
          <p:cNvSpPr>
            <a:spLocks noGrp="1"/>
          </p:cNvSpPr>
          <p:nvPr>
            <p:ph type="title"/>
          </p:nvPr>
        </p:nvSpPr>
        <p:spPr>
          <a:xfrm>
            <a:off x="457200" y="334962"/>
            <a:ext cx="8229600" cy="96043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States at Greater Risk of Coverage Loss Due to MAGI Conversation</a:t>
            </a:r>
          </a:p>
        </p:txBody>
      </p:sp>
      <p:sp>
        <p:nvSpPr>
          <p:cNvPr id="144" name="Rectangle 132"/>
          <p:cNvSpPr>
            <a:spLocks noChangeArrowheads="1"/>
          </p:cNvSpPr>
          <p:nvPr/>
        </p:nvSpPr>
        <p:spPr bwMode="auto">
          <a:xfrm>
            <a:off x="4267200" y="5334000"/>
            <a:ext cx="152400" cy="152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5" name="Rectangle 132"/>
          <p:cNvSpPr>
            <a:spLocks noChangeArrowheads="1"/>
          </p:cNvSpPr>
          <p:nvPr/>
        </p:nvSpPr>
        <p:spPr bwMode="auto">
          <a:xfrm>
            <a:off x="4267200" y="5562600"/>
            <a:ext cx="1524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1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6" name="Text Box 133"/>
          <p:cNvSpPr txBox="1">
            <a:spLocks noChangeArrowheads="1"/>
          </p:cNvSpPr>
          <p:nvPr/>
        </p:nvSpPr>
        <p:spPr bwMode="auto">
          <a:xfrm>
            <a:off x="4419600" y="5514201"/>
            <a:ext cx="47500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Higher Risk States with Slim Band of Separate CHIP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Coverage (12 states)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7" name="Text Box 135"/>
          <p:cNvSpPr txBox="1">
            <a:spLocks noChangeArrowheads="1"/>
          </p:cNvSpPr>
          <p:nvPr/>
        </p:nvSpPr>
        <p:spPr bwMode="auto">
          <a:xfrm>
            <a:off x="4419600" y="5285601"/>
            <a:ext cx="3726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States with Higher Risk for Infants &lt;1 year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age (8 states)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7180</TotalTime>
  <Words>201</Words>
  <Application>Microsoft Macintosh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States at Greater Risk of Coverage Loss Due to MAGI Conversation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CCF User</dc:creator>
  <cp:lastModifiedBy>Martha Heberlein</cp:lastModifiedBy>
  <cp:revision>39</cp:revision>
  <dcterms:created xsi:type="dcterms:W3CDTF">2014-05-16T11:41:37Z</dcterms:created>
  <dcterms:modified xsi:type="dcterms:W3CDTF">2014-05-16T13:22:51Z</dcterms:modified>
</cp:coreProperties>
</file>