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2" r:id="rId4"/>
    <p:sldId id="265" r:id="rId5"/>
    <p:sldId id="275" r:id="rId6"/>
    <p:sldId id="276" r:id="rId7"/>
    <p:sldId id="277" r:id="rId8"/>
    <p:sldId id="278" r:id="rId9"/>
    <p:sldId id="258" r:id="rId10"/>
    <p:sldId id="279" r:id="rId11"/>
    <p:sldId id="280" r:id="rId12"/>
    <p:sldId id="260" r:id="rId13"/>
    <p:sldId id="267" r:id="rId14"/>
    <p:sldId id="268" r:id="rId15"/>
    <p:sldId id="269" r:id="rId16"/>
    <p:sldId id="270" r:id="rId17"/>
    <p:sldId id="271" r:id="rId18"/>
    <p:sldId id="261" r:id="rId19"/>
    <p:sldId id="262" r:id="rId20"/>
    <p:sldId id="257" r:id="rId21"/>
    <p:sldId id="263" r:id="rId22"/>
    <p:sldId id="274" r:id="rId23"/>
    <p:sldId id="273" r:id="rId24"/>
    <p:sldId id="266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254061"/>
    <a:srgbClr val="1E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173" d="100"/>
          <a:sy n="173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t>1/16/15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27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2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ter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/>
        </p:blipFill>
        <p:spPr>
          <a:xfrm>
            <a:off x="0" y="-20320"/>
            <a:ext cx="9144000" cy="100584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cs typeface="Helvetica Neue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Helvetica Neue Light"/>
                <a:cs typeface="Helvetica Neue Light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Light"/>
          <a:ea typeface="+mj-ea"/>
          <a:cs typeface="Helvetica Neue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cf.georgetown.edu/blog/" TargetMode="External"/><Relationship Id="rId4" Type="http://schemas.openxmlformats.org/officeDocument/2006/relationships/hyperlink" Target="mailto:cjh73@georgetown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f.georgetow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851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Children’s Coverage in Arizona: What Does it </a:t>
            </a:r>
            <a:r>
              <a:rPr lang="en-US" dirty="0"/>
              <a:t>M</a:t>
            </a:r>
            <a:r>
              <a:rPr lang="en-US" dirty="0" smtClean="0"/>
              <a:t>ean for the Future of CHIP?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696200" cy="2286000"/>
          </a:xfrm>
        </p:spPr>
        <p:txBody>
          <a:bodyPr>
            <a:noAutofit/>
          </a:bodyPr>
          <a:lstStyle/>
          <a:p>
            <a:r>
              <a:rPr lang="en-US" sz="1800" dirty="0"/>
              <a:t>Joan </a:t>
            </a:r>
            <a:r>
              <a:rPr lang="en-US" sz="1800" dirty="0" err="1"/>
              <a:t>Alker</a:t>
            </a:r>
            <a:r>
              <a:rPr lang="en-US" sz="1800" dirty="0"/>
              <a:t>, Georgetown Center for Children and Families</a:t>
            </a:r>
          </a:p>
          <a:p>
            <a:r>
              <a:rPr lang="en-US" sz="1800" dirty="0"/>
              <a:t>Elisabeth </a:t>
            </a:r>
            <a:r>
              <a:rPr lang="en-US" sz="1800" dirty="0" smtClean="0"/>
              <a:t>Wright </a:t>
            </a:r>
            <a:r>
              <a:rPr lang="en-US" sz="1800" dirty="0" err="1" smtClean="0"/>
              <a:t>Burak</a:t>
            </a:r>
            <a:r>
              <a:rPr lang="en-US" sz="1800" dirty="0"/>
              <a:t>, Georgetown Center for Children and </a:t>
            </a:r>
            <a:r>
              <a:rPr lang="en-US" sz="1800" dirty="0" smtClean="0"/>
              <a:t>Families</a:t>
            </a:r>
          </a:p>
          <a:p>
            <a:r>
              <a:rPr lang="en-US" sz="1800" dirty="0" smtClean="0"/>
              <a:t>Michael Perry, </a:t>
            </a:r>
            <a:r>
              <a:rPr lang="en-US" sz="1800" dirty="0" err="1" smtClean="0"/>
              <a:t>PerryUndem</a:t>
            </a:r>
            <a:r>
              <a:rPr lang="en-US" sz="1800" dirty="0" smtClean="0"/>
              <a:t> Research/Communication</a:t>
            </a:r>
          </a:p>
          <a:p>
            <a:r>
              <a:rPr lang="en-US" sz="1800" dirty="0" smtClean="0"/>
              <a:t>Joseph Fu, Arizona’s Children’s Action Alliance</a:t>
            </a:r>
          </a:p>
          <a:p>
            <a:r>
              <a:rPr lang="en-US" sz="1800" dirty="0" smtClean="0"/>
              <a:t>Dr. Tim Jordan, Jordan Developmental Pediatrics</a:t>
            </a:r>
          </a:p>
        </p:txBody>
      </p:sp>
      <p:pic>
        <p:nvPicPr>
          <p:cNvPr id="4" name="Content Placeholder 7" descr="PerryUnd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32" b="-97432"/>
          <a:stretch>
            <a:fillRect/>
          </a:stretch>
        </p:blipFill>
        <p:spPr>
          <a:xfrm>
            <a:off x="4038600" y="-609600"/>
            <a:ext cx="39303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5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Arizona’s Dismantling of CHIP: History of </a:t>
            </a:r>
            <a:r>
              <a:rPr lang="en-US" sz="28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2800" dirty="0" smtClean="0">
                <a:latin typeface="Helvetica Neue Light"/>
                <a:cs typeface="Helvetica Neue Light"/>
              </a:rPr>
              <a:t> and </a:t>
            </a:r>
            <a:r>
              <a:rPr lang="en-US" sz="28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2800" dirty="0" smtClean="0">
                <a:latin typeface="Helvetica Neue Light"/>
                <a:cs typeface="Helvetica Neue Light"/>
              </a:rPr>
              <a:t> II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14" y="2856923"/>
            <a:ext cx="2019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3200" y="4507345"/>
            <a:ext cx="324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all AZ families between 138%-200%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66473" y="2872893"/>
            <a:ext cx="840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914400"/>
            <a:ext cx="2066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5140" y="2856345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65693" y="4811885"/>
            <a:ext cx="23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Employer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5486400"/>
            <a:ext cx="233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Uninsured</a:t>
            </a:r>
            <a:endParaRPr lang="en-US" sz="3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232073" y="3629313"/>
            <a:ext cx="0" cy="1025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&quot;No&quot; Symbol 19"/>
          <p:cNvSpPr/>
          <p:nvPr/>
        </p:nvSpPr>
        <p:spPr>
          <a:xfrm>
            <a:off x="6235556" y="3629891"/>
            <a:ext cx="747135" cy="772968"/>
          </a:xfrm>
          <a:prstGeom prst="noSmoking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2145" y="3842389"/>
            <a:ext cx="161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Family Glitch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75564" y="2333703"/>
            <a:ext cx="3713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Much higher costs on Marketplace (Georgetown CCF and CAA May 2014 study)</a:t>
            </a:r>
            <a:endParaRPr lang="en-US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064000" y="1357745"/>
            <a:ext cx="1530642" cy="149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064000" y="3011055"/>
            <a:ext cx="1828800" cy="7469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906982" y="4131540"/>
            <a:ext cx="2118158" cy="8191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33800" y="4419600"/>
            <a:ext cx="1950896" cy="12535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7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Shot 2015-01-15 at 2.00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98" r="-50298"/>
          <a:stretch>
            <a:fillRect/>
          </a:stretch>
        </p:blipFill>
        <p:spPr>
          <a:xfrm>
            <a:off x="1143000" y="1752600"/>
            <a:ext cx="6934200" cy="36597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Elisabeth Wright </a:t>
            </a:r>
            <a:r>
              <a:rPr lang="en-US" sz="3200" b="1" dirty="0" err="1" smtClean="0"/>
              <a:t>Burak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000" dirty="0" smtClean="0"/>
              <a:t>Georgetown Center for Children and Families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5334000"/>
            <a:ext cx="4800600" cy="838200"/>
          </a:xfrm>
        </p:spPr>
        <p:txBody>
          <a:bodyPr/>
          <a:lstStyle/>
          <a:p>
            <a:pPr lvl="1" algn="ctr">
              <a:spcBef>
                <a:spcPct val="20000"/>
              </a:spcBef>
              <a:defRPr/>
            </a:pPr>
            <a:r>
              <a:rPr lang="en-US" sz="2000" dirty="0">
                <a:latin typeface="Helvetica Neue Light"/>
                <a:cs typeface="Helvetica Neue Light"/>
              </a:rPr>
              <a:t>@</a:t>
            </a:r>
            <a:r>
              <a:rPr lang="en-US" sz="2000" dirty="0" err="1" smtClean="0">
                <a:latin typeface="Helvetica Neue Light"/>
                <a:cs typeface="Helvetica Neue Light"/>
              </a:rPr>
              <a:t>ewburak</a:t>
            </a:r>
            <a:endParaRPr lang="en-US" sz="2000" dirty="0" smtClean="0">
              <a:latin typeface="Helvetica Neue Light"/>
              <a:cs typeface="Helvetica Neue Light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en-US" sz="2000" dirty="0" err="1" smtClean="0">
                <a:latin typeface="Helvetica Neue Light"/>
                <a:cs typeface="Helvetica Neue Light"/>
              </a:rPr>
              <a:t>Elisabeth.Burak@georgetown.edu</a:t>
            </a:r>
            <a:endParaRPr lang="en-US" sz="2000" dirty="0">
              <a:latin typeface="Helvetica Neue Light"/>
              <a:cs typeface="Helvetica Neue Light"/>
            </a:endParaRPr>
          </a:p>
          <a:p>
            <a:pPr marL="0" lvl="1" algn="ctr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 smtClean="0"/>
              <a:t>Michael Perry</a:t>
            </a:r>
            <a:br>
              <a:rPr lang="en-US" sz="3500" b="1" dirty="0" smtClean="0"/>
            </a:br>
            <a:endParaRPr lang="en-US" sz="3500" dirty="0"/>
          </a:p>
        </p:txBody>
      </p:sp>
      <p:pic>
        <p:nvPicPr>
          <p:cNvPr id="7" name="Content Placeholder 6" descr="picPerry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17" t="-19969" r="-43661" b="-24107"/>
          <a:stretch/>
        </p:blipFill>
        <p:spPr>
          <a:xfrm>
            <a:off x="457200" y="762000"/>
            <a:ext cx="8229600" cy="43434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57600" y="5334000"/>
            <a:ext cx="1828800" cy="365125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PerryUndem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t="33025" r="13194" b="42592"/>
          <a:stretch>
            <a:fillRect/>
          </a:stretch>
        </p:blipFill>
        <p:spPr bwMode="auto">
          <a:xfrm>
            <a:off x="1447800" y="4038600"/>
            <a:ext cx="5931944" cy="164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1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Living Without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rPr>
              <a:t>KidsCare</a:t>
            </a:r>
            <a:endParaRPr lang="en-US" dirty="0">
              <a:solidFill>
                <a:schemeClr val="tx2">
                  <a:lumMod val="7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914400" y="3657600"/>
            <a:ext cx="7772400" cy="19573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DBBA2F"/>
                </a:solidFill>
                <a:latin typeface="Helvetica Neue Light"/>
                <a:cs typeface="Helvetica Neue Light"/>
              </a:rPr>
              <a:t>Insights from Parents of Children Who Lost Their Health Coverage When Arizona Scaled Back Its Children’s Health Insurance </a:t>
            </a:r>
            <a:r>
              <a:rPr lang="en-US" sz="2400" dirty="0" smtClean="0">
                <a:solidFill>
                  <a:srgbClr val="DBBA2F"/>
                </a:solidFill>
                <a:latin typeface="Helvetica Neue Light"/>
                <a:cs typeface="Helvetica Neue Light"/>
              </a:rPr>
              <a:t>Program</a:t>
            </a:r>
          </a:p>
          <a:p>
            <a:endParaRPr lang="en-US" sz="2400" dirty="0">
              <a:solidFill>
                <a:srgbClr val="DBBA2F"/>
              </a:solidFill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3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rPr>
              <a:t>The Study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723" y="1600200"/>
            <a:ext cx="66146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Avenir Book"/>
                <a:cs typeface="Avenir Book"/>
              </a:rPr>
              <a:t>Georgetown University’s Center for Children and Families sponsored two focus groups and three interviews with Arizona </a:t>
            </a:r>
            <a:r>
              <a:rPr lang="en-US" sz="1600" dirty="0" smtClean="0">
                <a:latin typeface="Avenir Book"/>
                <a:cs typeface="Avenir Book"/>
              </a:rPr>
              <a:t>parents who had children enrolled in </a:t>
            </a:r>
            <a:r>
              <a:rPr lang="en-US" sz="1600" dirty="0" err="1" smtClean="0">
                <a:latin typeface="Avenir Book"/>
                <a:cs typeface="Avenir Book"/>
              </a:rPr>
              <a:t>KidsCare</a:t>
            </a:r>
            <a:r>
              <a:rPr lang="en-US" sz="1600" dirty="0" smtClean="0">
                <a:latin typeface="Avenir Book"/>
                <a:cs typeface="Avenir Book"/>
              </a:rPr>
              <a:t>. </a:t>
            </a:r>
            <a:br>
              <a:rPr lang="en-US" sz="1600" dirty="0" smtClean="0">
                <a:latin typeface="Avenir Book"/>
                <a:cs typeface="Avenir Book"/>
              </a:rPr>
            </a:br>
            <a:endParaRPr lang="en-US" sz="16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600" dirty="0">
                <a:latin typeface="Avenir Book"/>
                <a:cs typeface="Avenir Book"/>
              </a:rPr>
              <a:t>Fourteen thousand </a:t>
            </a:r>
            <a:r>
              <a:rPr lang="en-US" sz="1600" dirty="0" smtClean="0">
                <a:latin typeface="Avenir Book"/>
                <a:cs typeface="Avenir Book"/>
              </a:rPr>
              <a:t>Arizona children lost </a:t>
            </a:r>
            <a:r>
              <a:rPr lang="en-US" sz="1600" dirty="0">
                <a:latin typeface="Avenir Book"/>
                <a:cs typeface="Avenir Book"/>
              </a:rPr>
              <a:t>their health insurance at the end of January 2014 when the state ended its </a:t>
            </a:r>
            <a:r>
              <a:rPr lang="en-US" sz="1600" dirty="0" err="1">
                <a:latin typeface="Avenir Book"/>
                <a:cs typeface="Avenir Book"/>
              </a:rPr>
              <a:t>KidsCare</a:t>
            </a:r>
            <a:r>
              <a:rPr lang="en-US" sz="1600" dirty="0">
                <a:latin typeface="Avenir Book"/>
                <a:cs typeface="Avenir Book"/>
              </a:rPr>
              <a:t> </a:t>
            </a:r>
            <a:r>
              <a:rPr lang="en-US" sz="1600" dirty="0" smtClean="0">
                <a:latin typeface="Avenir Book"/>
                <a:cs typeface="Avenir Book"/>
              </a:rPr>
              <a:t>program. This study offers a glimpse into what happened to these families.</a:t>
            </a:r>
            <a:br>
              <a:rPr lang="en-US" sz="1600" dirty="0" smtClean="0">
                <a:latin typeface="Avenir Book"/>
                <a:cs typeface="Avenir Book"/>
              </a:rPr>
            </a:br>
            <a:endParaRPr lang="en-US" sz="16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600" dirty="0" smtClean="0">
                <a:latin typeface="Avenir Book"/>
                <a:cs typeface="Avenir Book"/>
              </a:rPr>
              <a:t>PerryUndem </a:t>
            </a:r>
            <a:r>
              <a:rPr lang="en-US" sz="1600" dirty="0">
                <a:latin typeface="Avenir Book"/>
                <a:cs typeface="Avenir Book"/>
              </a:rPr>
              <a:t>Research and Communication conducted the focus groups and interviews. Joe Fu, Director of Health Policy at Children's Action Alliance, a children’s advocacy organization in Arizona, helped identify and recruit families who had lost coverage.  </a:t>
            </a:r>
            <a:endParaRPr lang="en-US" sz="16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endParaRPr lang="en-US" sz="1600" dirty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US" sz="1600" dirty="0">
                <a:latin typeface="Avenir Book"/>
                <a:cs typeface="Avenir Book"/>
              </a:rPr>
              <a:t>The focus groups were held in Phoenix in October 2014. One group was conducted in Spanish with five Spanish-speaking Latino parents; the other group was held with five English-speaking parents of mixed racial and ethnic backgrounds. The three additional interviews were conducted in November. </a:t>
            </a:r>
            <a:r>
              <a:rPr lang="en-US" sz="1600" dirty="0" smtClean="0">
                <a:latin typeface="Avenir Book"/>
                <a:cs typeface="Avenir Book"/>
              </a:rPr>
              <a:t>In all, 13 families participated in this study. </a:t>
            </a:r>
            <a:br>
              <a:rPr lang="en-US" sz="1600" dirty="0" smtClean="0">
                <a:latin typeface="Avenir Book"/>
                <a:cs typeface="Avenir Book"/>
              </a:rPr>
            </a:br>
            <a:endParaRPr lang="en-US" sz="1600" dirty="0">
              <a:latin typeface="Avenir Book"/>
              <a:cs typeface="Avenir 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9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rPr>
              <a:t>Key Findings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64" y="1694785"/>
            <a:ext cx="4130674" cy="4525963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>
                <a:latin typeface="Avenir Book"/>
                <a:cs typeface="Avenir Book"/>
              </a:rPr>
              <a:t>All parents in this study were highly satisfied with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But some parents </a:t>
            </a:r>
            <a:r>
              <a:rPr lang="en-US" sz="1800" dirty="0">
                <a:latin typeface="Avenir Book"/>
                <a:cs typeface="Avenir Book"/>
              </a:rPr>
              <a:t>were frustrated by the frequent changes to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even before the program ended – some found it difficult to keep their children enrolled over the years.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Most parents were unprepared for the end of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in January 2014. They say they did not receive clear information about why the program was ending or where they should look for new coverage. </a:t>
            </a:r>
          </a:p>
        </p:txBody>
      </p:sp>
      <p:sp>
        <p:nvSpPr>
          <p:cNvPr id="4" name="Oval 3"/>
          <p:cNvSpPr/>
          <p:nvPr/>
        </p:nvSpPr>
        <p:spPr>
          <a:xfrm>
            <a:off x="641928" y="1694785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  <a:latin typeface="Avenir Heavy"/>
                <a:cs typeface="Avenir Heavy"/>
              </a:rPr>
              <a:t>1</a:t>
            </a:r>
            <a:endParaRPr lang="en-US" dirty="0">
              <a:solidFill>
                <a:srgbClr val="17375E"/>
              </a:solidFill>
              <a:latin typeface="Avenir Heavy"/>
              <a:cs typeface="Avenir Heavy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1928" y="2673746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375E"/>
                </a:solidFill>
                <a:latin typeface="Avenir Heavy"/>
                <a:cs typeface="Avenir Heavy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641928" y="4271533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375E"/>
                </a:solidFill>
                <a:latin typeface="Avenir Heavy"/>
                <a:cs typeface="Avenir Heavy"/>
              </a:rPr>
              <a:t>3</a:t>
            </a:r>
          </a:p>
        </p:txBody>
      </p:sp>
      <p:sp>
        <p:nvSpPr>
          <p:cNvPr id="8" name="Text Box 1"/>
          <p:cNvSpPr txBox="1">
            <a:spLocks/>
          </p:cNvSpPr>
          <p:nvPr/>
        </p:nvSpPr>
        <p:spPr>
          <a:xfrm>
            <a:off x="5288938" y="1687908"/>
            <a:ext cx="3397862" cy="2628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“[</a:t>
            </a:r>
            <a:r>
              <a:rPr lang="en-US" sz="2400" dirty="0" err="1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KidsCare</a:t>
            </a:r>
            <a:r>
              <a:rPr lang="en-US" sz="24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] covered everything. I used to take my daughters to their </a:t>
            </a:r>
            <a:r>
              <a:rPr lang="en-US" sz="2400" dirty="0" smtClean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appoint-</a:t>
            </a:r>
            <a:r>
              <a:rPr lang="en-US" sz="2400" dirty="0" err="1" smtClean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ments</a:t>
            </a:r>
            <a:r>
              <a:rPr lang="en-US" sz="2400" dirty="0" smtClean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 </a:t>
            </a:r>
            <a:r>
              <a:rPr lang="en-US" sz="24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and I never really had a problem. I was really happy.”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Latina, Spanish-Speaking Parent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961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rPr>
              <a:t>Key Findings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3988449" cy="4100829"/>
          </a:xfrm>
        </p:spPr>
        <p:txBody>
          <a:bodyPr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Some of these families floundered when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ended. Some children were transferred directly into the AHCCCS program without any gaps in coverage. The rest applied to AHCCCS later, looked to their employer for coverage, and/or applied for marketplace coverage. Four of the children were uninsured for at least some time period after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ended.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There were disruptions in care for many children when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ended and some negative effects on children’s health.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800" dirty="0">
              <a:latin typeface="Avenir Book"/>
              <a:cs typeface="Avenir Book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1447800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375E"/>
                </a:solidFill>
                <a:latin typeface="Avenir Heavy"/>
                <a:cs typeface="Avenir Heavy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4800600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  <a:latin typeface="Avenir Heavy"/>
                <a:cs typeface="Avenir Heavy"/>
              </a:rPr>
              <a:t>5</a:t>
            </a:r>
            <a:endParaRPr lang="en-US" dirty="0">
              <a:solidFill>
                <a:srgbClr val="17375E"/>
              </a:solidFill>
              <a:latin typeface="Avenir Heavy"/>
              <a:cs typeface="Avenir Heavy"/>
            </a:endParaRPr>
          </a:p>
        </p:txBody>
      </p:sp>
      <p:sp>
        <p:nvSpPr>
          <p:cNvPr id="8" name="Text Box 5"/>
          <p:cNvSpPr txBox="1">
            <a:spLocks/>
          </p:cNvSpPr>
          <p:nvPr/>
        </p:nvSpPr>
        <p:spPr>
          <a:xfrm>
            <a:off x="5791316" y="1717488"/>
            <a:ext cx="2721221" cy="271281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“[My employer’s plan] would be another rent for me and I just can’t afford it.”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Mother of Formerly Enrolled Child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  <a:endParaRPr lang="en-US" dirty="0">
              <a:solidFill>
                <a:srgbClr val="1F497D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164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venir Heavy"/>
                <a:cs typeface="Avenir Heavy"/>
              </a:rPr>
              <a:t>Key Findings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venir Heavy"/>
              <a:cs typeface="Avenir Heav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3594046" cy="427071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Parents who were able to enroll their children in AHCCCS seem most satisfied.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Parents with children who did not qualify for AHCCCS are under financial stress and their children face more difficulties accessing care.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Avenir Book"/>
                <a:cs typeface="Avenir Book"/>
              </a:rPr>
              <a:t>All want </a:t>
            </a:r>
            <a:r>
              <a:rPr lang="en-US" sz="1800" dirty="0" err="1" smtClean="0">
                <a:latin typeface="Avenir Book"/>
                <a:cs typeface="Avenir Book"/>
              </a:rPr>
              <a:t>KidsCare</a:t>
            </a:r>
            <a:r>
              <a:rPr lang="en-US" sz="1800" dirty="0" smtClean="0">
                <a:latin typeface="Avenir Book"/>
                <a:cs typeface="Avenir Book"/>
              </a:rPr>
              <a:t> to be reinstated. They feel the program was affordable and offered high quality care for their children. They feel there is no safety net for them anymore. 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1524000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  <a:latin typeface="Avenir Heavy"/>
                <a:cs typeface="Avenir Heavy"/>
              </a:rPr>
              <a:t>6</a:t>
            </a:r>
            <a:endParaRPr lang="en-US" dirty="0">
              <a:solidFill>
                <a:srgbClr val="17375E"/>
              </a:solidFill>
              <a:latin typeface="Avenir Heavy"/>
              <a:cs typeface="Avenir Heavy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743200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7375E"/>
                </a:solidFill>
                <a:latin typeface="Avenir Heavy"/>
                <a:cs typeface="Avenir Heavy"/>
              </a:rPr>
              <a:t>7</a:t>
            </a:r>
            <a:endParaRPr lang="en-US" dirty="0">
              <a:solidFill>
                <a:srgbClr val="17375E"/>
              </a:solidFill>
              <a:latin typeface="Avenir Heavy"/>
              <a:cs typeface="Avenir Heavy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4343400"/>
            <a:ext cx="404695" cy="413876"/>
          </a:xfrm>
          <a:prstGeom prst="ellipse">
            <a:avLst/>
          </a:prstGeom>
          <a:solidFill>
            <a:srgbClr val="DBB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375E"/>
                </a:solidFill>
                <a:latin typeface="Avenir Heavy"/>
                <a:cs typeface="Avenir Heavy"/>
              </a:rPr>
              <a:t>8</a:t>
            </a:r>
          </a:p>
        </p:txBody>
      </p:sp>
      <p:sp>
        <p:nvSpPr>
          <p:cNvPr id="8" name="Text Box 8"/>
          <p:cNvSpPr txBox="1">
            <a:spLocks/>
          </p:cNvSpPr>
          <p:nvPr/>
        </p:nvSpPr>
        <p:spPr>
          <a:xfrm>
            <a:off x="5586745" y="1672889"/>
            <a:ext cx="2586424" cy="190246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“</a:t>
            </a:r>
            <a:r>
              <a:rPr lang="en-US" sz="2400" dirty="0" err="1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KidsCare</a:t>
            </a:r>
            <a:r>
              <a:rPr lang="en-US" sz="2400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 used to be the option before if [my child] did not qualify for AHCCCS. But now what?”</a:t>
            </a:r>
            <a:endParaRPr lang="en-US" dirty="0">
              <a:solidFill>
                <a:schemeClr val="tx2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Mother of Formerly Enrolled Child</a:t>
            </a:r>
            <a:endParaRPr lang="en-US" dirty="0">
              <a:solidFill>
                <a:schemeClr val="tx2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  <a:endParaRPr lang="en-US" dirty="0">
              <a:solidFill>
                <a:schemeClr val="tx2"/>
              </a:solidFill>
              <a:effectLst/>
              <a:latin typeface="KG I Need A Font"/>
              <a:ea typeface="ＭＳ 明朝"/>
              <a:cs typeface="KG I Need A Font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effectLst/>
                <a:latin typeface="KG I Need A Font"/>
                <a:ea typeface="ＭＳ 明朝"/>
                <a:cs typeface="KG I Need A Fon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056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10668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Dr. Timothy Jordan</a:t>
            </a:r>
            <a:br>
              <a:rPr lang="en-US" sz="3000" b="1" dirty="0" smtClean="0"/>
            </a:br>
            <a:r>
              <a:rPr lang="en-US" sz="3000" dirty="0" smtClean="0"/>
              <a:t>Jordan Developmental Pediatrics</a:t>
            </a:r>
            <a:br>
              <a:rPr lang="en-US" sz="3000" dirty="0" smtClean="0"/>
            </a:br>
            <a:r>
              <a:rPr lang="en-US" sz="3000" dirty="0" smtClean="0"/>
              <a:t>Phoenix, AZ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IMAG049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16" y="1981200"/>
            <a:ext cx="2148769" cy="37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2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Screen Shot 2015-01-15 at 2.00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98" r="-50298"/>
          <a:stretch>
            <a:fillRect/>
          </a:stretch>
        </p:blipFill>
        <p:spPr>
          <a:xfrm>
            <a:off x="1143000" y="1752600"/>
            <a:ext cx="6934200" cy="36597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Elisabeth Wright </a:t>
            </a:r>
            <a:r>
              <a:rPr lang="en-US" sz="3200" b="1" dirty="0" err="1" smtClean="0"/>
              <a:t>Burak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000" dirty="0" smtClean="0"/>
              <a:t>Georgetown Center for Children and Families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33600" y="5334000"/>
            <a:ext cx="4800600" cy="838200"/>
          </a:xfrm>
        </p:spPr>
        <p:txBody>
          <a:bodyPr/>
          <a:lstStyle/>
          <a:p>
            <a:pPr lvl="1" algn="ctr">
              <a:spcBef>
                <a:spcPct val="20000"/>
              </a:spcBef>
              <a:defRPr/>
            </a:pPr>
            <a:r>
              <a:rPr lang="en-US" sz="2000" dirty="0">
                <a:latin typeface="Helvetica Neue Light"/>
                <a:cs typeface="Helvetica Neue Light"/>
              </a:rPr>
              <a:t>@</a:t>
            </a:r>
            <a:r>
              <a:rPr lang="en-US" sz="2000" dirty="0" err="1" smtClean="0">
                <a:latin typeface="Helvetica Neue Light"/>
                <a:cs typeface="Helvetica Neue Light"/>
              </a:rPr>
              <a:t>ewburak</a:t>
            </a:r>
            <a:endParaRPr lang="en-US" sz="2000" dirty="0" smtClean="0">
              <a:latin typeface="Helvetica Neue Light"/>
              <a:cs typeface="Helvetica Neue Light"/>
            </a:endParaRPr>
          </a:p>
          <a:p>
            <a:pPr lvl="1" algn="ctr">
              <a:spcBef>
                <a:spcPct val="20000"/>
              </a:spcBef>
              <a:defRPr/>
            </a:pPr>
            <a:r>
              <a:rPr lang="en-US" sz="2000" dirty="0" err="1" smtClean="0">
                <a:latin typeface="Helvetica Neue Light"/>
                <a:cs typeface="Helvetica Neue Light"/>
              </a:rPr>
              <a:t>Elisabeth.Burak@georgetown.edu</a:t>
            </a:r>
            <a:endParaRPr lang="en-US" sz="2000" dirty="0">
              <a:latin typeface="Helvetica Neue Light"/>
              <a:cs typeface="Helvetica Neue Light"/>
            </a:endParaRPr>
          </a:p>
          <a:p>
            <a:pPr marL="0" lvl="1" algn="ctr"/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2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Joan </a:t>
            </a:r>
            <a:r>
              <a:rPr lang="en-US" sz="3000" b="1" dirty="0" err="1" smtClean="0"/>
              <a:t>Alker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dirty="0" smtClean="0"/>
              <a:t>Georgetown Center for Children and Families </a:t>
            </a:r>
            <a:endParaRPr lang="en-US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00400" y="5334000"/>
            <a:ext cx="2971800" cy="552722"/>
          </a:xfrm>
        </p:spPr>
        <p:txBody>
          <a:bodyPr/>
          <a:lstStyle/>
          <a:p>
            <a:pPr algn="ctr"/>
            <a:r>
              <a:rPr lang="en-US" dirty="0" smtClean="0"/>
              <a:t>@JoanAlker1</a:t>
            </a:r>
          </a:p>
          <a:p>
            <a:pPr algn="ctr"/>
            <a:r>
              <a:rPr lang="en-US" dirty="0" smtClean="0"/>
              <a:t>jca25@georgetown.edu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Content Placeholder 9" descr="Screen Shot 2015-01-15 at 2.00.0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86" t="1" r="-102334" b="-10482"/>
          <a:stretch/>
        </p:blipFill>
        <p:spPr>
          <a:xfrm>
            <a:off x="876300" y="1600201"/>
            <a:ext cx="7391400" cy="3901017"/>
          </a:xfrm>
        </p:spPr>
      </p:pic>
    </p:spTree>
    <p:extLst>
      <p:ext uri="{BB962C8B-B14F-4D97-AF65-F5344CB8AC3E}">
        <p14:creationId xmlns:p14="http://schemas.microsoft.com/office/powerpoint/2010/main" val="291099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coverage fluctuations reflect state policy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90328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What can Arizona’s Experience with Children’s Coverage tell us about the future of CHIP?</a:t>
            </a:r>
            <a:endParaRPr lang="en-US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CHIP eligibility rollbacks or new restrictions could make more children uninsured</a:t>
            </a:r>
          </a:p>
          <a:p>
            <a:r>
              <a:rPr lang="en-US" sz="2600" dirty="0" smtClean="0"/>
              <a:t>Without ACA maintenance of effort (MOE), states may choose to cut children’s coverage</a:t>
            </a:r>
          </a:p>
          <a:p>
            <a:r>
              <a:rPr lang="en-US" sz="2600" dirty="0" smtClean="0"/>
              <a:t>Children cannot yet rely on marketplace coverage to meet their needs</a:t>
            </a:r>
          </a:p>
          <a:p>
            <a:r>
              <a:rPr lang="en-US" sz="2800" dirty="0"/>
              <a:t>Without the ACA “</a:t>
            </a:r>
            <a:r>
              <a:rPr lang="en-US" sz="2800" dirty="0" err="1"/>
              <a:t>stairstep</a:t>
            </a:r>
            <a:r>
              <a:rPr lang="en-US" sz="2800" dirty="0"/>
              <a:t>” provision, more children would lose coverage</a:t>
            </a:r>
            <a:br>
              <a:rPr lang="en-US" sz="2800" dirty="0"/>
            </a:b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60438"/>
          </a:xfrm>
        </p:spPr>
        <p:txBody>
          <a:bodyPr>
            <a:noAutofit/>
          </a:bodyPr>
          <a:lstStyle/>
          <a:p>
            <a:r>
              <a:rPr lang="en-US" sz="3200" dirty="0"/>
              <a:t>Without the ACA “</a:t>
            </a:r>
            <a:r>
              <a:rPr lang="en-US" sz="3200" dirty="0" err="1"/>
              <a:t>stairstep</a:t>
            </a:r>
            <a:r>
              <a:rPr lang="en-US" sz="3200" dirty="0"/>
              <a:t>” provision, more children would lose coverage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 descr="ChildrenEligibility CHIP medicaid and Exchange natio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8255000" cy="63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3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Arizona’s experience underscores the importance of keeping CHIP and Medicaid strong.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Uncertainty about CHIP’s future threatens our nation’s progress covering children and ensuring they get the care they need to thrive.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4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4648200"/>
            <a:ext cx="7772400" cy="966787"/>
          </a:xfrm>
        </p:spPr>
        <p:txBody>
          <a:bodyPr/>
          <a:lstStyle/>
          <a:p>
            <a:pPr algn="ctr"/>
            <a:r>
              <a:rPr lang="en-US" dirty="0" smtClean="0"/>
              <a:t>Please submit questions at this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713242-a-little-pretty-girl-giving-a-shrug-don-t-k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057400"/>
            <a:ext cx="4343400" cy="28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For more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600199"/>
            <a:ext cx="8458200" cy="365760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CCF website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ccf.georgetown.edu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Twitter @</a:t>
            </a:r>
            <a:r>
              <a:rPr lang="en-US" dirty="0"/>
              <a:t>G</a:t>
            </a:r>
            <a:r>
              <a:rPr lang="en-US" dirty="0" smtClean="0"/>
              <a:t>eorgetownCCF</a:t>
            </a:r>
          </a:p>
          <a:p>
            <a:pPr>
              <a:defRPr/>
            </a:pPr>
            <a:r>
              <a:rPr lang="en-US" dirty="0" smtClean="0"/>
              <a:t>Say </a:t>
            </a:r>
            <a:r>
              <a:rPr lang="en-US" dirty="0"/>
              <a:t>Ahhh! Our child health policy blog: </a:t>
            </a:r>
            <a:r>
              <a:rPr lang="en-US" dirty="0" smtClean="0">
                <a:hlinkClick r:id="rId3"/>
              </a:rPr>
              <a:t>ccf.georgetown.edu</a:t>
            </a:r>
            <a:r>
              <a:rPr lang="en-US" dirty="0">
                <a:hlinkClick r:id="rId3"/>
              </a:rPr>
              <a:t>/blog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u="sng" dirty="0" smtClean="0"/>
              <a:t>Media Inquiries</a:t>
            </a:r>
          </a:p>
          <a:p>
            <a:pPr marL="0" indent="0">
              <a:buNone/>
              <a:defRPr/>
            </a:pPr>
            <a:r>
              <a:rPr lang="en-US" sz="2700" b="1" dirty="0" smtClean="0"/>
              <a:t>Cathy Hope: </a:t>
            </a:r>
            <a:r>
              <a:rPr lang="en-US" sz="2700" dirty="0" smtClean="0">
                <a:hlinkClick r:id="rId4"/>
              </a:rPr>
              <a:t>cjh73</a:t>
            </a:r>
            <a:r>
              <a:rPr lang="en-US" sz="2700" dirty="0">
                <a:hlinkClick r:id="rId4"/>
              </a:rPr>
              <a:t>@georgetown.edu</a:t>
            </a:r>
            <a:endParaRPr lang="en-US" sz="2700" dirty="0"/>
          </a:p>
          <a:p>
            <a:pPr marL="457200" lvl="1" indent="0">
              <a:buNone/>
              <a:defRPr/>
            </a:pPr>
            <a:r>
              <a:rPr lang="en-US" sz="2700" dirty="0" smtClean="0"/>
              <a:t>		(</a:t>
            </a:r>
            <a:r>
              <a:rPr lang="en-US" sz="2700" dirty="0"/>
              <a:t>202) 687-1058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29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changes has Arizona made to CHIP?</a:t>
            </a:r>
          </a:p>
          <a:p>
            <a:r>
              <a:rPr lang="en-US" dirty="0" smtClean="0"/>
              <a:t>About this research</a:t>
            </a:r>
          </a:p>
          <a:p>
            <a:r>
              <a:rPr lang="en-US" dirty="0" smtClean="0"/>
              <a:t>What do parents say about the loss of </a:t>
            </a:r>
            <a:r>
              <a:rPr lang="en-US" dirty="0" err="1" smtClean="0"/>
              <a:t>KidsCare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View from a pediatrician’s office</a:t>
            </a:r>
          </a:p>
          <a:p>
            <a:r>
              <a:rPr lang="en-US" dirty="0" smtClean="0"/>
              <a:t>What can Arizona’s experience tell us about the future of CHIP?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6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A Logo 2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2352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Joe Fu</a:t>
            </a:r>
            <a:br>
              <a:rPr lang="en-US" b="1" dirty="0" smtClean="0"/>
            </a:br>
            <a:r>
              <a:rPr lang="en-US" dirty="0" smtClean="0"/>
              <a:t>Children’s Action Alliance</a:t>
            </a:r>
            <a:endParaRPr lang="en-US" dirty="0"/>
          </a:p>
        </p:txBody>
      </p:sp>
      <p:pic>
        <p:nvPicPr>
          <p:cNvPr id="6" name="Content Placeholder 5" descr="Joe Fu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54" r="-91654"/>
          <a:stretch>
            <a:fillRect/>
          </a:stretch>
        </p:blipFill>
        <p:spPr>
          <a:xfrm>
            <a:off x="1395664" y="1676400"/>
            <a:ext cx="6352673" cy="3352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4600" y="2590800"/>
            <a:ext cx="1676400" cy="365125"/>
          </a:xfrm>
        </p:spPr>
        <p:txBody>
          <a:bodyPr/>
          <a:lstStyle/>
          <a:p>
            <a:pPr algn="ctr"/>
            <a:r>
              <a:rPr lang="en-US" dirty="0" smtClean="0"/>
              <a:t>@</a:t>
            </a:r>
            <a:r>
              <a:rPr lang="en-US" dirty="0" err="1" smtClean="0"/>
              <a:t>meetjoefu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0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2771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765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Light"/>
                <a:cs typeface="Helvetica Neue Light"/>
              </a:rPr>
              <a:t>Arizona’s </a:t>
            </a:r>
            <a:r>
              <a:rPr lang="en-US" sz="3200" dirty="0" smtClean="0">
                <a:latin typeface="Helvetica Neue Light"/>
                <a:cs typeface="Helvetica Neue Light"/>
              </a:rPr>
              <a:t>Dismantling</a:t>
            </a:r>
            <a:r>
              <a:rPr lang="en-US" sz="2800" dirty="0" smtClean="0">
                <a:latin typeface="Helvetica Neue Light"/>
                <a:cs typeface="Helvetica Neue Light"/>
              </a:rPr>
              <a:t> of CHIP: History of </a:t>
            </a:r>
            <a:r>
              <a:rPr lang="en-US" sz="28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2800" dirty="0" smtClean="0">
                <a:latin typeface="Helvetica Neue Light"/>
                <a:cs typeface="Helvetica Neue Light"/>
              </a:rPr>
              <a:t> and </a:t>
            </a:r>
            <a:r>
              <a:rPr lang="en-US" sz="28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2800" dirty="0" smtClean="0">
                <a:latin typeface="Helvetica Neue Light"/>
                <a:cs typeface="Helvetica Neue Light"/>
              </a:rPr>
              <a:t> II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67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821" y="1327439"/>
            <a:ext cx="2771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7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 Neue Light"/>
                <a:cs typeface="Helvetica Neue Light"/>
              </a:rPr>
              <a:t>Arizona’s Dismantling of CHIP: History of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and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II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6987" y="2144713"/>
            <a:ext cx="2486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0544" y="2260889"/>
            <a:ext cx="1838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002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93" y="1460635"/>
            <a:ext cx="2771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3227" y="381000"/>
            <a:ext cx="87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 Neue Light"/>
                <a:cs typeface="Helvetica Neue Light"/>
              </a:rPr>
              <a:t>Arizona’s Dismantling of CHIP: History of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and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II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5740" y="2126231"/>
            <a:ext cx="2486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16" y="2446472"/>
            <a:ext cx="1838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2535" y="3894272"/>
            <a:ext cx="3352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20176374">
            <a:off x="2776674" y="2421159"/>
            <a:ext cx="452582" cy="1513850"/>
          </a:xfrm>
          <a:prstGeom prst="downArrow">
            <a:avLst>
              <a:gd name="adj1" fmla="val 50000"/>
              <a:gd name="adj2" fmla="val 4183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310898" y="3069206"/>
            <a:ext cx="304800" cy="825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9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17" y="1312859"/>
            <a:ext cx="2771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7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 Neue Light"/>
                <a:cs typeface="Helvetica Neue Light"/>
              </a:rPr>
              <a:t>Arizona’s Dismantling of CHIP: History of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and </a:t>
            </a:r>
            <a:r>
              <a:rPr lang="en-US" sz="3200" dirty="0" err="1" smtClean="0">
                <a:latin typeface="Helvetica Neue Light"/>
                <a:cs typeface="Helvetica Neue Light"/>
              </a:rPr>
              <a:t>KidsCare</a:t>
            </a:r>
            <a:r>
              <a:rPr lang="en-US" sz="3200" dirty="0" smtClean="0">
                <a:latin typeface="Helvetica Neue Light"/>
                <a:cs typeface="Helvetica Neue Light"/>
              </a:rPr>
              <a:t> II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964" y="1978455"/>
            <a:ext cx="2486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740" y="2298696"/>
            <a:ext cx="1838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4759" y="3746496"/>
            <a:ext cx="3352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20176374">
            <a:off x="2628898" y="2273383"/>
            <a:ext cx="452582" cy="1513850"/>
          </a:xfrm>
          <a:prstGeom prst="downArrow">
            <a:avLst>
              <a:gd name="adj1" fmla="val 50000"/>
              <a:gd name="adj2" fmla="val 4183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6925" y="4534330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5163122" y="2921430"/>
            <a:ext cx="304800" cy="825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3815" y="4413246"/>
            <a:ext cx="18192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66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93477"/>
            <a:ext cx="7162800" cy="5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9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752</Words>
  <Application>Microsoft Macintosh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Children’s Coverage in Arizona: What Does it Mean for the Future of CHIP?</vt:lpstr>
      <vt:lpstr>Joan Alker Georgetown Center for Children and Families </vt:lpstr>
      <vt:lpstr>Overview </vt:lpstr>
      <vt:lpstr>Joe Fu Children’s Action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Elisabeth Wright Burak Georgetown Center for Children and Families</vt:lpstr>
      <vt:lpstr>Michael Perry </vt:lpstr>
      <vt:lpstr>Living Without KidsCare</vt:lpstr>
      <vt:lpstr>The Study</vt:lpstr>
      <vt:lpstr>Key Findings</vt:lpstr>
      <vt:lpstr>Key Findings</vt:lpstr>
      <vt:lpstr>Key Findings</vt:lpstr>
      <vt:lpstr>Dr. Timothy Jordan Jordan Developmental Pediatrics Phoenix, AZ</vt:lpstr>
      <vt:lpstr>Elisabeth Wright Burak Georgetown Center for Children and Families</vt:lpstr>
      <vt:lpstr>Children’s coverage fluctuations reflect state policy decisions </vt:lpstr>
      <vt:lpstr>What can Arizona’s Experience with Children’s Coverage tell us about the future of CHIP?</vt:lpstr>
      <vt:lpstr>Without the ACA “stairstep” provision, more children would lose coverage </vt:lpstr>
      <vt:lpstr>Conclusion </vt:lpstr>
      <vt:lpstr>Questions?</vt:lpstr>
      <vt:lpstr>For more information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CCF User</dc:creator>
  <cp:lastModifiedBy>Sarah Koslov</cp:lastModifiedBy>
  <cp:revision>55</cp:revision>
  <cp:lastPrinted>2015-01-16T15:56:09Z</cp:lastPrinted>
  <dcterms:created xsi:type="dcterms:W3CDTF">2012-06-29T16:57:29Z</dcterms:created>
  <dcterms:modified xsi:type="dcterms:W3CDTF">2015-01-16T16:04:13Z</dcterms:modified>
</cp:coreProperties>
</file>