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81" r:id="rId4"/>
    <p:sldId id="267" r:id="rId5"/>
    <p:sldId id="269" r:id="rId6"/>
    <p:sldId id="258" r:id="rId7"/>
    <p:sldId id="262" r:id="rId8"/>
    <p:sldId id="276" r:id="rId9"/>
    <p:sldId id="278" r:id="rId10"/>
    <p:sldId id="264" r:id="rId11"/>
    <p:sldId id="280" r:id="rId12"/>
    <p:sldId id="274" r:id="rId13"/>
    <p:sldId id="27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F85"/>
    <a:srgbClr val="FFB71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9" d="100"/>
          <a:sy n="99" d="100"/>
        </p:scale>
        <p:origin x="-10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C74A3-DDB6-E94C-82CC-28064A8A1D81}" type="doc">
      <dgm:prSet loTypeId="urn:microsoft.com/office/officeart/2005/8/layout/hProcess9" loCatId="" qsTypeId="urn:microsoft.com/office/officeart/2005/8/quickstyle/simple4" qsCatId="simple" csTypeId="urn:microsoft.com/office/officeart/2005/8/colors/accent1_2" csCatId="accent1" phldr="1"/>
      <dgm:spPr/>
    </dgm:pt>
    <dgm:pt modelId="{D7AB7710-B0BA-4649-AA22-59A235723BCE}">
      <dgm:prSet phldrT="[Text]" custT="1"/>
      <dgm:spPr>
        <a:gradFill flip="none" rotWithShape="1">
          <a:gsLst>
            <a:gs pos="0">
              <a:schemeClr val="bg1">
                <a:lumMod val="50000"/>
              </a:schemeClr>
            </a:gs>
            <a:gs pos="100000">
              <a:srgbClr val="FFFFFF"/>
            </a:gs>
          </a:gsLst>
          <a:lin ang="0" scaled="1"/>
          <a:tileRect/>
        </a:gradFill>
        <a:ln w="38100">
          <a:solidFill>
            <a:schemeClr val="tx1"/>
          </a:solidFill>
        </a:ln>
      </dgm:spPr>
      <dgm:t>
        <a:bodyPr/>
        <a:lstStyle/>
        <a:p>
          <a:r>
            <a:rPr lang="en-US" sz="1500" dirty="0" smtClean="0">
              <a:solidFill>
                <a:schemeClr val="tx1"/>
              </a:solidFill>
            </a:rPr>
            <a:t>Set shared health and health care quality goals</a:t>
          </a:r>
          <a:endParaRPr lang="en-US" sz="1500" dirty="0">
            <a:solidFill>
              <a:schemeClr val="tx1"/>
            </a:solidFill>
          </a:endParaRPr>
        </a:p>
      </dgm:t>
    </dgm:pt>
    <dgm:pt modelId="{A750E5F5-2B92-064E-8E32-0DF4E3286445}" type="parTrans" cxnId="{C6D20F4F-0769-A74E-88D4-642DECE98142}">
      <dgm:prSet/>
      <dgm:spPr/>
      <dgm:t>
        <a:bodyPr/>
        <a:lstStyle/>
        <a:p>
          <a:endParaRPr lang="en-US"/>
        </a:p>
      </dgm:t>
    </dgm:pt>
    <dgm:pt modelId="{3701215C-244B-E540-8B0B-C7F4C1BACB4A}" type="sibTrans" cxnId="{C6D20F4F-0769-A74E-88D4-642DECE98142}">
      <dgm:prSet/>
      <dgm:spPr/>
      <dgm:t>
        <a:bodyPr/>
        <a:lstStyle/>
        <a:p>
          <a:endParaRPr lang="en-US"/>
        </a:p>
      </dgm:t>
    </dgm:pt>
    <dgm:pt modelId="{E466C28D-8306-6C48-AADF-FE35C75312F6}">
      <dgm:prSet phldrT="[Text]" custT="1"/>
      <dgm:spPr>
        <a:gradFill flip="none" rotWithShape="1">
          <a:gsLst>
            <a:gs pos="0">
              <a:schemeClr val="bg1">
                <a:lumMod val="50000"/>
              </a:schemeClr>
            </a:gs>
            <a:gs pos="100000">
              <a:srgbClr val="FFFFFF"/>
            </a:gs>
          </a:gsLst>
          <a:lin ang="0" scaled="1"/>
          <a:tileRect/>
        </a:gradFill>
        <a:ln w="38100">
          <a:solidFill>
            <a:schemeClr val="tx1"/>
          </a:solidFill>
        </a:ln>
      </dgm:spPr>
      <dgm:t>
        <a:bodyPr/>
        <a:lstStyle/>
        <a:p>
          <a:r>
            <a:rPr lang="en-US" sz="1500" dirty="0" smtClean="0">
              <a:solidFill>
                <a:schemeClr val="tx1"/>
              </a:solidFill>
            </a:rPr>
            <a:t>Develop annual reports &amp; standardized measures based on existing data set</a:t>
          </a:r>
          <a:endParaRPr lang="en-US" sz="1500" dirty="0">
            <a:solidFill>
              <a:schemeClr val="tx1"/>
            </a:solidFill>
          </a:endParaRPr>
        </a:p>
      </dgm:t>
    </dgm:pt>
    <dgm:pt modelId="{F9839145-9BA7-CC44-AB52-2269A20C9F6E}" type="parTrans" cxnId="{B2E34E45-E644-084E-876E-9CF7E570D443}">
      <dgm:prSet/>
      <dgm:spPr/>
      <dgm:t>
        <a:bodyPr/>
        <a:lstStyle/>
        <a:p>
          <a:endParaRPr lang="en-US"/>
        </a:p>
      </dgm:t>
    </dgm:pt>
    <dgm:pt modelId="{2284F459-2C7E-084F-93C2-7BE7C8655DBA}" type="sibTrans" cxnId="{B2E34E45-E644-084E-876E-9CF7E570D443}">
      <dgm:prSet/>
      <dgm:spPr/>
      <dgm:t>
        <a:bodyPr/>
        <a:lstStyle/>
        <a:p>
          <a:endParaRPr lang="en-US"/>
        </a:p>
      </dgm:t>
    </dgm:pt>
    <dgm:pt modelId="{4B52A667-78EE-954B-9376-A4B7A3D3CD38}">
      <dgm:prSet phldrT="[Text]" custT="1"/>
      <dgm:spPr>
        <a:gradFill flip="none" rotWithShape="1">
          <a:gsLst>
            <a:gs pos="0">
              <a:schemeClr val="bg1">
                <a:lumMod val="50000"/>
              </a:schemeClr>
            </a:gs>
            <a:gs pos="100000">
              <a:srgbClr val="FFFFFF"/>
            </a:gs>
          </a:gsLst>
          <a:lin ang="0" scaled="1"/>
          <a:tileRect/>
        </a:gradFill>
        <a:ln w="38100">
          <a:solidFill>
            <a:schemeClr val="tx1"/>
          </a:solidFill>
        </a:ln>
      </dgm:spPr>
      <dgm:t>
        <a:bodyPr/>
        <a:lstStyle/>
        <a:p>
          <a:r>
            <a:rPr lang="en-US" sz="1500" dirty="0" smtClean="0">
              <a:solidFill>
                <a:schemeClr val="tx1"/>
              </a:solidFill>
            </a:rPr>
            <a:t>Create new measures and data sources</a:t>
          </a:r>
          <a:endParaRPr lang="en-US" sz="1500" dirty="0">
            <a:solidFill>
              <a:schemeClr val="tx1"/>
            </a:solidFill>
          </a:endParaRPr>
        </a:p>
      </dgm:t>
    </dgm:pt>
    <dgm:pt modelId="{045FAB99-C2F2-934B-879F-F88F8F005DFB}" type="parTrans" cxnId="{80B15848-E5A9-5D4A-AAFD-C701ABC689E9}">
      <dgm:prSet/>
      <dgm:spPr/>
      <dgm:t>
        <a:bodyPr/>
        <a:lstStyle/>
        <a:p>
          <a:endParaRPr lang="en-US"/>
        </a:p>
      </dgm:t>
    </dgm:pt>
    <dgm:pt modelId="{BEDE7AC0-311D-D349-B7B5-3BCA38E83358}" type="sibTrans" cxnId="{80B15848-E5A9-5D4A-AAFD-C701ABC689E9}">
      <dgm:prSet/>
      <dgm:spPr/>
      <dgm:t>
        <a:bodyPr/>
        <a:lstStyle/>
        <a:p>
          <a:endParaRPr lang="en-US"/>
        </a:p>
      </dgm:t>
    </dgm:pt>
    <dgm:pt modelId="{B84C0CD8-558F-874D-8BE0-E13FEADADFB1}">
      <dgm:prSet phldrT="[Text]" custT="1"/>
      <dgm:spPr>
        <a:gradFill flip="none" rotWithShape="1">
          <a:gsLst>
            <a:gs pos="0">
              <a:schemeClr val="bg1">
                <a:lumMod val="50000"/>
              </a:schemeClr>
            </a:gs>
            <a:gs pos="100000">
              <a:srgbClr val="FFFFFF"/>
            </a:gs>
          </a:gsLst>
          <a:lin ang="0" scaled="1"/>
          <a:tileRect/>
        </a:gradFill>
        <a:ln w="38100">
          <a:solidFill>
            <a:schemeClr val="tx1"/>
          </a:solidFill>
        </a:ln>
      </dgm:spPr>
      <dgm:t>
        <a:bodyPr/>
        <a:lstStyle/>
        <a:p>
          <a:r>
            <a:rPr lang="en-US" sz="1500" dirty="0" smtClean="0">
              <a:solidFill>
                <a:schemeClr val="tx1"/>
              </a:solidFill>
            </a:rPr>
            <a:t>Improve data collection, reporting, and analysis</a:t>
          </a:r>
          <a:endParaRPr lang="en-US" sz="1500" dirty="0">
            <a:solidFill>
              <a:schemeClr val="tx1"/>
            </a:solidFill>
          </a:endParaRPr>
        </a:p>
      </dgm:t>
    </dgm:pt>
    <dgm:pt modelId="{214FFEEF-90AC-BF44-879B-863F081AD312}" type="parTrans" cxnId="{E29FBDCC-EF1E-E243-9757-495B768F2855}">
      <dgm:prSet/>
      <dgm:spPr/>
      <dgm:t>
        <a:bodyPr/>
        <a:lstStyle/>
        <a:p>
          <a:endParaRPr lang="en-US"/>
        </a:p>
      </dgm:t>
    </dgm:pt>
    <dgm:pt modelId="{1FA650D6-D359-9D41-9159-1B5B8C9E078B}" type="sibTrans" cxnId="{E29FBDCC-EF1E-E243-9757-495B768F2855}">
      <dgm:prSet/>
      <dgm:spPr/>
      <dgm:t>
        <a:bodyPr/>
        <a:lstStyle/>
        <a:p>
          <a:endParaRPr lang="en-US"/>
        </a:p>
      </dgm:t>
    </dgm:pt>
    <dgm:pt modelId="{3912B9DF-8B5E-9544-9098-2BC8D260F206}">
      <dgm:prSet phldrT="[Text]" custT="1"/>
      <dgm:spPr>
        <a:gradFill flip="none" rotWithShape="1">
          <a:gsLst>
            <a:gs pos="0">
              <a:schemeClr val="bg1">
                <a:lumMod val="50000"/>
              </a:schemeClr>
            </a:gs>
            <a:gs pos="100000">
              <a:srgbClr val="FFFFFF"/>
            </a:gs>
          </a:gsLst>
          <a:lin ang="0" scaled="1"/>
          <a:tileRect/>
        </a:gradFill>
        <a:ln w="38100">
          <a:solidFill>
            <a:schemeClr val="tx1"/>
          </a:solidFill>
        </a:ln>
      </dgm:spPr>
      <dgm:t>
        <a:bodyPr/>
        <a:lstStyle/>
        <a:p>
          <a:r>
            <a:rPr lang="en-US" sz="1500" dirty="0" smtClean="0">
              <a:solidFill>
                <a:schemeClr val="tx1"/>
              </a:solidFill>
            </a:rPr>
            <a:t>Improve public and private capacity to use and report data</a:t>
          </a:r>
          <a:endParaRPr lang="en-US" sz="1500" dirty="0">
            <a:solidFill>
              <a:schemeClr val="tx1"/>
            </a:solidFill>
          </a:endParaRPr>
        </a:p>
      </dgm:t>
    </dgm:pt>
    <dgm:pt modelId="{96D7703C-5ED2-3F4A-BA7A-BF4E870015DD}" type="parTrans" cxnId="{20456D2D-B8C6-F940-93AD-B3551828C3C3}">
      <dgm:prSet/>
      <dgm:spPr/>
      <dgm:t>
        <a:bodyPr/>
        <a:lstStyle/>
        <a:p>
          <a:endParaRPr lang="en-US"/>
        </a:p>
      </dgm:t>
    </dgm:pt>
    <dgm:pt modelId="{C838F797-E878-D44A-95AF-FBB0A67989BF}" type="sibTrans" cxnId="{20456D2D-B8C6-F940-93AD-B3551828C3C3}">
      <dgm:prSet/>
      <dgm:spPr/>
      <dgm:t>
        <a:bodyPr/>
        <a:lstStyle/>
        <a:p>
          <a:endParaRPr lang="en-US"/>
        </a:p>
      </dgm:t>
    </dgm:pt>
    <dgm:pt modelId="{33866C9B-9A4A-9547-AC01-1C1D7AF4FE7F}" type="pres">
      <dgm:prSet presAssocID="{B7AC74A3-DDB6-E94C-82CC-28064A8A1D81}" presName="CompostProcess" presStyleCnt="0">
        <dgm:presLayoutVars>
          <dgm:dir/>
          <dgm:resizeHandles val="exact"/>
        </dgm:presLayoutVars>
      </dgm:prSet>
      <dgm:spPr/>
    </dgm:pt>
    <dgm:pt modelId="{9DB8905C-DB83-3045-AE3E-009D9BE4384B}" type="pres">
      <dgm:prSet presAssocID="{B7AC74A3-DDB6-E94C-82CC-28064A8A1D81}" presName="arrow" presStyleLbl="bgShp" presStyleIdx="0" presStyleCnt="1" custLinFactNeighborY="405"/>
      <dgm:spPr>
        <a:solidFill>
          <a:srgbClr val="FAAF85"/>
        </a:solidFill>
      </dgm:spPr>
    </dgm:pt>
    <dgm:pt modelId="{D4FFB21C-7EE8-534A-B517-567D48FE23B4}" type="pres">
      <dgm:prSet presAssocID="{B7AC74A3-DDB6-E94C-82CC-28064A8A1D81}" presName="linearProcess" presStyleCnt="0"/>
      <dgm:spPr/>
    </dgm:pt>
    <dgm:pt modelId="{317C704D-6F9A-304C-B104-B85D07145D80}" type="pres">
      <dgm:prSet presAssocID="{D7AB7710-B0BA-4649-AA22-59A235723BCE}" presName="textNode" presStyleLbl="node1" presStyleIdx="0" presStyleCnt="5">
        <dgm:presLayoutVars>
          <dgm:bulletEnabled val="1"/>
        </dgm:presLayoutVars>
      </dgm:prSet>
      <dgm:spPr/>
      <dgm:t>
        <a:bodyPr/>
        <a:lstStyle/>
        <a:p>
          <a:endParaRPr lang="en-US"/>
        </a:p>
      </dgm:t>
    </dgm:pt>
    <dgm:pt modelId="{651CF403-6052-9A4A-93B0-D45D3DBC34F9}" type="pres">
      <dgm:prSet presAssocID="{3701215C-244B-E540-8B0B-C7F4C1BACB4A}" presName="sibTrans" presStyleCnt="0"/>
      <dgm:spPr/>
    </dgm:pt>
    <dgm:pt modelId="{64C89D82-D381-F040-A071-7CEEFEB854C9}" type="pres">
      <dgm:prSet presAssocID="{E466C28D-8306-6C48-AADF-FE35C75312F6}" presName="textNode" presStyleLbl="node1" presStyleIdx="1" presStyleCnt="5" custScaleX="116246">
        <dgm:presLayoutVars>
          <dgm:bulletEnabled val="1"/>
        </dgm:presLayoutVars>
      </dgm:prSet>
      <dgm:spPr/>
      <dgm:t>
        <a:bodyPr/>
        <a:lstStyle/>
        <a:p>
          <a:endParaRPr lang="en-US"/>
        </a:p>
      </dgm:t>
    </dgm:pt>
    <dgm:pt modelId="{0F98793A-A811-3D45-ADFB-D9C37CA6EB0C}" type="pres">
      <dgm:prSet presAssocID="{2284F459-2C7E-084F-93C2-7BE7C8655DBA}" presName="sibTrans" presStyleCnt="0"/>
      <dgm:spPr/>
    </dgm:pt>
    <dgm:pt modelId="{E268081C-3C34-1C4E-A6B9-5D261923F39D}" type="pres">
      <dgm:prSet presAssocID="{4B52A667-78EE-954B-9376-A4B7A3D3CD38}" presName="textNode" presStyleLbl="node1" presStyleIdx="2" presStyleCnt="5">
        <dgm:presLayoutVars>
          <dgm:bulletEnabled val="1"/>
        </dgm:presLayoutVars>
      </dgm:prSet>
      <dgm:spPr/>
    </dgm:pt>
    <dgm:pt modelId="{4436D234-9198-6A45-AC2F-9C56770137BE}" type="pres">
      <dgm:prSet presAssocID="{BEDE7AC0-311D-D349-B7B5-3BCA38E83358}" presName="sibTrans" presStyleCnt="0"/>
      <dgm:spPr/>
    </dgm:pt>
    <dgm:pt modelId="{AFEE1C28-9263-524A-AD49-5A8FA91FC2BC}" type="pres">
      <dgm:prSet presAssocID="{B84C0CD8-558F-874D-8BE0-E13FEADADFB1}" presName="textNode" presStyleLbl="node1" presStyleIdx="3" presStyleCnt="5">
        <dgm:presLayoutVars>
          <dgm:bulletEnabled val="1"/>
        </dgm:presLayoutVars>
      </dgm:prSet>
      <dgm:spPr/>
    </dgm:pt>
    <dgm:pt modelId="{55EA9D9F-F734-FC42-9BAF-0AD765BBF5C6}" type="pres">
      <dgm:prSet presAssocID="{1FA650D6-D359-9D41-9159-1B5B8C9E078B}" presName="sibTrans" presStyleCnt="0"/>
      <dgm:spPr/>
    </dgm:pt>
    <dgm:pt modelId="{B3401E2B-1353-B94A-A80D-272A737FA3C8}" type="pres">
      <dgm:prSet presAssocID="{3912B9DF-8B5E-9544-9098-2BC8D260F206}" presName="textNode" presStyleLbl="node1" presStyleIdx="4" presStyleCnt="5">
        <dgm:presLayoutVars>
          <dgm:bulletEnabled val="1"/>
        </dgm:presLayoutVars>
      </dgm:prSet>
      <dgm:spPr/>
    </dgm:pt>
  </dgm:ptLst>
  <dgm:cxnLst>
    <dgm:cxn modelId="{51869065-6A2F-E143-A63D-0DE02D899FDF}" type="presOf" srcId="{B84C0CD8-558F-874D-8BE0-E13FEADADFB1}" destId="{AFEE1C28-9263-524A-AD49-5A8FA91FC2BC}" srcOrd="0" destOrd="0" presId="urn:microsoft.com/office/officeart/2005/8/layout/hProcess9"/>
    <dgm:cxn modelId="{687BB13A-BE47-174C-9DA6-FEF79CB9CC99}" type="presOf" srcId="{B7AC74A3-DDB6-E94C-82CC-28064A8A1D81}" destId="{33866C9B-9A4A-9547-AC01-1C1D7AF4FE7F}" srcOrd="0" destOrd="0" presId="urn:microsoft.com/office/officeart/2005/8/layout/hProcess9"/>
    <dgm:cxn modelId="{80B15848-E5A9-5D4A-AAFD-C701ABC689E9}" srcId="{B7AC74A3-DDB6-E94C-82CC-28064A8A1D81}" destId="{4B52A667-78EE-954B-9376-A4B7A3D3CD38}" srcOrd="2" destOrd="0" parTransId="{045FAB99-C2F2-934B-879F-F88F8F005DFB}" sibTransId="{BEDE7AC0-311D-D349-B7B5-3BCA38E83358}"/>
    <dgm:cxn modelId="{64281FC7-8B96-1F4A-A9EC-AA2BA9BA7D95}" type="presOf" srcId="{3912B9DF-8B5E-9544-9098-2BC8D260F206}" destId="{B3401E2B-1353-B94A-A80D-272A737FA3C8}" srcOrd="0" destOrd="0" presId="urn:microsoft.com/office/officeart/2005/8/layout/hProcess9"/>
    <dgm:cxn modelId="{20456D2D-B8C6-F940-93AD-B3551828C3C3}" srcId="{B7AC74A3-DDB6-E94C-82CC-28064A8A1D81}" destId="{3912B9DF-8B5E-9544-9098-2BC8D260F206}" srcOrd="4" destOrd="0" parTransId="{96D7703C-5ED2-3F4A-BA7A-BF4E870015DD}" sibTransId="{C838F797-E878-D44A-95AF-FBB0A67989BF}"/>
    <dgm:cxn modelId="{1E6813BB-EA14-9A4B-835A-E1679807DE80}" type="presOf" srcId="{E466C28D-8306-6C48-AADF-FE35C75312F6}" destId="{64C89D82-D381-F040-A071-7CEEFEB854C9}" srcOrd="0" destOrd="0" presId="urn:microsoft.com/office/officeart/2005/8/layout/hProcess9"/>
    <dgm:cxn modelId="{21A35369-ADD8-4A49-84AF-2567D590DA3B}" type="presOf" srcId="{D7AB7710-B0BA-4649-AA22-59A235723BCE}" destId="{317C704D-6F9A-304C-B104-B85D07145D80}" srcOrd="0" destOrd="0" presId="urn:microsoft.com/office/officeart/2005/8/layout/hProcess9"/>
    <dgm:cxn modelId="{E29FBDCC-EF1E-E243-9757-495B768F2855}" srcId="{B7AC74A3-DDB6-E94C-82CC-28064A8A1D81}" destId="{B84C0CD8-558F-874D-8BE0-E13FEADADFB1}" srcOrd="3" destOrd="0" parTransId="{214FFEEF-90AC-BF44-879B-863F081AD312}" sibTransId="{1FA650D6-D359-9D41-9159-1B5B8C9E078B}"/>
    <dgm:cxn modelId="{EF21F08F-42CF-0247-951E-D8DA99FA4DF0}" type="presOf" srcId="{4B52A667-78EE-954B-9376-A4B7A3D3CD38}" destId="{E268081C-3C34-1C4E-A6B9-5D261923F39D}" srcOrd="0" destOrd="0" presId="urn:microsoft.com/office/officeart/2005/8/layout/hProcess9"/>
    <dgm:cxn modelId="{C6D20F4F-0769-A74E-88D4-642DECE98142}" srcId="{B7AC74A3-DDB6-E94C-82CC-28064A8A1D81}" destId="{D7AB7710-B0BA-4649-AA22-59A235723BCE}" srcOrd="0" destOrd="0" parTransId="{A750E5F5-2B92-064E-8E32-0DF4E3286445}" sibTransId="{3701215C-244B-E540-8B0B-C7F4C1BACB4A}"/>
    <dgm:cxn modelId="{B2E34E45-E644-084E-876E-9CF7E570D443}" srcId="{B7AC74A3-DDB6-E94C-82CC-28064A8A1D81}" destId="{E466C28D-8306-6C48-AADF-FE35C75312F6}" srcOrd="1" destOrd="0" parTransId="{F9839145-9BA7-CC44-AB52-2269A20C9F6E}" sibTransId="{2284F459-2C7E-084F-93C2-7BE7C8655DBA}"/>
    <dgm:cxn modelId="{D4A39E1A-39F1-D54B-9E6D-51E81F56B227}" type="presParOf" srcId="{33866C9B-9A4A-9547-AC01-1C1D7AF4FE7F}" destId="{9DB8905C-DB83-3045-AE3E-009D9BE4384B}" srcOrd="0" destOrd="0" presId="urn:microsoft.com/office/officeart/2005/8/layout/hProcess9"/>
    <dgm:cxn modelId="{9EBCB6F0-02D7-AB4B-9C67-DD0D8CC5A988}" type="presParOf" srcId="{33866C9B-9A4A-9547-AC01-1C1D7AF4FE7F}" destId="{D4FFB21C-7EE8-534A-B517-567D48FE23B4}" srcOrd="1" destOrd="0" presId="urn:microsoft.com/office/officeart/2005/8/layout/hProcess9"/>
    <dgm:cxn modelId="{CB51055C-4FC3-0042-AF8C-7BE7B6DDEB9B}" type="presParOf" srcId="{D4FFB21C-7EE8-534A-B517-567D48FE23B4}" destId="{317C704D-6F9A-304C-B104-B85D07145D80}" srcOrd="0" destOrd="0" presId="urn:microsoft.com/office/officeart/2005/8/layout/hProcess9"/>
    <dgm:cxn modelId="{11FC8208-1A6C-554E-9788-B42821C8F31F}" type="presParOf" srcId="{D4FFB21C-7EE8-534A-B517-567D48FE23B4}" destId="{651CF403-6052-9A4A-93B0-D45D3DBC34F9}" srcOrd="1" destOrd="0" presId="urn:microsoft.com/office/officeart/2005/8/layout/hProcess9"/>
    <dgm:cxn modelId="{516B1E54-B793-BA4F-9B18-2D9E94149980}" type="presParOf" srcId="{D4FFB21C-7EE8-534A-B517-567D48FE23B4}" destId="{64C89D82-D381-F040-A071-7CEEFEB854C9}" srcOrd="2" destOrd="0" presId="urn:microsoft.com/office/officeart/2005/8/layout/hProcess9"/>
    <dgm:cxn modelId="{EA379D96-A070-5749-998C-0C0B8379F290}" type="presParOf" srcId="{D4FFB21C-7EE8-534A-B517-567D48FE23B4}" destId="{0F98793A-A811-3D45-ADFB-D9C37CA6EB0C}" srcOrd="3" destOrd="0" presId="urn:microsoft.com/office/officeart/2005/8/layout/hProcess9"/>
    <dgm:cxn modelId="{4D711B57-19C1-AD4C-B459-E448A4279A37}" type="presParOf" srcId="{D4FFB21C-7EE8-534A-B517-567D48FE23B4}" destId="{E268081C-3C34-1C4E-A6B9-5D261923F39D}" srcOrd="4" destOrd="0" presId="urn:microsoft.com/office/officeart/2005/8/layout/hProcess9"/>
    <dgm:cxn modelId="{28E6C633-9D2E-F344-9F52-D71889E132CD}" type="presParOf" srcId="{D4FFB21C-7EE8-534A-B517-567D48FE23B4}" destId="{4436D234-9198-6A45-AC2F-9C56770137BE}" srcOrd="5" destOrd="0" presId="urn:microsoft.com/office/officeart/2005/8/layout/hProcess9"/>
    <dgm:cxn modelId="{F814E40D-1E15-3A41-9A06-B41A29CB8B60}" type="presParOf" srcId="{D4FFB21C-7EE8-534A-B517-567D48FE23B4}" destId="{AFEE1C28-9263-524A-AD49-5A8FA91FC2BC}" srcOrd="6" destOrd="0" presId="urn:microsoft.com/office/officeart/2005/8/layout/hProcess9"/>
    <dgm:cxn modelId="{4DE6D706-6F3D-714D-B68D-3DE8D952439B}" type="presParOf" srcId="{D4FFB21C-7EE8-534A-B517-567D48FE23B4}" destId="{55EA9D9F-F734-FC42-9BAF-0AD765BBF5C6}" srcOrd="7" destOrd="0" presId="urn:microsoft.com/office/officeart/2005/8/layout/hProcess9"/>
    <dgm:cxn modelId="{68E6E656-EA3E-0948-B8D2-4FA3E53D7987}" type="presParOf" srcId="{D4FFB21C-7EE8-534A-B517-567D48FE23B4}" destId="{B3401E2B-1353-B94A-A80D-272A737FA3C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8905C-DB83-3045-AE3E-009D9BE4384B}">
      <dsp:nvSpPr>
        <dsp:cNvPr id="0" name=""/>
        <dsp:cNvSpPr/>
      </dsp:nvSpPr>
      <dsp:spPr>
        <a:xfrm>
          <a:off x="588097" y="0"/>
          <a:ext cx="6665107" cy="3169655"/>
        </a:xfrm>
        <a:prstGeom prst="rightArrow">
          <a:avLst/>
        </a:prstGeom>
        <a:solidFill>
          <a:srgbClr val="FAAF85"/>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17C704D-6F9A-304C-B104-B85D07145D80}">
      <dsp:nvSpPr>
        <dsp:cNvPr id="0" name=""/>
        <dsp:cNvSpPr/>
      </dsp:nvSpPr>
      <dsp:spPr>
        <a:xfrm>
          <a:off x="3783" y="950896"/>
          <a:ext cx="1343895" cy="1267862"/>
        </a:xfrm>
        <a:prstGeom prst="roundRect">
          <a:avLst/>
        </a:prstGeom>
        <a:gradFill flip="none" rotWithShape="1">
          <a:gsLst>
            <a:gs pos="0">
              <a:schemeClr val="bg1">
                <a:lumMod val="50000"/>
              </a:schemeClr>
            </a:gs>
            <a:gs pos="100000">
              <a:srgbClr val="FFFFFF"/>
            </a:gs>
          </a:gsLst>
          <a:lin ang="0" scaled="1"/>
          <a:tileRect/>
        </a:gradFill>
        <a:ln w="3810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Set shared health and health care quality goals</a:t>
          </a:r>
          <a:endParaRPr lang="en-US" sz="1500" kern="1200" dirty="0">
            <a:solidFill>
              <a:schemeClr val="tx1"/>
            </a:solidFill>
          </a:endParaRPr>
        </a:p>
      </dsp:txBody>
      <dsp:txXfrm>
        <a:off x="65675" y="1012788"/>
        <a:ext cx="1220111" cy="1144078"/>
      </dsp:txXfrm>
    </dsp:sp>
    <dsp:sp modelId="{64C89D82-D381-F040-A071-7CEEFEB854C9}">
      <dsp:nvSpPr>
        <dsp:cNvPr id="0" name=""/>
        <dsp:cNvSpPr/>
      </dsp:nvSpPr>
      <dsp:spPr>
        <a:xfrm>
          <a:off x="1571661" y="950896"/>
          <a:ext cx="1562224" cy="1267862"/>
        </a:xfrm>
        <a:prstGeom prst="roundRect">
          <a:avLst/>
        </a:prstGeom>
        <a:gradFill flip="none" rotWithShape="1">
          <a:gsLst>
            <a:gs pos="0">
              <a:schemeClr val="bg1">
                <a:lumMod val="50000"/>
              </a:schemeClr>
            </a:gs>
            <a:gs pos="100000">
              <a:srgbClr val="FFFFFF"/>
            </a:gs>
          </a:gsLst>
          <a:lin ang="0" scaled="1"/>
          <a:tileRect/>
        </a:gradFill>
        <a:ln w="3810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Develop annual reports &amp; standardized measures based on existing data set</a:t>
          </a:r>
          <a:endParaRPr lang="en-US" sz="1500" kern="1200" dirty="0">
            <a:solidFill>
              <a:schemeClr val="tx1"/>
            </a:solidFill>
          </a:endParaRPr>
        </a:p>
      </dsp:txBody>
      <dsp:txXfrm>
        <a:off x="1633553" y="1012788"/>
        <a:ext cx="1438440" cy="1144078"/>
      </dsp:txXfrm>
    </dsp:sp>
    <dsp:sp modelId="{E268081C-3C34-1C4E-A6B9-5D261923F39D}">
      <dsp:nvSpPr>
        <dsp:cNvPr id="0" name=""/>
        <dsp:cNvSpPr/>
      </dsp:nvSpPr>
      <dsp:spPr>
        <a:xfrm>
          <a:off x="3357868" y="950896"/>
          <a:ext cx="1343895" cy="1267862"/>
        </a:xfrm>
        <a:prstGeom prst="roundRect">
          <a:avLst/>
        </a:prstGeom>
        <a:gradFill flip="none" rotWithShape="1">
          <a:gsLst>
            <a:gs pos="0">
              <a:schemeClr val="bg1">
                <a:lumMod val="50000"/>
              </a:schemeClr>
            </a:gs>
            <a:gs pos="100000">
              <a:srgbClr val="FFFFFF"/>
            </a:gs>
          </a:gsLst>
          <a:lin ang="0" scaled="1"/>
          <a:tileRect/>
        </a:gradFill>
        <a:ln w="3810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Create new measures and data sources</a:t>
          </a:r>
          <a:endParaRPr lang="en-US" sz="1500" kern="1200" dirty="0">
            <a:solidFill>
              <a:schemeClr val="tx1"/>
            </a:solidFill>
          </a:endParaRPr>
        </a:p>
      </dsp:txBody>
      <dsp:txXfrm>
        <a:off x="3419760" y="1012788"/>
        <a:ext cx="1220111" cy="1144078"/>
      </dsp:txXfrm>
    </dsp:sp>
    <dsp:sp modelId="{AFEE1C28-9263-524A-AD49-5A8FA91FC2BC}">
      <dsp:nvSpPr>
        <dsp:cNvPr id="0" name=""/>
        <dsp:cNvSpPr/>
      </dsp:nvSpPr>
      <dsp:spPr>
        <a:xfrm>
          <a:off x="4925746" y="950896"/>
          <a:ext cx="1343895" cy="1267862"/>
        </a:xfrm>
        <a:prstGeom prst="roundRect">
          <a:avLst/>
        </a:prstGeom>
        <a:gradFill flip="none" rotWithShape="1">
          <a:gsLst>
            <a:gs pos="0">
              <a:schemeClr val="bg1">
                <a:lumMod val="50000"/>
              </a:schemeClr>
            </a:gs>
            <a:gs pos="100000">
              <a:srgbClr val="FFFFFF"/>
            </a:gs>
          </a:gsLst>
          <a:lin ang="0" scaled="1"/>
          <a:tileRect/>
        </a:gradFill>
        <a:ln w="3810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Improve data collection, reporting, and analysis</a:t>
          </a:r>
          <a:endParaRPr lang="en-US" sz="1500" kern="1200" dirty="0">
            <a:solidFill>
              <a:schemeClr val="tx1"/>
            </a:solidFill>
          </a:endParaRPr>
        </a:p>
      </dsp:txBody>
      <dsp:txXfrm>
        <a:off x="4987638" y="1012788"/>
        <a:ext cx="1220111" cy="1144078"/>
      </dsp:txXfrm>
    </dsp:sp>
    <dsp:sp modelId="{B3401E2B-1353-B94A-A80D-272A737FA3C8}">
      <dsp:nvSpPr>
        <dsp:cNvPr id="0" name=""/>
        <dsp:cNvSpPr/>
      </dsp:nvSpPr>
      <dsp:spPr>
        <a:xfrm>
          <a:off x="6493623" y="950896"/>
          <a:ext cx="1343895" cy="1267862"/>
        </a:xfrm>
        <a:prstGeom prst="roundRect">
          <a:avLst/>
        </a:prstGeom>
        <a:gradFill flip="none" rotWithShape="1">
          <a:gsLst>
            <a:gs pos="0">
              <a:schemeClr val="bg1">
                <a:lumMod val="50000"/>
              </a:schemeClr>
            </a:gs>
            <a:gs pos="100000">
              <a:srgbClr val="FFFFFF"/>
            </a:gs>
          </a:gsLst>
          <a:lin ang="0" scaled="1"/>
          <a:tileRect/>
        </a:gradFill>
        <a:ln w="3810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Improve public and private capacity to use and report data</a:t>
          </a:r>
          <a:endParaRPr lang="en-US" sz="1500" kern="1200" dirty="0">
            <a:solidFill>
              <a:schemeClr val="tx1"/>
            </a:solidFill>
          </a:endParaRPr>
        </a:p>
      </dsp:txBody>
      <dsp:txXfrm>
        <a:off x="6555515" y="1012788"/>
        <a:ext cx="1220111" cy="11440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12A2A7-3BC0-4F4E-B285-69BF4FA37A97}" type="datetimeFigureOut">
              <a:rPr lang="en-US" smtClean="0"/>
              <a:t>6/25/15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175A-CB64-7047-90BA-783648B36574}" type="slidenum">
              <a:rPr lang="en-US" smtClean="0"/>
              <a:t>‹#›</a:t>
            </a:fld>
            <a:endParaRPr lang="en-US"/>
          </a:p>
        </p:txBody>
      </p:sp>
    </p:spTree>
    <p:extLst>
      <p:ext uri="{BB962C8B-B14F-4D97-AF65-F5344CB8AC3E}">
        <p14:creationId xmlns:p14="http://schemas.microsoft.com/office/powerpoint/2010/main" val="142686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2A2A7-3BC0-4F4E-B285-69BF4FA37A97}" type="datetimeFigureOut">
              <a:rPr lang="en-US" smtClean="0"/>
              <a:t>6/25/15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175A-CB64-7047-90BA-783648B36574}" type="slidenum">
              <a:rPr lang="en-US" smtClean="0"/>
              <a:t>‹#›</a:t>
            </a:fld>
            <a:endParaRPr lang="en-US"/>
          </a:p>
        </p:txBody>
      </p:sp>
    </p:spTree>
    <p:extLst>
      <p:ext uri="{BB962C8B-B14F-4D97-AF65-F5344CB8AC3E}">
        <p14:creationId xmlns:p14="http://schemas.microsoft.com/office/powerpoint/2010/main" val="426742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2A2A7-3BC0-4F4E-B285-69BF4FA37A97}" type="datetimeFigureOut">
              <a:rPr lang="en-US" smtClean="0"/>
              <a:t>6/25/15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175A-CB64-7047-90BA-783648B36574}" type="slidenum">
              <a:rPr lang="en-US" smtClean="0"/>
              <a:t>‹#›</a:t>
            </a:fld>
            <a:endParaRPr lang="en-US"/>
          </a:p>
        </p:txBody>
      </p:sp>
    </p:spTree>
    <p:extLst>
      <p:ext uri="{BB962C8B-B14F-4D97-AF65-F5344CB8AC3E}">
        <p14:creationId xmlns:p14="http://schemas.microsoft.com/office/powerpoint/2010/main" val="28839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2A2A7-3BC0-4F4E-B285-69BF4FA37A97}" type="datetimeFigureOut">
              <a:rPr lang="en-US" smtClean="0"/>
              <a:t>6/25/15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175A-CB64-7047-90BA-783648B36574}" type="slidenum">
              <a:rPr lang="en-US" smtClean="0"/>
              <a:t>‹#›</a:t>
            </a:fld>
            <a:endParaRPr lang="en-US"/>
          </a:p>
        </p:txBody>
      </p:sp>
    </p:spTree>
    <p:extLst>
      <p:ext uri="{BB962C8B-B14F-4D97-AF65-F5344CB8AC3E}">
        <p14:creationId xmlns:p14="http://schemas.microsoft.com/office/powerpoint/2010/main" val="339656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12A2A7-3BC0-4F4E-B285-69BF4FA37A97}" type="datetimeFigureOut">
              <a:rPr lang="en-US" smtClean="0"/>
              <a:t>6/25/15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175A-CB64-7047-90BA-783648B36574}" type="slidenum">
              <a:rPr lang="en-US" smtClean="0"/>
              <a:t>‹#›</a:t>
            </a:fld>
            <a:endParaRPr lang="en-US"/>
          </a:p>
        </p:txBody>
      </p:sp>
    </p:spTree>
    <p:extLst>
      <p:ext uri="{BB962C8B-B14F-4D97-AF65-F5344CB8AC3E}">
        <p14:creationId xmlns:p14="http://schemas.microsoft.com/office/powerpoint/2010/main" val="3300295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12A2A7-3BC0-4F4E-B285-69BF4FA37A97}" type="datetimeFigureOut">
              <a:rPr lang="en-US" smtClean="0"/>
              <a:t>6/25/15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8175A-CB64-7047-90BA-783648B36574}" type="slidenum">
              <a:rPr lang="en-US" smtClean="0"/>
              <a:t>‹#›</a:t>
            </a:fld>
            <a:endParaRPr lang="en-US"/>
          </a:p>
        </p:txBody>
      </p:sp>
    </p:spTree>
    <p:extLst>
      <p:ext uri="{BB962C8B-B14F-4D97-AF65-F5344CB8AC3E}">
        <p14:creationId xmlns:p14="http://schemas.microsoft.com/office/powerpoint/2010/main" val="138084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12A2A7-3BC0-4F4E-B285-69BF4FA37A97}" type="datetimeFigureOut">
              <a:rPr lang="en-US" smtClean="0"/>
              <a:t>6/25/15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8175A-CB64-7047-90BA-783648B36574}" type="slidenum">
              <a:rPr lang="en-US" smtClean="0"/>
              <a:t>‹#›</a:t>
            </a:fld>
            <a:endParaRPr lang="en-US"/>
          </a:p>
        </p:txBody>
      </p:sp>
    </p:spTree>
    <p:extLst>
      <p:ext uri="{BB962C8B-B14F-4D97-AF65-F5344CB8AC3E}">
        <p14:creationId xmlns:p14="http://schemas.microsoft.com/office/powerpoint/2010/main" val="189611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12A2A7-3BC0-4F4E-B285-69BF4FA37A97}" type="datetimeFigureOut">
              <a:rPr lang="en-US" smtClean="0"/>
              <a:t>6/25/15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8175A-CB64-7047-90BA-783648B36574}" type="slidenum">
              <a:rPr lang="en-US" smtClean="0"/>
              <a:t>‹#›</a:t>
            </a:fld>
            <a:endParaRPr lang="en-US"/>
          </a:p>
        </p:txBody>
      </p:sp>
    </p:spTree>
    <p:extLst>
      <p:ext uri="{BB962C8B-B14F-4D97-AF65-F5344CB8AC3E}">
        <p14:creationId xmlns:p14="http://schemas.microsoft.com/office/powerpoint/2010/main" val="312654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2A2A7-3BC0-4F4E-B285-69BF4FA37A97}" type="datetimeFigureOut">
              <a:rPr lang="en-US" smtClean="0"/>
              <a:t>6/25/15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8175A-CB64-7047-90BA-783648B36574}" type="slidenum">
              <a:rPr lang="en-US" smtClean="0"/>
              <a:t>‹#›</a:t>
            </a:fld>
            <a:endParaRPr lang="en-US"/>
          </a:p>
        </p:txBody>
      </p:sp>
    </p:spTree>
    <p:extLst>
      <p:ext uri="{BB962C8B-B14F-4D97-AF65-F5344CB8AC3E}">
        <p14:creationId xmlns:p14="http://schemas.microsoft.com/office/powerpoint/2010/main" val="280474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2A2A7-3BC0-4F4E-B285-69BF4FA37A97}" type="datetimeFigureOut">
              <a:rPr lang="en-US" smtClean="0"/>
              <a:t>6/25/15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8175A-CB64-7047-90BA-783648B36574}" type="slidenum">
              <a:rPr lang="en-US" smtClean="0"/>
              <a:t>‹#›</a:t>
            </a:fld>
            <a:endParaRPr lang="en-US"/>
          </a:p>
        </p:txBody>
      </p:sp>
    </p:spTree>
    <p:extLst>
      <p:ext uri="{BB962C8B-B14F-4D97-AF65-F5344CB8AC3E}">
        <p14:creationId xmlns:p14="http://schemas.microsoft.com/office/powerpoint/2010/main" val="166790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2A2A7-3BC0-4F4E-B285-69BF4FA37A97}" type="datetimeFigureOut">
              <a:rPr lang="en-US" smtClean="0"/>
              <a:t>6/25/15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8175A-CB64-7047-90BA-783648B36574}" type="slidenum">
              <a:rPr lang="en-US" smtClean="0"/>
              <a:t>‹#›</a:t>
            </a:fld>
            <a:endParaRPr lang="en-US"/>
          </a:p>
        </p:txBody>
      </p:sp>
    </p:spTree>
    <p:extLst>
      <p:ext uri="{BB962C8B-B14F-4D97-AF65-F5344CB8AC3E}">
        <p14:creationId xmlns:p14="http://schemas.microsoft.com/office/powerpoint/2010/main" val="3420339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2A2A7-3BC0-4F4E-B285-69BF4FA37A97}" type="datetimeFigureOut">
              <a:rPr lang="en-US" smtClean="0"/>
              <a:t>6/25/15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8175A-CB64-7047-90BA-783648B36574}" type="slidenum">
              <a:rPr lang="en-US" smtClean="0"/>
              <a:t>‹#›</a:t>
            </a:fld>
            <a:endParaRPr lang="en-US"/>
          </a:p>
        </p:txBody>
      </p:sp>
    </p:spTree>
    <p:extLst>
      <p:ext uri="{BB962C8B-B14F-4D97-AF65-F5344CB8AC3E}">
        <p14:creationId xmlns:p14="http://schemas.microsoft.com/office/powerpoint/2010/main" val="273598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2003-1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284311" cy="6963233"/>
          </a:xfrm>
          <a:prstGeom prst="rect">
            <a:avLst/>
          </a:prstGeom>
        </p:spPr>
      </p:pic>
      <p:sp>
        <p:nvSpPr>
          <p:cNvPr id="6" name="TextBox 5"/>
          <p:cNvSpPr txBox="1"/>
          <p:nvPr/>
        </p:nvSpPr>
        <p:spPr>
          <a:xfrm>
            <a:off x="670726" y="442337"/>
            <a:ext cx="7891740" cy="923330"/>
          </a:xfrm>
          <a:prstGeom prst="rect">
            <a:avLst/>
          </a:prstGeom>
          <a:noFill/>
        </p:spPr>
        <p:txBody>
          <a:bodyPr wrap="square" rtlCol="0">
            <a:spAutoFit/>
          </a:bodyPr>
          <a:lstStyle/>
          <a:p>
            <a:r>
              <a:rPr lang="en-US" sz="3000" dirty="0" smtClean="0">
                <a:latin typeface="Britannic Bold"/>
                <a:cs typeface="Britannic Bold"/>
              </a:rPr>
              <a:t>Building on a Strong Foundation of Coverage</a:t>
            </a:r>
          </a:p>
          <a:p>
            <a:pPr algn="ctr"/>
            <a:r>
              <a:rPr lang="en-US" sz="2400" dirty="0" smtClean="0">
                <a:latin typeface="Britannic Bold"/>
                <a:cs typeface="Britannic Bold"/>
              </a:rPr>
              <a:t>2015 Annual Child Health Policy Conference</a:t>
            </a:r>
            <a:endParaRPr lang="en-US" sz="2400" dirty="0">
              <a:latin typeface="Britannic Bold"/>
              <a:cs typeface="Britannic Bold"/>
            </a:endParaRPr>
          </a:p>
        </p:txBody>
      </p:sp>
      <p:sp>
        <p:nvSpPr>
          <p:cNvPr id="7" name="TextBox 6"/>
          <p:cNvSpPr txBox="1"/>
          <p:nvPr/>
        </p:nvSpPr>
        <p:spPr>
          <a:xfrm>
            <a:off x="128437" y="6050023"/>
            <a:ext cx="8904964" cy="553998"/>
          </a:xfrm>
          <a:prstGeom prst="rect">
            <a:avLst/>
          </a:prstGeom>
          <a:noFill/>
        </p:spPr>
        <p:txBody>
          <a:bodyPr wrap="square" rtlCol="0">
            <a:spAutoFit/>
          </a:bodyPr>
          <a:lstStyle/>
          <a:p>
            <a:pPr algn="ctr"/>
            <a:r>
              <a:rPr lang="en-US" sz="3000" dirty="0" smtClean="0">
                <a:latin typeface="Britannic Bold"/>
                <a:cs typeface="Britannic Bold"/>
              </a:rPr>
              <a:t>Georgetown Center for Children and Families</a:t>
            </a:r>
          </a:p>
        </p:txBody>
      </p:sp>
    </p:spTree>
    <p:extLst>
      <p:ext uri="{BB962C8B-B14F-4D97-AF65-F5344CB8AC3E}">
        <p14:creationId xmlns:p14="http://schemas.microsoft.com/office/powerpoint/2010/main" val="3358894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2003-5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56360" y="642103"/>
            <a:ext cx="5879556" cy="1266501"/>
          </a:xfrm>
          <a:prstGeom prst="rect">
            <a:avLst/>
          </a:prstGeom>
          <a:noFill/>
        </p:spPr>
        <p:txBody>
          <a:bodyPr wrap="square" rtlCol="0">
            <a:spAutoFit/>
          </a:bodyPr>
          <a:lstStyle/>
          <a:p>
            <a:pPr>
              <a:lnSpc>
                <a:spcPct val="90000"/>
              </a:lnSpc>
            </a:pPr>
            <a:r>
              <a:rPr lang="en-US" sz="4200" dirty="0" smtClean="0">
                <a:latin typeface="Britannic Bold"/>
                <a:cs typeface="Britannic Bold"/>
              </a:rPr>
              <a:t>Child Core Set of Health Quality Measures</a:t>
            </a:r>
            <a:endParaRPr lang="en-US" sz="4200" dirty="0">
              <a:latin typeface="Britannic Bold"/>
              <a:cs typeface="Britannic Bold"/>
            </a:endParaRPr>
          </a:p>
        </p:txBody>
      </p:sp>
      <p:sp>
        <p:nvSpPr>
          <p:cNvPr id="4" name="TextBox 3"/>
          <p:cNvSpPr txBox="1"/>
          <p:nvPr/>
        </p:nvSpPr>
        <p:spPr>
          <a:xfrm>
            <a:off x="713539" y="2982204"/>
            <a:ext cx="7920281" cy="3847207"/>
          </a:xfrm>
          <a:prstGeom prst="rect">
            <a:avLst/>
          </a:prstGeom>
          <a:noFill/>
        </p:spPr>
        <p:txBody>
          <a:bodyPr wrap="square" rtlCol="0">
            <a:spAutoFit/>
          </a:bodyPr>
          <a:lstStyle/>
          <a:p>
            <a:pPr marL="342900" indent="-342900">
              <a:buClr>
                <a:srgbClr val="FFB71E"/>
              </a:buClr>
              <a:buFont typeface="Arial"/>
              <a:buChar char="•"/>
            </a:pPr>
            <a:r>
              <a:rPr lang="en-US" sz="2800" dirty="0" smtClean="0"/>
              <a:t>Established by CHIPRA</a:t>
            </a:r>
          </a:p>
          <a:p>
            <a:pPr marL="342900" indent="-342900">
              <a:buClr>
                <a:srgbClr val="FFB71E"/>
              </a:buClr>
              <a:buFont typeface="Arial"/>
              <a:buChar char="•"/>
            </a:pPr>
            <a:r>
              <a:rPr lang="en-US" sz="2800" dirty="0" smtClean="0"/>
              <a:t>CMS partnered with ARHQ to create a subcommittee</a:t>
            </a:r>
          </a:p>
          <a:p>
            <a:pPr marL="342900" indent="-342900">
              <a:buClr>
                <a:srgbClr val="FFB71E"/>
              </a:buClr>
              <a:buFont typeface="Arial"/>
              <a:buChar char="•"/>
            </a:pPr>
            <a:r>
              <a:rPr lang="en-US" sz="2800" dirty="0" smtClean="0"/>
              <a:t>Core set is continually evolving</a:t>
            </a:r>
          </a:p>
          <a:p>
            <a:pPr marL="342900" indent="-342900">
              <a:buClr>
                <a:srgbClr val="FFB71E"/>
              </a:buClr>
              <a:buFont typeface="Arial"/>
              <a:buChar char="•"/>
            </a:pPr>
            <a:r>
              <a:rPr lang="en-US" sz="2800" dirty="0" smtClean="0"/>
              <a:t>Data from different sets of measurements and sources: (HEDIS, CDC, EPSDT Form 416, +)</a:t>
            </a:r>
          </a:p>
          <a:p>
            <a:pPr marL="342900" indent="-342900">
              <a:buClr>
                <a:srgbClr val="FFB71E"/>
              </a:buClr>
              <a:buFont typeface="Arial"/>
              <a:buChar char="•"/>
            </a:pPr>
            <a:r>
              <a:rPr lang="en-US" sz="2800" dirty="0" smtClean="0"/>
              <a:t>Reporting by states is voluntary</a:t>
            </a:r>
          </a:p>
          <a:p>
            <a:endParaRPr lang="en-US" sz="2400" dirty="0" smtClean="0"/>
          </a:p>
          <a:p>
            <a:pPr marL="800100" lvl="1" indent="-342900">
              <a:buFont typeface="Arial"/>
              <a:buChar char="•"/>
            </a:pPr>
            <a:endParaRPr lang="en-US" sz="2400" dirty="0"/>
          </a:p>
        </p:txBody>
      </p:sp>
    </p:spTree>
    <p:extLst>
      <p:ext uri="{BB962C8B-B14F-4D97-AF65-F5344CB8AC3E}">
        <p14:creationId xmlns:p14="http://schemas.microsoft.com/office/powerpoint/2010/main" val="377612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2003-2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 name="Content Placeholder 6"/>
          <p:cNvSpPr txBox="1">
            <a:spLocks/>
          </p:cNvSpPr>
          <p:nvPr/>
        </p:nvSpPr>
        <p:spPr>
          <a:xfrm>
            <a:off x="4652271" y="607419"/>
            <a:ext cx="3781758" cy="4358166"/>
          </a:xfrm>
          <a:prstGeom prst="rect">
            <a:avLst/>
          </a:prstGeom>
          <a:solidFill>
            <a:srgbClr val="FFB71E">
              <a:alpha val="60000"/>
            </a:srgb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Clr>
                <a:srgbClr val="E4A51A"/>
              </a:buClr>
              <a:buFont typeface="Arial"/>
              <a:buNone/>
            </a:pPr>
            <a:r>
              <a:rPr lang="en-US" b="1" dirty="0" smtClean="0">
                <a:solidFill>
                  <a:srgbClr val="000000"/>
                </a:solidFill>
                <a:latin typeface="Britannic Bold"/>
                <a:cs typeface="Britannic Bold"/>
              </a:rPr>
              <a:t>2015 Child Core Set (24)</a:t>
            </a:r>
          </a:p>
          <a:p>
            <a:pPr>
              <a:lnSpc>
                <a:spcPct val="90000"/>
              </a:lnSpc>
              <a:buClr>
                <a:srgbClr val="800000"/>
              </a:buClr>
            </a:pPr>
            <a:r>
              <a:rPr lang="en-US" sz="2200" dirty="0" smtClean="0"/>
              <a:t>Access – 1</a:t>
            </a:r>
          </a:p>
          <a:p>
            <a:pPr>
              <a:lnSpc>
                <a:spcPct val="90000"/>
              </a:lnSpc>
              <a:buClr>
                <a:schemeClr val="accent2">
                  <a:lumMod val="50000"/>
                </a:schemeClr>
              </a:buClr>
            </a:pPr>
            <a:r>
              <a:rPr lang="en-US" sz="2200" dirty="0" smtClean="0"/>
              <a:t>Preventive Care – 8</a:t>
            </a:r>
          </a:p>
          <a:p>
            <a:pPr>
              <a:lnSpc>
                <a:spcPct val="90000"/>
              </a:lnSpc>
              <a:buClr>
                <a:schemeClr val="accent2">
                  <a:lumMod val="50000"/>
                </a:schemeClr>
              </a:buClr>
            </a:pPr>
            <a:r>
              <a:rPr lang="en-US" sz="2200" dirty="0" smtClean="0"/>
              <a:t>Maternal and Perinatal Health – 6</a:t>
            </a:r>
          </a:p>
          <a:p>
            <a:pPr>
              <a:lnSpc>
                <a:spcPct val="90000"/>
              </a:lnSpc>
              <a:buClr>
                <a:schemeClr val="accent2">
                  <a:lumMod val="50000"/>
                </a:schemeClr>
              </a:buClr>
            </a:pPr>
            <a:r>
              <a:rPr lang="en-US" sz="2200" dirty="0" smtClean="0"/>
              <a:t>Behavioral Health – 3</a:t>
            </a:r>
          </a:p>
          <a:p>
            <a:pPr>
              <a:lnSpc>
                <a:spcPct val="90000"/>
              </a:lnSpc>
              <a:buClr>
                <a:schemeClr val="accent2">
                  <a:lumMod val="50000"/>
                </a:schemeClr>
              </a:buClr>
            </a:pPr>
            <a:r>
              <a:rPr lang="en-US" sz="2200" dirty="0" smtClean="0"/>
              <a:t>Care of Acute and Chronic Conditions – 3</a:t>
            </a:r>
          </a:p>
          <a:p>
            <a:pPr>
              <a:lnSpc>
                <a:spcPct val="90000"/>
              </a:lnSpc>
              <a:buClr>
                <a:schemeClr val="accent2">
                  <a:lumMod val="50000"/>
                </a:schemeClr>
              </a:buClr>
            </a:pPr>
            <a:r>
              <a:rPr lang="en-US" sz="2200" dirty="0" smtClean="0"/>
              <a:t>Oral Health – 2</a:t>
            </a:r>
          </a:p>
          <a:p>
            <a:pPr>
              <a:lnSpc>
                <a:spcPct val="90000"/>
              </a:lnSpc>
              <a:buClr>
                <a:schemeClr val="accent2">
                  <a:lumMod val="50000"/>
                </a:schemeClr>
              </a:buClr>
            </a:pPr>
            <a:r>
              <a:rPr lang="en-US" sz="2200" dirty="0" smtClean="0"/>
              <a:t>Experience of Care – 1 </a:t>
            </a:r>
            <a:endParaRPr lang="en-US" sz="2200" dirty="0"/>
          </a:p>
        </p:txBody>
      </p:sp>
      <p:sp>
        <p:nvSpPr>
          <p:cNvPr id="28" name="Content Placeholder 6"/>
          <p:cNvSpPr txBox="1">
            <a:spLocks/>
          </p:cNvSpPr>
          <p:nvPr/>
        </p:nvSpPr>
        <p:spPr>
          <a:xfrm>
            <a:off x="684994" y="625252"/>
            <a:ext cx="3738943" cy="4340333"/>
          </a:xfrm>
          <a:prstGeom prst="rect">
            <a:avLst/>
          </a:prstGeom>
          <a:solidFill>
            <a:srgbClr val="FFB71E">
              <a:alpha val="60000"/>
            </a:srgb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Clr>
                <a:srgbClr val="E4A51A"/>
              </a:buClr>
              <a:buFont typeface="Arial"/>
              <a:buNone/>
            </a:pPr>
            <a:r>
              <a:rPr lang="en-US" b="1" dirty="0" smtClean="0">
                <a:solidFill>
                  <a:srgbClr val="000000"/>
                </a:solidFill>
                <a:latin typeface="Britannic Bold"/>
                <a:cs typeface="Britannic Bold"/>
              </a:rPr>
              <a:t>2013 State Reporting (25)</a:t>
            </a:r>
          </a:p>
          <a:p>
            <a:pPr>
              <a:lnSpc>
                <a:spcPct val="90000"/>
              </a:lnSpc>
              <a:buClr>
                <a:srgbClr val="800000"/>
              </a:buClr>
            </a:pPr>
            <a:r>
              <a:rPr lang="en-US" sz="2200" dirty="0" smtClean="0"/>
              <a:t>2 states reported all 25 measures</a:t>
            </a:r>
          </a:p>
          <a:p>
            <a:pPr>
              <a:lnSpc>
                <a:spcPct val="90000"/>
              </a:lnSpc>
              <a:buClr>
                <a:schemeClr val="accent2">
                  <a:lumMod val="50000"/>
                </a:schemeClr>
              </a:buClr>
            </a:pPr>
            <a:r>
              <a:rPr lang="en-US" sz="2200" dirty="0" smtClean="0"/>
              <a:t>7 states reported 24 or 25 measures</a:t>
            </a:r>
          </a:p>
          <a:p>
            <a:pPr>
              <a:lnSpc>
                <a:spcPct val="90000"/>
              </a:lnSpc>
              <a:buClr>
                <a:schemeClr val="accent2">
                  <a:lumMod val="50000"/>
                </a:schemeClr>
              </a:buClr>
            </a:pPr>
            <a:r>
              <a:rPr lang="en-US" sz="2200" dirty="0" smtClean="0"/>
              <a:t>Not all states reported all measures for both Medicaid and CHIP</a:t>
            </a:r>
          </a:p>
          <a:p>
            <a:pPr>
              <a:lnSpc>
                <a:spcPct val="90000"/>
              </a:lnSpc>
              <a:buClr>
                <a:schemeClr val="accent2">
                  <a:lumMod val="50000"/>
                </a:schemeClr>
              </a:buClr>
            </a:pPr>
            <a:r>
              <a:rPr lang="en-US" sz="2200" dirty="0" smtClean="0"/>
              <a:t>CMS only reports state-level data if at least 25 states are reporting</a:t>
            </a:r>
          </a:p>
          <a:p>
            <a:pPr marL="0" indent="0" algn="ctr">
              <a:lnSpc>
                <a:spcPct val="90000"/>
              </a:lnSpc>
              <a:buClr>
                <a:srgbClr val="E4A51A"/>
              </a:buClr>
              <a:buFont typeface="Arial"/>
              <a:buNone/>
            </a:pPr>
            <a:endParaRPr lang="en-US" b="1" dirty="0" smtClean="0">
              <a:solidFill>
                <a:srgbClr val="000000"/>
              </a:solidFill>
              <a:latin typeface="Britannic Bold"/>
              <a:cs typeface="Britannic Bold"/>
            </a:endParaRPr>
          </a:p>
          <a:p>
            <a:pPr marL="0" indent="0" algn="ctr">
              <a:lnSpc>
                <a:spcPct val="90000"/>
              </a:lnSpc>
              <a:buClr>
                <a:srgbClr val="E4A51A"/>
              </a:buClr>
              <a:buFont typeface="Arial"/>
              <a:buNone/>
            </a:pPr>
            <a:endParaRPr lang="en-US" b="1" dirty="0" smtClean="0">
              <a:solidFill>
                <a:srgbClr val="000000"/>
              </a:solidFill>
              <a:latin typeface="Britannic Bold"/>
              <a:cs typeface="Britannic Bold"/>
            </a:endParaRPr>
          </a:p>
        </p:txBody>
      </p:sp>
      <p:sp>
        <p:nvSpPr>
          <p:cNvPr id="4" name="TextBox 3"/>
          <p:cNvSpPr txBox="1"/>
          <p:nvPr/>
        </p:nvSpPr>
        <p:spPr>
          <a:xfrm>
            <a:off x="1455619" y="5407921"/>
            <a:ext cx="6735807" cy="923330"/>
          </a:xfrm>
          <a:prstGeom prst="rect">
            <a:avLst/>
          </a:prstGeom>
          <a:noFill/>
        </p:spPr>
        <p:txBody>
          <a:bodyPr wrap="square" rtlCol="0">
            <a:spAutoFit/>
          </a:bodyPr>
          <a:lstStyle/>
          <a:p>
            <a:pPr algn="ctr"/>
            <a:r>
              <a:rPr lang="en-US" b="1" dirty="0" smtClean="0">
                <a:latin typeface="Britannic Bold"/>
                <a:cs typeface="Britannic Bold"/>
              </a:rPr>
              <a:t>2015 Children’s Core Set of Health Care Measures</a:t>
            </a:r>
          </a:p>
          <a:p>
            <a:r>
              <a:rPr lang="en-US" dirty="0" smtClean="0">
                <a:solidFill>
                  <a:srgbClr val="800000"/>
                </a:solidFill>
              </a:rPr>
              <a:t>http://</a:t>
            </a:r>
            <a:r>
              <a:rPr lang="en-US" dirty="0" err="1" smtClean="0">
                <a:solidFill>
                  <a:srgbClr val="800000"/>
                </a:solidFill>
              </a:rPr>
              <a:t>www.medicaid.gov</a:t>
            </a:r>
            <a:r>
              <a:rPr lang="en-US" dirty="0" smtClean="0">
                <a:solidFill>
                  <a:srgbClr val="800000"/>
                </a:solidFill>
              </a:rPr>
              <a:t>/</a:t>
            </a:r>
            <a:r>
              <a:rPr lang="en-US" dirty="0" err="1" smtClean="0">
                <a:solidFill>
                  <a:srgbClr val="800000"/>
                </a:solidFill>
              </a:rPr>
              <a:t>medicaid</a:t>
            </a:r>
            <a:r>
              <a:rPr lang="en-US" dirty="0" smtClean="0">
                <a:solidFill>
                  <a:srgbClr val="800000"/>
                </a:solidFill>
              </a:rPr>
              <a:t>-chip-program-information/by-topics/quality-of-care/downloads/2015-child-core-set.pdf</a:t>
            </a:r>
            <a:endParaRPr lang="en-US" dirty="0">
              <a:solidFill>
                <a:srgbClr val="800000"/>
              </a:solidFill>
            </a:endParaRPr>
          </a:p>
        </p:txBody>
      </p:sp>
    </p:spTree>
    <p:extLst>
      <p:ext uri="{BB962C8B-B14F-4D97-AF65-F5344CB8AC3E}">
        <p14:creationId xmlns:p14="http://schemas.microsoft.com/office/powerpoint/2010/main" val="257488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2003-11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99791" y="470874"/>
            <a:ext cx="7677678" cy="4487381"/>
          </a:xfrm>
          <a:prstGeom prst="rect">
            <a:avLst/>
          </a:prstGeom>
          <a:noFill/>
        </p:spPr>
        <p:txBody>
          <a:bodyPr wrap="square" rtlCol="0">
            <a:spAutoFit/>
          </a:bodyPr>
          <a:lstStyle/>
          <a:p>
            <a:pPr marL="342900" lvl="0" indent="-342900">
              <a:lnSpc>
                <a:spcPct val="90000"/>
              </a:lnSpc>
              <a:spcAft>
                <a:spcPts val="400"/>
              </a:spcAft>
              <a:buClr>
                <a:srgbClr val="800000"/>
              </a:buClr>
              <a:buFont typeface="Arial"/>
              <a:buChar char="•"/>
            </a:pPr>
            <a:r>
              <a:rPr lang="en-US" sz="2400" dirty="0"/>
              <a:t>A</a:t>
            </a:r>
            <a:r>
              <a:rPr lang="en-US" sz="2400" dirty="0" smtClean="0"/>
              <a:t> </a:t>
            </a:r>
            <a:r>
              <a:rPr lang="en-US" sz="2400" dirty="0"/>
              <a:t>voice </a:t>
            </a:r>
            <a:r>
              <a:rPr lang="en-US" sz="2400" dirty="0" smtClean="0"/>
              <a:t>for </a:t>
            </a:r>
            <a:r>
              <a:rPr lang="en-US" sz="2400" dirty="0"/>
              <a:t>the needs </a:t>
            </a:r>
            <a:r>
              <a:rPr lang="en-US" sz="2400" dirty="0" smtClean="0"/>
              <a:t>of </a:t>
            </a:r>
            <a:r>
              <a:rPr lang="en-US" sz="2400" dirty="0"/>
              <a:t>families with children</a:t>
            </a:r>
          </a:p>
          <a:p>
            <a:pPr marL="342900" lvl="0" indent="-342900">
              <a:lnSpc>
                <a:spcPct val="90000"/>
              </a:lnSpc>
              <a:spcAft>
                <a:spcPts val="400"/>
              </a:spcAft>
              <a:buClr>
                <a:srgbClr val="800000"/>
              </a:buClr>
              <a:buFont typeface="Arial"/>
              <a:buChar char="•"/>
            </a:pPr>
            <a:r>
              <a:rPr lang="en-US" sz="2400" dirty="0" smtClean="0"/>
              <a:t>Relationships with and the trust of families and the organizations that support them</a:t>
            </a:r>
            <a:endParaRPr lang="en-US" sz="2400" dirty="0"/>
          </a:p>
          <a:p>
            <a:pPr marL="342900" lvl="0" indent="-342900">
              <a:lnSpc>
                <a:spcPct val="90000"/>
              </a:lnSpc>
              <a:spcAft>
                <a:spcPts val="400"/>
              </a:spcAft>
              <a:buClr>
                <a:srgbClr val="800000"/>
              </a:buClr>
              <a:buFont typeface="Arial"/>
              <a:buChar char="•"/>
            </a:pPr>
            <a:r>
              <a:rPr lang="en-US" sz="2400" dirty="0"/>
              <a:t>A</a:t>
            </a:r>
            <a:r>
              <a:rPr lang="en-US" sz="2400" dirty="0" smtClean="0"/>
              <a:t>bility </a:t>
            </a:r>
            <a:r>
              <a:rPr lang="en-US" sz="2400" dirty="0"/>
              <a:t>to educate and </a:t>
            </a:r>
            <a:r>
              <a:rPr lang="en-US" sz="2400" dirty="0" smtClean="0"/>
              <a:t>influence </a:t>
            </a:r>
          </a:p>
          <a:p>
            <a:pPr marL="342900" lvl="0" indent="-342900">
              <a:lnSpc>
                <a:spcPct val="90000"/>
              </a:lnSpc>
              <a:spcAft>
                <a:spcPts val="400"/>
              </a:spcAft>
              <a:buClr>
                <a:srgbClr val="800000"/>
              </a:buClr>
              <a:buFont typeface="Arial"/>
              <a:buChar char="•"/>
            </a:pPr>
            <a:r>
              <a:rPr lang="en-US" sz="2400" dirty="0" smtClean="0"/>
              <a:t>Credibility with decision-makers and influencers</a:t>
            </a:r>
            <a:endParaRPr lang="en-US" sz="2400" dirty="0"/>
          </a:p>
          <a:p>
            <a:pPr marL="342900" lvl="0" indent="-342900">
              <a:lnSpc>
                <a:spcPct val="90000"/>
              </a:lnSpc>
              <a:spcAft>
                <a:spcPts val="400"/>
              </a:spcAft>
              <a:buClr>
                <a:srgbClr val="800000"/>
              </a:buClr>
              <a:buFont typeface="Arial"/>
              <a:buChar char="•"/>
            </a:pPr>
            <a:r>
              <a:rPr lang="en-US" sz="2400" dirty="0" smtClean="0"/>
              <a:t>Partnerships with multi</a:t>
            </a:r>
            <a:r>
              <a:rPr lang="en-US" sz="2400" dirty="0"/>
              <a:t>-stakeholder groups</a:t>
            </a:r>
          </a:p>
          <a:p>
            <a:pPr marL="342900" lvl="0" indent="-342900">
              <a:lnSpc>
                <a:spcPct val="90000"/>
              </a:lnSpc>
              <a:spcAft>
                <a:spcPts val="400"/>
              </a:spcAft>
              <a:buClr>
                <a:srgbClr val="800000"/>
              </a:buClr>
              <a:buFont typeface="Arial"/>
              <a:buChar char="•"/>
            </a:pPr>
            <a:r>
              <a:rPr lang="en-US" sz="2400" dirty="0" smtClean="0"/>
              <a:t>Effective communicator in telling “the story”</a:t>
            </a:r>
            <a:endParaRPr lang="en-US" sz="2400" dirty="0"/>
          </a:p>
          <a:p>
            <a:pPr marL="342900" lvl="0" indent="-342900">
              <a:lnSpc>
                <a:spcPct val="90000"/>
              </a:lnSpc>
              <a:spcAft>
                <a:spcPts val="400"/>
              </a:spcAft>
              <a:buClr>
                <a:srgbClr val="800000"/>
              </a:buClr>
              <a:buFont typeface="Arial"/>
              <a:buChar char="•"/>
            </a:pPr>
            <a:r>
              <a:rPr lang="en-US" sz="2400" dirty="0" smtClean="0"/>
              <a:t>Can empower and </a:t>
            </a:r>
            <a:r>
              <a:rPr lang="en-US" sz="2400" dirty="0"/>
              <a:t>mobilize consumers</a:t>
            </a:r>
          </a:p>
          <a:p>
            <a:pPr marL="342900" lvl="0" indent="-342900">
              <a:lnSpc>
                <a:spcPct val="90000"/>
              </a:lnSpc>
              <a:spcAft>
                <a:spcPts val="400"/>
              </a:spcAft>
              <a:buClr>
                <a:srgbClr val="800000"/>
              </a:buClr>
              <a:buFont typeface="Arial"/>
              <a:buChar char="•"/>
            </a:pPr>
            <a:r>
              <a:rPr lang="en-US" sz="2400" dirty="0" smtClean="0"/>
              <a:t>Understanding of  the </a:t>
            </a:r>
            <a:r>
              <a:rPr lang="en-US" sz="2400" dirty="0"/>
              <a:t>community</a:t>
            </a:r>
          </a:p>
          <a:p>
            <a:pPr marL="342900" lvl="0" indent="-342900">
              <a:lnSpc>
                <a:spcPct val="90000"/>
              </a:lnSpc>
              <a:spcAft>
                <a:spcPts val="400"/>
              </a:spcAft>
              <a:buClr>
                <a:srgbClr val="800000"/>
              </a:buClr>
              <a:buFont typeface="Arial"/>
              <a:buChar char="•"/>
            </a:pPr>
            <a:r>
              <a:rPr lang="en-US" sz="2400" dirty="0" smtClean="0"/>
              <a:t>Working knowledge of the health </a:t>
            </a:r>
            <a:r>
              <a:rPr lang="en-US" sz="2400" dirty="0"/>
              <a:t>care system and technical aspects of health care quality</a:t>
            </a:r>
          </a:p>
          <a:p>
            <a:pPr>
              <a:buClr>
                <a:srgbClr val="800000"/>
              </a:buClr>
            </a:pPr>
            <a:endParaRPr lang="en-US" dirty="0"/>
          </a:p>
        </p:txBody>
      </p:sp>
      <p:sp>
        <p:nvSpPr>
          <p:cNvPr id="5" name="TextBox 4"/>
          <p:cNvSpPr txBox="1"/>
          <p:nvPr/>
        </p:nvSpPr>
        <p:spPr>
          <a:xfrm>
            <a:off x="0" y="5247757"/>
            <a:ext cx="9144000" cy="1148007"/>
          </a:xfrm>
          <a:prstGeom prst="rect">
            <a:avLst/>
          </a:prstGeom>
          <a:noFill/>
          <a:ln>
            <a:noFill/>
          </a:ln>
        </p:spPr>
        <p:txBody>
          <a:bodyPr wrap="square" rtlCol="0" anchor="ctr">
            <a:spAutoFit/>
          </a:bodyPr>
          <a:lstStyle/>
          <a:p>
            <a:pPr algn="ctr">
              <a:lnSpc>
                <a:spcPct val="80000"/>
              </a:lnSpc>
            </a:pPr>
            <a:r>
              <a:rPr lang="en-US" sz="4200" dirty="0" smtClean="0">
                <a:latin typeface="Britannic Bold"/>
                <a:cs typeface="Britannic Bold"/>
              </a:rPr>
              <a:t>What do Child Health Advocates </a:t>
            </a:r>
          </a:p>
          <a:p>
            <a:pPr algn="ctr">
              <a:lnSpc>
                <a:spcPct val="80000"/>
              </a:lnSpc>
            </a:pPr>
            <a:r>
              <a:rPr lang="en-US" sz="4200" dirty="0" smtClean="0">
                <a:latin typeface="Britannic Bold"/>
                <a:cs typeface="Britannic Bold"/>
              </a:rPr>
              <a:t>Bring to the Table?</a:t>
            </a:r>
          </a:p>
        </p:txBody>
      </p:sp>
    </p:spTree>
    <p:extLst>
      <p:ext uri="{BB962C8B-B14F-4D97-AF65-F5344CB8AC3E}">
        <p14:creationId xmlns:p14="http://schemas.microsoft.com/office/powerpoint/2010/main" val="2301863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2003-10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85519" y="214028"/>
            <a:ext cx="8762257" cy="1384995"/>
          </a:xfrm>
          <a:prstGeom prst="rect">
            <a:avLst/>
          </a:prstGeom>
          <a:noFill/>
        </p:spPr>
        <p:txBody>
          <a:bodyPr wrap="square" rtlCol="0">
            <a:spAutoFit/>
          </a:bodyPr>
          <a:lstStyle/>
          <a:p>
            <a:pPr algn="ctr"/>
            <a:r>
              <a:rPr lang="en-US" sz="4200" dirty="0" smtClean="0">
                <a:latin typeface="Britannic Bold"/>
                <a:cs typeface="Britannic Bold"/>
              </a:rPr>
              <a:t>The Role of Child Health Advocates</a:t>
            </a:r>
          </a:p>
          <a:p>
            <a:pPr algn="ctr"/>
            <a:endParaRPr lang="en-US" sz="4200" dirty="0">
              <a:latin typeface="Britannic Bold"/>
              <a:cs typeface="Britannic Bold"/>
            </a:endParaRPr>
          </a:p>
        </p:txBody>
      </p:sp>
      <p:sp>
        <p:nvSpPr>
          <p:cNvPr id="4" name="TextBox 3"/>
          <p:cNvSpPr txBox="1"/>
          <p:nvPr/>
        </p:nvSpPr>
        <p:spPr>
          <a:xfrm>
            <a:off x="827704" y="956017"/>
            <a:ext cx="8316295" cy="3962623"/>
          </a:xfrm>
          <a:prstGeom prst="rect">
            <a:avLst/>
          </a:prstGeom>
          <a:noFill/>
        </p:spPr>
        <p:txBody>
          <a:bodyPr wrap="square" rtlCol="0">
            <a:spAutoFit/>
          </a:bodyPr>
          <a:lstStyle/>
          <a:p>
            <a:pPr marL="285750" indent="-285750">
              <a:lnSpc>
                <a:spcPct val="90000"/>
              </a:lnSpc>
              <a:spcAft>
                <a:spcPts val="300"/>
              </a:spcAft>
              <a:buClr>
                <a:srgbClr val="E4A51A"/>
              </a:buClr>
              <a:buFont typeface="Arial"/>
              <a:buChar char="•"/>
            </a:pPr>
            <a:r>
              <a:rPr lang="en-US" sz="2400" dirty="0" smtClean="0"/>
              <a:t>Advocate for legislation and administrative change</a:t>
            </a:r>
          </a:p>
          <a:p>
            <a:pPr marL="742950" lvl="1" indent="-285750">
              <a:lnSpc>
                <a:spcPct val="90000"/>
              </a:lnSpc>
              <a:spcAft>
                <a:spcPts val="300"/>
              </a:spcAft>
              <a:buClr>
                <a:srgbClr val="E4A51A"/>
              </a:buClr>
              <a:buFont typeface="Arial"/>
              <a:buChar char="•"/>
            </a:pPr>
            <a:r>
              <a:rPr lang="en-US" sz="2400" dirty="0" smtClean="0"/>
              <a:t>Press for transparency </a:t>
            </a:r>
          </a:p>
          <a:p>
            <a:pPr marL="1200150" lvl="2" indent="-285750">
              <a:lnSpc>
                <a:spcPct val="90000"/>
              </a:lnSpc>
              <a:spcAft>
                <a:spcPts val="300"/>
              </a:spcAft>
              <a:buClr>
                <a:srgbClr val="E4A51A"/>
              </a:buClr>
              <a:buFont typeface="Arial"/>
              <a:buChar char="•"/>
            </a:pPr>
            <a:r>
              <a:rPr lang="en-US" sz="2400" dirty="0" smtClean="0"/>
              <a:t>Help assess and prioritize QI opportunities</a:t>
            </a:r>
          </a:p>
          <a:p>
            <a:pPr marL="1657350" lvl="3" indent="-285750">
              <a:lnSpc>
                <a:spcPct val="90000"/>
              </a:lnSpc>
              <a:spcAft>
                <a:spcPts val="300"/>
              </a:spcAft>
              <a:buClr>
                <a:srgbClr val="E4A51A"/>
              </a:buClr>
              <a:buFont typeface="Arial"/>
              <a:buChar char="•"/>
            </a:pPr>
            <a:r>
              <a:rPr lang="en-US" sz="2400" dirty="0" smtClean="0"/>
              <a:t>Spread the word and gain media attention on quality efforts</a:t>
            </a:r>
          </a:p>
          <a:p>
            <a:pPr marL="1657350" lvl="3" indent="-285750">
              <a:lnSpc>
                <a:spcPct val="90000"/>
              </a:lnSpc>
              <a:spcAft>
                <a:spcPts val="300"/>
              </a:spcAft>
              <a:buClr>
                <a:srgbClr val="E4A51A"/>
              </a:buClr>
              <a:buFont typeface="Arial"/>
              <a:buChar char="•"/>
            </a:pPr>
            <a:r>
              <a:rPr lang="en-US" sz="2400" dirty="0" smtClean="0"/>
              <a:t>Identify supporters from various child development sectors to serve as local champions</a:t>
            </a:r>
          </a:p>
          <a:p>
            <a:pPr marL="2114550" lvl="4" indent="-285750">
              <a:lnSpc>
                <a:spcPct val="90000"/>
              </a:lnSpc>
              <a:spcAft>
                <a:spcPts val="300"/>
              </a:spcAft>
              <a:buClr>
                <a:srgbClr val="E4A51A"/>
              </a:buClr>
              <a:buFont typeface="Arial"/>
              <a:buChar char="•"/>
            </a:pPr>
            <a:r>
              <a:rPr lang="en-US" sz="2400" dirty="0" smtClean="0"/>
              <a:t>Engage state-level stakeholders in local efforts to replicate QI projects</a:t>
            </a:r>
          </a:p>
          <a:p>
            <a:pPr marL="2114550" lvl="4" indent="-285750">
              <a:lnSpc>
                <a:spcPct val="90000"/>
              </a:lnSpc>
              <a:spcAft>
                <a:spcPts val="300"/>
              </a:spcAft>
              <a:buClr>
                <a:srgbClr val="E4A51A"/>
              </a:buClr>
              <a:buFont typeface="Arial"/>
              <a:buChar char="•"/>
            </a:pPr>
            <a:r>
              <a:rPr lang="en-US" sz="2400" dirty="0" smtClean="0"/>
              <a:t>Engage and educate families</a:t>
            </a:r>
          </a:p>
          <a:p>
            <a:pPr>
              <a:buClr>
                <a:srgbClr val="E4A51A"/>
              </a:buClr>
            </a:pPr>
            <a:endParaRPr lang="en-US" dirty="0" smtClean="0"/>
          </a:p>
        </p:txBody>
      </p:sp>
    </p:spTree>
    <p:extLst>
      <p:ext uri="{BB962C8B-B14F-4D97-AF65-F5344CB8AC3E}">
        <p14:creationId xmlns:p14="http://schemas.microsoft.com/office/powerpoint/2010/main" val="76207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2003-8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240512" y="428067"/>
            <a:ext cx="6236329" cy="3780522"/>
          </a:xfrm>
          <a:prstGeom prst="rect">
            <a:avLst/>
          </a:prstGeom>
          <a:noFill/>
        </p:spPr>
        <p:txBody>
          <a:bodyPr wrap="square" rtlCol="0">
            <a:spAutoFit/>
          </a:bodyPr>
          <a:lstStyle/>
          <a:p>
            <a:pPr algn="ctr"/>
            <a:r>
              <a:rPr lang="en-US" sz="3600" u="sng" dirty="0" smtClean="0">
                <a:latin typeface="Britannic Bold"/>
                <a:cs typeface="Britannic Bold"/>
              </a:rPr>
              <a:t>Inspector’s Report: </a:t>
            </a:r>
          </a:p>
          <a:p>
            <a:pPr algn="ctr">
              <a:spcAft>
                <a:spcPts val="800"/>
              </a:spcAft>
            </a:pPr>
            <a:r>
              <a:rPr lang="en-US" sz="3000" dirty="0" smtClean="0">
                <a:latin typeface="Britannic Bold"/>
                <a:cs typeface="Britannic Bold"/>
              </a:rPr>
              <a:t>Measuring and Strengthening Health Care Quality for Children in Medicaid and CHIP</a:t>
            </a:r>
          </a:p>
          <a:p>
            <a:pPr algn="ctr">
              <a:spcAft>
                <a:spcPts val="200"/>
              </a:spcAft>
            </a:pPr>
            <a:r>
              <a:rPr lang="en-US" b="1" dirty="0" smtClean="0">
                <a:latin typeface="Britannic Bold"/>
                <a:cs typeface="Britannic Bold"/>
              </a:rPr>
              <a:t>Moderator: </a:t>
            </a:r>
            <a:endParaRPr lang="en-US" dirty="0" smtClean="0">
              <a:latin typeface="Britannic Bold"/>
              <a:cs typeface="Britannic Bold"/>
            </a:endParaRPr>
          </a:p>
          <a:p>
            <a:pPr algn="ctr"/>
            <a:r>
              <a:rPr lang="en-US" sz="2400" i="1" dirty="0" smtClean="0">
                <a:latin typeface="Britannic Bold"/>
                <a:cs typeface="Britannic Bold"/>
              </a:rPr>
              <a:t>Tricia Brooks</a:t>
            </a:r>
            <a:endParaRPr lang="en-US" sz="2400" dirty="0" smtClean="0">
              <a:latin typeface="Britannic Bold"/>
              <a:cs typeface="Britannic Bold"/>
            </a:endParaRPr>
          </a:p>
          <a:p>
            <a:pPr algn="ctr"/>
            <a:endParaRPr lang="en-US" sz="3000" dirty="0">
              <a:latin typeface="Britannic Bold"/>
              <a:cs typeface="Britannic Bold"/>
            </a:endParaRPr>
          </a:p>
          <a:p>
            <a:pPr algn="ctr"/>
            <a:endParaRPr lang="en-US" sz="3000" dirty="0">
              <a:latin typeface="Britannic Bold"/>
              <a:cs typeface="Britannic Bold"/>
            </a:endParaRPr>
          </a:p>
        </p:txBody>
      </p:sp>
      <p:sp>
        <p:nvSpPr>
          <p:cNvPr id="6" name="Rectangle 5"/>
          <p:cNvSpPr/>
          <p:nvPr/>
        </p:nvSpPr>
        <p:spPr>
          <a:xfrm>
            <a:off x="742079" y="3534693"/>
            <a:ext cx="7734761" cy="2970044"/>
          </a:xfrm>
          <a:prstGeom prst="rect">
            <a:avLst/>
          </a:prstGeom>
        </p:spPr>
        <p:txBody>
          <a:bodyPr wrap="square">
            <a:spAutoFit/>
          </a:bodyPr>
          <a:lstStyle/>
          <a:p>
            <a:pPr algn="ctr">
              <a:spcAft>
                <a:spcPts val="1000"/>
              </a:spcAft>
            </a:pPr>
            <a:r>
              <a:rPr lang="en-US" b="1" dirty="0">
                <a:latin typeface="Britannic Bold"/>
                <a:cs typeface="Britannic Bold"/>
              </a:rPr>
              <a:t>Speakers: </a:t>
            </a:r>
            <a:endParaRPr lang="en-US" dirty="0">
              <a:latin typeface="Britannic Bold"/>
              <a:cs typeface="Britannic Bold"/>
            </a:endParaRPr>
          </a:p>
          <a:p>
            <a:pPr algn="ctr"/>
            <a:r>
              <a:rPr lang="en-US" sz="2400" i="1" dirty="0">
                <a:latin typeface="Britannic Bold"/>
                <a:cs typeface="Britannic Bold"/>
              </a:rPr>
              <a:t>Marsha Lillie-</a:t>
            </a:r>
            <a:r>
              <a:rPr lang="en-US" sz="2400" i="1" dirty="0" smtClean="0">
                <a:latin typeface="Britannic Bold"/>
                <a:cs typeface="Britannic Bold"/>
              </a:rPr>
              <a:t>Blanton</a:t>
            </a:r>
            <a:endParaRPr lang="en-US" sz="2400" dirty="0" smtClean="0">
              <a:latin typeface="Britannic Bold"/>
              <a:cs typeface="Britannic Bold"/>
            </a:endParaRPr>
          </a:p>
          <a:p>
            <a:pPr algn="ctr">
              <a:spcAft>
                <a:spcPts val="1000"/>
              </a:spcAft>
            </a:pPr>
            <a:r>
              <a:rPr lang="en-US" dirty="0" smtClean="0">
                <a:latin typeface="Britannic Bold"/>
                <a:cs typeface="Britannic Bold"/>
              </a:rPr>
              <a:t> </a:t>
            </a:r>
            <a:r>
              <a:rPr lang="en-US" dirty="0">
                <a:cs typeface="Britannic Bold"/>
              </a:rPr>
              <a:t>Director, Division of Quality, Evaluation and Health Outcomes, </a:t>
            </a:r>
            <a:r>
              <a:rPr lang="en-US" dirty="0" smtClean="0">
                <a:cs typeface="Britannic Bold"/>
              </a:rPr>
              <a:t>Centers </a:t>
            </a:r>
            <a:r>
              <a:rPr lang="en-US" dirty="0">
                <a:cs typeface="Britannic Bold"/>
              </a:rPr>
              <a:t>for Medicaid and CHIP Services</a:t>
            </a:r>
          </a:p>
          <a:p>
            <a:pPr algn="ctr"/>
            <a:r>
              <a:rPr lang="en-US" sz="2400" i="1" dirty="0">
                <a:latin typeface="Britannic Bold"/>
                <a:cs typeface="Britannic Bold"/>
              </a:rPr>
              <a:t>Ramesh </a:t>
            </a:r>
            <a:r>
              <a:rPr lang="en-US" sz="2400" i="1" dirty="0" err="1">
                <a:latin typeface="Britannic Bold"/>
                <a:cs typeface="Britannic Bold"/>
              </a:rPr>
              <a:t>Sachdeva</a:t>
            </a:r>
            <a:r>
              <a:rPr lang="en-US" sz="2400" i="1" dirty="0">
                <a:latin typeface="Britannic Bold"/>
                <a:cs typeface="Britannic Bold"/>
              </a:rPr>
              <a:t>, MD, PhD, MBA, </a:t>
            </a:r>
            <a:r>
              <a:rPr lang="en-US" sz="2400" i="1" dirty="0" smtClean="0">
                <a:latin typeface="Britannic Bold"/>
                <a:cs typeface="Britannic Bold"/>
              </a:rPr>
              <a:t>JD </a:t>
            </a:r>
          </a:p>
          <a:p>
            <a:pPr algn="ctr">
              <a:spcAft>
                <a:spcPts val="1000"/>
              </a:spcAft>
            </a:pPr>
            <a:r>
              <a:rPr lang="en-US" dirty="0" smtClean="0">
                <a:cs typeface="Britannic Bold"/>
              </a:rPr>
              <a:t>Associate </a:t>
            </a:r>
            <a:r>
              <a:rPr lang="en-US" dirty="0">
                <a:cs typeface="Britannic Bold"/>
              </a:rPr>
              <a:t>Executive Director, American Academy of Pediatrics</a:t>
            </a:r>
          </a:p>
          <a:p>
            <a:pPr algn="ctr"/>
            <a:r>
              <a:rPr lang="en-US" sz="2400" i="1" dirty="0">
                <a:latin typeface="Britannic Bold"/>
                <a:cs typeface="Britannic Bold"/>
              </a:rPr>
              <a:t>Kelly Devers, </a:t>
            </a:r>
            <a:r>
              <a:rPr lang="en-US" sz="2400" i="1" dirty="0" smtClean="0">
                <a:latin typeface="Britannic Bold"/>
                <a:cs typeface="Britannic Bold"/>
              </a:rPr>
              <a:t>PhD</a:t>
            </a:r>
            <a:endParaRPr lang="en-US" sz="2400" dirty="0" smtClean="0">
              <a:latin typeface="Britannic Bold"/>
              <a:cs typeface="Britannic Bold"/>
            </a:endParaRPr>
          </a:p>
          <a:p>
            <a:pPr algn="ctr"/>
            <a:r>
              <a:rPr lang="en-US" dirty="0" smtClean="0">
                <a:latin typeface="Britannic Bold"/>
                <a:cs typeface="Britannic Bold"/>
              </a:rPr>
              <a:t> </a:t>
            </a:r>
            <a:r>
              <a:rPr lang="en-US" dirty="0">
                <a:cs typeface="Britannic Bold"/>
              </a:rPr>
              <a:t>Senior Fellow, Urban Institute</a:t>
            </a:r>
          </a:p>
        </p:txBody>
      </p:sp>
    </p:spTree>
    <p:extLst>
      <p:ext uri="{BB962C8B-B14F-4D97-AF65-F5344CB8AC3E}">
        <p14:creationId xmlns:p14="http://schemas.microsoft.com/office/powerpoint/2010/main" val="230951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2003-3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829663"/>
            <a:ext cx="9144000" cy="738664"/>
          </a:xfrm>
          <a:prstGeom prst="rect">
            <a:avLst/>
          </a:prstGeom>
          <a:noFill/>
        </p:spPr>
        <p:txBody>
          <a:bodyPr wrap="square" rtlCol="0">
            <a:spAutoFit/>
          </a:bodyPr>
          <a:lstStyle/>
          <a:p>
            <a:pPr algn="ctr"/>
            <a:r>
              <a:rPr lang="en-US" sz="4200" dirty="0" smtClean="0">
                <a:latin typeface="Britannic Bold"/>
                <a:cs typeface="Britannic Bold"/>
              </a:rPr>
              <a:t>What is Quality Care?</a:t>
            </a:r>
          </a:p>
        </p:txBody>
      </p:sp>
      <p:sp>
        <p:nvSpPr>
          <p:cNvPr id="5" name="TextBox 4"/>
          <p:cNvSpPr txBox="1"/>
          <p:nvPr/>
        </p:nvSpPr>
        <p:spPr>
          <a:xfrm>
            <a:off x="2993308" y="2054384"/>
            <a:ext cx="3125848" cy="1754327"/>
          </a:xfrm>
          <a:prstGeom prst="rect">
            <a:avLst/>
          </a:prstGeom>
          <a:noFill/>
        </p:spPr>
        <p:txBody>
          <a:bodyPr wrap="square" rtlCol="0">
            <a:spAutoFit/>
          </a:bodyPr>
          <a:lstStyle/>
          <a:p>
            <a:pPr marL="342900" indent="-342900">
              <a:buClr>
                <a:srgbClr val="800000"/>
              </a:buClr>
              <a:buFont typeface="Arial"/>
              <a:buChar char="•"/>
            </a:pPr>
            <a:r>
              <a:rPr lang="en-US" sz="3000" dirty="0" smtClean="0"/>
              <a:t>Effective</a:t>
            </a:r>
          </a:p>
          <a:p>
            <a:pPr marL="342900" indent="-342900">
              <a:buClr>
                <a:srgbClr val="800000"/>
              </a:buClr>
              <a:buFont typeface="Arial"/>
              <a:buChar char="•"/>
            </a:pPr>
            <a:r>
              <a:rPr lang="en-US" sz="3000" dirty="0" smtClean="0"/>
              <a:t>Efficient</a:t>
            </a:r>
          </a:p>
          <a:p>
            <a:pPr marL="342900" indent="-342900">
              <a:buClr>
                <a:srgbClr val="800000"/>
              </a:buClr>
              <a:buFont typeface="Arial"/>
              <a:buChar char="•"/>
            </a:pPr>
            <a:r>
              <a:rPr lang="en-US" sz="3000" dirty="0"/>
              <a:t>E</a:t>
            </a:r>
            <a:r>
              <a:rPr lang="en-US" sz="3000" dirty="0" smtClean="0"/>
              <a:t>quitable</a:t>
            </a:r>
            <a:endParaRPr lang="en-US" sz="3000" dirty="0">
              <a:cs typeface="Britannic Bold"/>
            </a:endParaRPr>
          </a:p>
          <a:p>
            <a:pPr>
              <a:buClr>
                <a:srgbClr val="800000"/>
              </a:buClr>
            </a:pPr>
            <a:endParaRPr lang="en-US" dirty="0"/>
          </a:p>
        </p:txBody>
      </p:sp>
      <p:sp>
        <p:nvSpPr>
          <p:cNvPr id="6" name="TextBox 5"/>
          <p:cNvSpPr txBox="1"/>
          <p:nvPr/>
        </p:nvSpPr>
        <p:spPr>
          <a:xfrm>
            <a:off x="5026957" y="2062242"/>
            <a:ext cx="2504144" cy="2498120"/>
          </a:xfrm>
          <a:prstGeom prst="rect">
            <a:avLst/>
          </a:prstGeom>
          <a:noFill/>
        </p:spPr>
        <p:txBody>
          <a:bodyPr wrap="square" rtlCol="0">
            <a:spAutoFit/>
          </a:bodyPr>
          <a:lstStyle/>
          <a:p>
            <a:pPr marL="457200" indent="-457200">
              <a:buClr>
                <a:srgbClr val="800000"/>
              </a:buClr>
              <a:buFont typeface="Arial"/>
              <a:buChar char="•"/>
            </a:pPr>
            <a:r>
              <a:rPr lang="en-US" sz="3000" dirty="0"/>
              <a:t>S</a:t>
            </a:r>
            <a:r>
              <a:rPr lang="en-US" sz="3000" dirty="0" smtClean="0"/>
              <a:t>afe</a:t>
            </a:r>
            <a:endParaRPr lang="en-US" sz="3000" dirty="0"/>
          </a:p>
          <a:p>
            <a:pPr marL="457200" indent="-457200">
              <a:buClr>
                <a:srgbClr val="800000"/>
              </a:buClr>
              <a:buFont typeface="Arial"/>
              <a:buChar char="•"/>
            </a:pPr>
            <a:r>
              <a:rPr lang="en-US" sz="3000" dirty="0" smtClean="0"/>
              <a:t>Timely</a:t>
            </a:r>
          </a:p>
          <a:p>
            <a:pPr marL="457200" indent="-457200">
              <a:lnSpc>
                <a:spcPct val="80000"/>
              </a:lnSpc>
              <a:spcBef>
                <a:spcPts val="400"/>
              </a:spcBef>
              <a:buClr>
                <a:srgbClr val="800000"/>
              </a:buClr>
              <a:buFont typeface="Arial"/>
              <a:buChar char="•"/>
            </a:pPr>
            <a:r>
              <a:rPr lang="en-US" sz="3000" dirty="0"/>
              <a:t>P</a:t>
            </a:r>
            <a:r>
              <a:rPr lang="en-US" sz="3000" dirty="0" smtClean="0"/>
              <a:t>atient-centered</a:t>
            </a:r>
          </a:p>
          <a:p>
            <a:pPr>
              <a:lnSpc>
                <a:spcPct val="90000"/>
              </a:lnSpc>
              <a:buClr>
                <a:srgbClr val="FFB71E"/>
              </a:buClr>
            </a:pPr>
            <a:r>
              <a:rPr lang="en-US" sz="3000" dirty="0" smtClean="0"/>
              <a:t> </a:t>
            </a:r>
            <a:endParaRPr lang="en-US" sz="3000" dirty="0">
              <a:cs typeface="Britannic Bold"/>
            </a:endParaRPr>
          </a:p>
          <a:p>
            <a:endParaRPr lang="en-US" dirty="0"/>
          </a:p>
        </p:txBody>
      </p:sp>
      <p:sp>
        <p:nvSpPr>
          <p:cNvPr id="7" name="TextBox 6"/>
          <p:cNvSpPr txBox="1"/>
          <p:nvPr/>
        </p:nvSpPr>
        <p:spPr>
          <a:xfrm>
            <a:off x="795613" y="4140200"/>
            <a:ext cx="4131987" cy="1938992"/>
          </a:xfrm>
          <a:prstGeom prst="rect">
            <a:avLst/>
          </a:prstGeom>
          <a:noFill/>
        </p:spPr>
        <p:txBody>
          <a:bodyPr wrap="square" rtlCol="0">
            <a:spAutoFit/>
          </a:bodyPr>
          <a:lstStyle/>
          <a:p>
            <a:r>
              <a:rPr lang="en-US" sz="2400" i="1" dirty="0" smtClean="0"/>
              <a:t>Quality health care is </a:t>
            </a:r>
            <a:r>
              <a:rPr lang="en-US" sz="2400" i="1" dirty="0"/>
              <a:t>doing the right thing </a:t>
            </a:r>
            <a:r>
              <a:rPr lang="en-US" sz="2400" i="1" dirty="0" smtClean="0"/>
              <a:t>for the </a:t>
            </a:r>
            <a:r>
              <a:rPr lang="en-US" sz="2400" i="1" dirty="0"/>
              <a:t>right patient, at the right time, in the right way </a:t>
            </a:r>
            <a:r>
              <a:rPr lang="en-US" sz="2400" i="1" dirty="0" smtClean="0"/>
              <a:t>to achieve </a:t>
            </a:r>
            <a:r>
              <a:rPr lang="en-US" sz="2400" i="1" dirty="0"/>
              <a:t>the best possible </a:t>
            </a:r>
            <a:r>
              <a:rPr lang="en-US" sz="2400" i="1" dirty="0" smtClean="0"/>
              <a:t>results. </a:t>
            </a:r>
            <a:endParaRPr lang="en-US" sz="2400" i="1" dirty="0"/>
          </a:p>
        </p:txBody>
      </p:sp>
      <p:pic>
        <p:nvPicPr>
          <p:cNvPr id="9" name="Picture 8" descr="Screen Shot 2015-06-25 at 8.33.08 A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81200" y="2171700"/>
            <a:ext cx="876300" cy="495300"/>
          </a:xfrm>
          <a:prstGeom prst="rect">
            <a:avLst/>
          </a:prstGeom>
        </p:spPr>
      </p:pic>
      <p:sp>
        <p:nvSpPr>
          <p:cNvPr id="10" name="TextBox 9"/>
          <p:cNvSpPr txBox="1"/>
          <p:nvPr/>
        </p:nvSpPr>
        <p:spPr>
          <a:xfrm>
            <a:off x="2117008" y="2246868"/>
            <a:ext cx="876300" cy="369332"/>
          </a:xfrm>
          <a:prstGeom prst="rect">
            <a:avLst/>
          </a:prstGeom>
          <a:noFill/>
        </p:spPr>
        <p:txBody>
          <a:bodyPr wrap="square" rtlCol="0">
            <a:spAutoFit/>
          </a:bodyPr>
          <a:lstStyle/>
          <a:p>
            <a:r>
              <a:rPr lang="en-US" b="1" dirty="0" smtClean="0">
                <a:solidFill>
                  <a:srgbClr val="800000"/>
                </a:solidFill>
              </a:rPr>
              <a:t>IOM</a:t>
            </a:r>
            <a:endParaRPr lang="en-US" b="1" dirty="0">
              <a:solidFill>
                <a:srgbClr val="800000"/>
              </a:solidFill>
            </a:endParaRPr>
          </a:p>
        </p:txBody>
      </p:sp>
      <p:pic>
        <p:nvPicPr>
          <p:cNvPr id="11" name="Picture 10" descr="Screen Shot 2015-06-25 at 8.33.08 A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38200" y="3683000"/>
            <a:ext cx="876300" cy="495300"/>
          </a:xfrm>
          <a:prstGeom prst="rect">
            <a:avLst/>
          </a:prstGeom>
        </p:spPr>
      </p:pic>
      <p:sp>
        <p:nvSpPr>
          <p:cNvPr id="12" name="TextBox 11"/>
          <p:cNvSpPr txBox="1"/>
          <p:nvPr/>
        </p:nvSpPr>
        <p:spPr>
          <a:xfrm>
            <a:off x="910508" y="3758168"/>
            <a:ext cx="876300" cy="369332"/>
          </a:xfrm>
          <a:prstGeom prst="rect">
            <a:avLst/>
          </a:prstGeom>
          <a:noFill/>
        </p:spPr>
        <p:txBody>
          <a:bodyPr wrap="square" rtlCol="0">
            <a:spAutoFit/>
          </a:bodyPr>
          <a:lstStyle/>
          <a:p>
            <a:r>
              <a:rPr lang="en-US" b="1" dirty="0" smtClean="0">
                <a:solidFill>
                  <a:srgbClr val="800000"/>
                </a:solidFill>
              </a:rPr>
              <a:t>AHRQ</a:t>
            </a:r>
            <a:endParaRPr lang="en-US" b="1" dirty="0">
              <a:solidFill>
                <a:srgbClr val="800000"/>
              </a:solidFill>
            </a:endParaRPr>
          </a:p>
        </p:txBody>
      </p:sp>
    </p:spTree>
    <p:extLst>
      <p:ext uri="{BB962C8B-B14F-4D97-AF65-F5344CB8AC3E}">
        <p14:creationId xmlns:p14="http://schemas.microsoft.com/office/powerpoint/2010/main" val="220683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2003-6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1638"/>
          </a:xfrm>
          <a:prstGeom prst="rect">
            <a:avLst/>
          </a:prstGeom>
        </p:spPr>
      </p:pic>
      <p:sp>
        <p:nvSpPr>
          <p:cNvPr id="5" name="TextBox 4"/>
          <p:cNvSpPr txBox="1"/>
          <p:nvPr/>
        </p:nvSpPr>
        <p:spPr>
          <a:xfrm>
            <a:off x="2895600" y="3476617"/>
            <a:ext cx="6388100" cy="600164"/>
          </a:xfrm>
          <a:prstGeom prst="rect">
            <a:avLst/>
          </a:prstGeom>
          <a:noFill/>
        </p:spPr>
        <p:txBody>
          <a:bodyPr wrap="square" rtlCol="0">
            <a:spAutoFit/>
          </a:bodyPr>
          <a:lstStyle/>
          <a:p>
            <a:pPr algn="ctr">
              <a:lnSpc>
                <a:spcPct val="90000"/>
              </a:lnSpc>
            </a:pPr>
            <a:r>
              <a:rPr lang="en-US" sz="3600" dirty="0" smtClean="0">
                <a:latin typeface="Britannic Bold"/>
                <a:cs typeface="Britannic Bold"/>
              </a:rPr>
              <a:t>What is Quality Improvement?</a:t>
            </a:r>
            <a:endParaRPr lang="en-US" sz="3600" dirty="0">
              <a:latin typeface="Britannic Bold"/>
              <a:cs typeface="Britannic Bold"/>
            </a:endParaRPr>
          </a:p>
        </p:txBody>
      </p:sp>
      <p:sp>
        <p:nvSpPr>
          <p:cNvPr id="8" name="TextBox 7"/>
          <p:cNvSpPr txBox="1"/>
          <p:nvPr/>
        </p:nvSpPr>
        <p:spPr>
          <a:xfrm>
            <a:off x="2743200" y="4191081"/>
            <a:ext cx="6089107" cy="1938992"/>
          </a:xfrm>
          <a:prstGeom prst="rect">
            <a:avLst/>
          </a:prstGeom>
          <a:noFill/>
        </p:spPr>
        <p:txBody>
          <a:bodyPr wrap="square" rtlCol="0">
            <a:spAutoFit/>
          </a:bodyPr>
          <a:lstStyle/>
          <a:p>
            <a:pPr algn="ctr"/>
            <a:r>
              <a:rPr lang="en-US" sz="2400" dirty="0" smtClean="0"/>
              <a:t>Combined and unceasing efforts of all – health care professionals, patients and their families, researchers, payers, planners, and educators – to make changes that lead to </a:t>
            </a:r>
            <a:r>
              <a:rPr lang="en-US" sz="2400" b="0" i="0" dirty="0" smtClean="0">
                <a:solidFill>
                  <a:srgbClr val="000000"/>
                </a:solidFill>
                <a:ea typeface="Cambria"/>
                <a:cs typeface="Cambria"/>
              </a:rPr>
              <a:t>better care, healthier people, and smarter spending.</a:t>
            </a:r>
            <a:r>
              <a:rPr lang="en-US" sz="2400" b="0" i="0" baseline="30000" dirty="0" smtClean="0">
                <a:solidFill>
                  <a:srgbClr val="000000"/>
                </a:solidFill>
                <a:ea typeface="Cambria"/>
                <a:cs typeface="Cambria"/>
              </a:rPr>
              <a:t>1</a:t>
            </a:r>
            <a:endParaRPr lang="en-US" sz="2400" baseline="30000" dirty="0"/>
          </a:p>
        </p:txBody>
      </p:sp>
      <p:sp>
        <p:nvSpPr>
          <p:cNvPr id="4" name="TextBox 3"/>
          <p:cNvSpPr txBox="1"/>
          <p:nvPr/>
        </p:nvSpPr>
        <p:spPr>
          <a:xfrm>
            <a:off x="1155700" y="6375400"/>
            <a:ext cx="7048500" cy="276999"/>
          </a:xfrm>
          <a:prstGeom prst="rect">
            <a:avLst/>
          </a:prstGeom>
          <a:noFill/>
        </p:spPr>
        <p:txBody>
          <a:bodyPr wrap="square" rtlCol="0">
            <a:spAutoFit/>
          </a:bodyPr>
          <a:lstStyle/>
          <a:p>
            <a:r>
              <a:rPr lang="en-US" sz="1200" dirty="0" smtClean="0"/>
              <a:t>1 – adapted from published work by researchers at Dartmouth Medical School (</a:t>
            </a:r>
            <a:r>
              <a:rPr lang="en-US" sz="1200" dirty="0" err="1" smtClean="0"/>
              <a:t>Batalden</a:t>
            </a:r>
            <a:r>
              <a:rPr lang="en-US" sz="1200" dirty="0" smtClean="0"/>
              <a:t> and Davidoff)</a:t>
            </a:r>
            <a:endParaRPr lang="en-US" sz="1200" dirty="0"/>
          </a:p>
        </p:txBody>
      </p:sp>
      <p:sp>
        <p:nvSpPr>
          <p:cNvPr id="9" name="TextBox 8"/>
          <p:cNvSpPr txBox="1"/>
          <p:nvPr/>
        </p:nvSpPr>
        <p:spPr>
          <a:xfrm>
            <a:off x="0" y="294471"/>
            <a:ext cx="9144000" cy="738664"/>
          </a:xfrm>
          <a:prstGeom prst="rect">
            <a:avLst/>
          </a:prstGeom>
          <a:noFill/>
        </p:spPr>
        <p:txBody>
          <a:bodyPr wrap="square" rtlCol="0">
            <a:spAutoFit/>
          </a:bodyPr>
          <a:lstStyle/>
          <a:p>
            <a:pPr algn="ctr"/>
            <a:r>
              <a:rPr lang="en-US" sz="4200" dirty="0" smtClean="0">
                <a:latin typeface="Britannic Bold"/>
                <a:cs typeface="Britannic Bold"/>
              </a:rPr>
              <a:t>Why Measure Quality </a:t>
            </a:r>
            <a:r>
              <a:rPr lang="en-US" sz="4200" dirty="0" smtClean="0">
                <a:latin typeface="Britannic Bold"/>
                <a:cs typeface="Britannic Bold"/>
              </a:rPr>
              <a:t>of Care</a:t>
            </a:r>
            <a:r>
              <a:rPr lang="en-US" sz="4200" dirty="0" smtClean="0">
                <a:latin typeface="Britannic Bold"/>
                <a:cs typeface="Britannic Bold"/>
              </a:rPr>
              <a:t>?</a:t>
            </a:r>
          </a:p>
        </p:txBody>
      </p:sp>
      <p:sp>
        <p:nvSpPr>
          <p:cNvPr id="11" name="TextBox 10"/>
          <p:cNvSpPr txBox="1"/>
          <p:nvPr/>
        </p:nvSpPr>
        <p:spPr>
          <a:xfrm>
            <a:off x="977900" y="1203940"/>
            <a:ext cx="7340600" cy="1938992"/>
          </a:xfrm>
          <a:prstGeom prst="rect">
            <a:avLst/>
          </a:prstGeom>
          <a:noFill/>
        </p:spPr>
        <p:txBody>
          <a:bodyPr wrap="square" rtlCol="0">
            <a:spAutoFit/>
          </a:bodyPr>
          <a:lstStyle/>
          <a:p>
            <a:pPr marL="285750" indent="-285750">
              <a:buClr>
                <a:srgbClr val="FFB71E"/>
              </a:buClr>
              <a:buFont typeface="Arial"/>
              <a:buChar char="•"/>
            </a:pPr>
            <a:r>
              <a:rPr lang="en-US" sz="2400" dirty="0"/>
              <a:t>U</a:t>
            </a:r>
            <a:r>
              <a:rPr lang="en-US" sz="2400" dirty="0" smtClean="0"/>
              <a:t>nderstand</a:t>
            </a:r>
            <a:r>
              <a:rPr lang="en-US" sz="2400" dirty="0" smtClean="0"/>
              <a:t> the health status of children and outcomes associated with health care</a:t>
            </a:r>
            <a:endParaRPr lang="en-US" sz="2400" dirty="0" smtClean="0"/>
          </a:p>
          <a:p>
            <a:pPr marL="285750" indent="-285750">
              <a:buClr>
                <a:srgbClr val="FFB71E"/>
              </a:buClr>
              <a:buFont typeface="Arial"/>
              <a:buChar char="•"/>
            </a:pPr>
            <a:r>
              <a:rPr lang="en-US" sz="2400" dirty="0" smtClean="0"/>
              <a:t>Identify areas in need of improvement</a:t>
            </a:r>
          </a:p>
          <a:p>
            <a:pPr marL="285750" indent="-285750">
              <a:buClr>
                <a:srgbClr val="FFB71E"/>
              </a:buClr>
              <a:buFont typeface="Arial"/>
              <a:buChar char="•"/>
            </a:pPr>
            <a:r>
              <a:rPr lang="en-US" sz="2400" dirty="0" smtClean="0"/>
              <a:t>Measure </a:t>
            </a:r>
            <a:r>
              <a:rPr lang="en-US" sz="2400" dirty="0" smtClean="0"/>
              <a:t>how</a:t>
            </a:r>
            <a:r>
              <a:rPr lang="en-US" sz="2400" dirty="0" smtClean="0"/>
              <a:t> changes/quality improvement initiatives </a:t>
            </a:r>
            <a:r>
              <a:rPr lang="en-US" sz="2400" dirty="0" smtClean="0"/>
              <a:t>improve care</a:t>
            </a:r>
            <a:endParaRPr lang="en-US" sz="2400" dirty="0"/>
          </a:p>
        </p:txBody>
      </p:sp>
    </p:spTree>
    <p:extLst>
      <p:ext uri="{BB962C8B-B14F-4D97-AF65-F5344CB8AC3E}">
        <p14:creationId xmlns:p14="http://schemas.microsoft.com/office/powerpoint/2010/main" val="146816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2003-7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484114"/>
            <a:ext cx="9144000" cy="1210588"/>
          </a:xfrm>
          <a:prstGeom prst="rect">
            <a:avLst/>
          </a:prstGeom>
          <a:noFill/>
        </p:spPr>
        <p:txBody>
          <a:bodyPr wrap="square" rtlCol="0">
            <a:spAutoFit/>
          </a:bodyPr>
          <a:lstStyle/>
          <a:p>
            <a:pPr algn="ctr">
              <a:lnSpc>
                <a:spcPct val="90000"/>
              </a:lnSpc>
            </a:pPr>
            <a:r>
              <a:rPr lang="en-US" sz="4000" dirty="0" smtClean="0">
                <a:latin typeface="Britannic Bold"/>
                <a:cs typeface="Britannic Bold"/>
              </a:rPr>
              <a:t>Building </a:t>
            </a:r>
            <a:r>
              <a:rPr lang="en-US" sz="4000" dirty="0" smtClean="0">
                <a:latin typeface="Britannic Bold"/>
                <a:cs typeface="Britannic Bold"/>
              </a:rPr>
              <a:t>an </a:t>
            </a:r>
            <a:r>
              <a:rPr lang="en-US" sz="4000" dirty="0" smtClean="0">
                <a:latin typeface="Britannic Bold"/>
                <a:cs typeface="Britannic Bold"/>
              </a:rPr>
              <a:t>Effective Measurement System</a:t>
            </a:r>
            <a:endParaRPr lang="en-US" sz="4000" dirty="0">
              <a:latin typeface="Britannic Bold"/>
              <a:cs typeface="Britannic Bold"/>
            </a:endParaRPr>
          </a:p>
        </p:txBody>
      </p:sp>
      <p:graphicFrame>
        <p:nvGraphicFramePr>
          <p:cNvPr id="4" name="Diagram 3"/>
          <p:cNvGraphicFramePr/>
          <p:nvPr>
            <p:extLst>
              <p:ext uri="{D42A27DB-BD31-4B8C-83A1-F6EECF244321}">
                <p14:modId xmlns:p14="http://schemas.microsoft.com/office/powerpoint/2010/main" val="1092547309"/>
              </p:ext>
            </p:extLst>
          </p:nvPr>
        </p:nvGraphicFramePr>
        <p:xfrm>
          <a:off x="600298" y="1089136"/>
          <a:ext cx="7841303" cy="3169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093186" y="5451765"/>
            <a:ext cx="3540854" cy="923330"/>
          </a:xfrm>
          <a:prstGeom prst="rect">
            <a:avLst/>
          </a:prstGeom>
          <a:noFill/>
        </p:spPr>
        <p:txBody>
          <a:bodyPr wrap="square" rtlCol="0">
            <a:spAutoFit/>
          </a:bodyPr>
          <a:lstStyle/>
          <a:p>
            <a:r>
              <a:rPr lang="en-US" dirty="0" smtClean="0"/>
              <a:t>IOM Report, “Child and Adolescent Health and Health Care Quality,” April 2011</a:t>
            </a:r>
            <a:endParaRPr lang="en-US" dirty="0"/>
          </a:p>
        </p:txBody>
      </p:sp>
    </p:spTree>
    <p:extLst>
      <p:ext uri="{BB962C8B-B14F-4D97-AF65-F5344CB8AC3E}">
        <p14:creationId xmlns:p14="http://schemas.microsoft.com/office/powerpoint/2010/main" val="261804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2003-2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3"/>
          <p:cNvSpPr txBox="1">
            <a:spLocks/>
          </p:cNvSpPr>
          <p:nvPr/>
        </p:nvSpPr>
        <p:spPr>
          <a:xfrm>
            <a:off x="457200" y="358645"/>
            <a:ext cx="8229600" cy="103663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4200" dirty="0" smtClean="0">
                <a:latin typeface="Britannic Bold"/>
                <a:cs typeface="Britannic Bold"/>
              </a:rPr>
              <a:t>Types of Measures</a:t>
            </a:r>
            <a:endParaRPr lang="en-US" sz="4200" dirty="0">
              <a:latin typeface="Britannic Bold"/>
              <a:cs typeface="Britannic Bold"/>
            </a:endParaRPr>
          </a:p>
        </p:txBody>
      </p:sp>
      <p:sp>
        <p:nvSpPr>
          <p:cNvPr id="5" name="Rounded Rectangle 4"/>
          <p:cNvSpPr/>
          <p:nvPr/>
        </p:nvSpPr>
        <p:spPr>
          <a:xfrm>
            <a:off x="457200" y="1431925"/>
            <a:ext cx="1981200" cy="4206875"/>
          </a:xfrm>
          <a:prstGeom prst="roundRect">
            <a:avLst/>
          </a:prstGeom>
          <a:solidFill>
            <a:srgbClr val="FFB71E">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ounded Rectangle 5"/>
          <p:cNvSpPr/>
          <p:nvPr/>
        </p:nvSpPr>
        <p:spPr>
          <a:xfrm>
            <a:off x="4876800" y="1431925"/>
            <a:ext cx="1828800" cy="4206875"/>
          </a:xfrm>
          <a:prstGeom prst="roundRect">
            <a:avLst/>
          </a:prstGeom>
          <a:solidFill>
            <a:srgbClr val="FFB71E">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14"/>
          <p:cNvSpPr txBox="1">
            <a:spLocks noChangeArrowheads="1"/>
          </p:cNvSpPr>
          <p:nvPr/>
        </p:nvSpPr>
        <p:spPr bwMode="auto">
          <a:xfrm>
            <a:off x="457200" y="1431925"/>
            <a:ext cx="19812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90000"/>
              </a:lnSpc>
            </a:pPr>
            <a:r>
              <a:rPr lang="en-US" sz="2000" b="1" dirty="0" smtClean="0">
                <a:solidFill>
                  <a:srgbClr val="800000"/>
                </a:solidFill>
                <a:latin typeface="Britannic Bold"/>
                <a:cs typeface="Britannic Bold"/>
              </a:rPr>
              <a:t>Structural</a:t>
            </a:r>
            <a:endParaRPr lang="en-US" sz="2000" b="1" dirty="0">
              <a:solidFill>
                <a:srgbClr val="800000"/>
              </a:solidFill>
              <a:latin typeface="Britannic Bold"/>
              <a:cs typeface="Britannic Bold"/>
            </a:endParaRPr>
          </a:p>
          <a:p>
            <a:pPr eaLnBrk="1" hangingPunct="1"/>
            <a:endParaRPr lang="en-US" sz="2000" dirty="0"/>
          </a:p>
        </p:txBody>
      </p:sp>
      <p:sp>
        <p:nvSpPr>
          <p:cNvPr id="8" name="TextBox 16"/>
          <p:cNvSpPr txBox="1">
            <a:spLocks noChangeArrowheads="1"/>
          </p:cNvSpPr>
          <p:nvPr/>
        </p:nvSpPr>
        <p:spPr bwMode="auto">
          <a:xfrm>
            <a:off x="4953000" y="1431925"/>
            <a:ext cx="1752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90000"/>
              </a:lnSpc>
            </a:pPr>
            <a:r>
              <a:rPr lang="en-US" sz="2000" b="1" dirty="0" smtClean="0">
                <a:solidFill>
                  <a:srgbClr val="800000"/>
                </a:solidFill>
                <a:latin typeface="Britannic Bold"/>
                <a:cs typeface="Britannic Bold"/>
              </a:rPr>
              <a:t>Outcome</a:t>
            </a:r>
            <a:endParaRPr lang="en-US" sz="2000" b="1" dirty="0">
              <a:solidFill>
                <a:srgbClr val="800000"/>
              </a:solidFill>
              <a:latin typeface="Britannic Bold"/>
              <a:cs typeface="Britannic Bold"/>
            </a:endParaRPr>
          </a:p>
          <a:p>
            <a:pPr eaLnBrk="1" hangingPunct="1"/>
            <a:endParaRPr lang="en-US" dirty="0"/>
          </a:p>
        </p:txBody>
      </p:sp>
      <p:sp>
        <p:nvSpPr>
          <p:cNvPr id="9" name="TextBox 8"/>
          <p:cNvSpPr txBox="1"/>
          <p:nvPr/>
        </p:nvSpPr>
        <p:spPr>
          <a:xfrm>
            <a:off x="457200" y="1828800"/>
            <a:ext cx="2057400" cy="1627369"/>
          </a:xfrm>
          <a:prstGeom prst="rect">
            <a:avLst/>
          </a:prstGeom>
          <a:noFill/>
        </p:spPr>
        <p:txBody>
          <a:bodyPr wrap="square">
            <a:spAutoFit/>
          </a:bodyPr>
          <a:lstStyle/>
          <a:p>
            <a:pPr>
              <a:lnSpc>
                <a:spcPct val="90000"/>
              </a:lnSpc>
              <a:spcAft>
                <a:spcPts val="600"/>
              </a:spcAft>
              <a:buClr>
                <a:schemeClr val="accent2">
                  <a:lumMod val="50000"/>
                </a:schemeClr>
              </a:buClr>
              <a:defRPr/>
            </a:pPr>
            <a:r>
              <a:rPr lang="en-US" sz="1500" dirty="0" smtClean="0"/>
              <a:t>Evaluates infra-structure, including systems, personnel and facilities</a:t>
            </a:r>
          </a:p>
          <a:p>
            <a:pPr>
              <a:lnSpc>
                <a:spcPct val="90000"/>
              </a:lnSpc>
              <a:spcAft>
                <a:spcPts val="600"/>
              </a:spcAft>
              <a:buClr>
                <a:schemeClr val="accent2">
                  <a:lumMod val="50000"/>
                </a:schemeClr>
              </a:buClr>
              <a:defRPr/>
            </a:pPr>
            <a:r>
              <a:rPr lang="en-US" sz="1500" b="1" i="1" dirty="0" smtClean="0"/>
              <a:t>Example</a:t>
            </a:r>
            <a:r>
              <a:rPr lang="en-US" sz="1500" b="1" i="1" dirty="0"/>
              <a:t>:</a:t>
            </a:r>
            <a:r>
              <a:rPr lang="en-US" sz="1500" b="1" i="1" dirty="0" smtClean="0"/>
              <a:t> </a:t>
            </a:r>
            <a:r>
              <a:rPr lang="en-US" sz="1500" dirty="0" smtClean="0"/>
              <a:t>has the MCO developed guidelines for effective care?</a:t>
            </a:r>
            <a:endParaRPr lang="en-US" sz="1500" dirty="0"/>
          </a:p>
        </p:txBody>
      </p:sp>
      <p:sp>
        <p:nvSpPr>
          <p:cNvPr id="10" name="TextBox 9"/>
          <p:cNvSpPr txBox="1"/>
          <p:nvPr/>
        </p:nvSpPr>
        <p:spPr>
          <a:xfrm>
            <a:off x="4876800" y="1828800"/>
            <a:ext cx="1828800" cy="1627369"/>
          </a:xfrm>
          <a:prstGeom prst="rect">
            <a:avLst/>
          </a:prstGeom>
          <a:noFill/>
        </p:spPr>
        <p:txBody>
          <a:bodyPr wrap="square">
            <a:spAutoFit/>
          </a:bodyPr>
          <a:lstStyle/>
          <a:p>
            <a:pPr>
              <a:lnSpc>
                <a:spcPct val="90000"/>
              </a:lnSpc>
              <a:spcAft>
                <a:spcPts val="600"/>
              </a:spcAft>
              <a:buClr>
                <a:schemeClr val="accent2">
                  <a:lumMod val="50000"/>
                </a:schemeClr>
              </a:buClr>
              <a:defRPr/>
            </a:pPr>
            <a:r>
              <a:rPr lang="en-US" sz="1500" dirty="0" smtClean="0">
                <a:solidFill>
                  <a:srgbClr val="000000"/>
                </a:solidFill>
              </a:rPr>
              <a:t>Measures change in health or behavior</a:t>
            </a:r>
          </a:p>
          <a:p>
            <a:pPr>
              <a:lnSpc>
                <a:spcPct val="90000"/>
              </a:lnSpc>
              <a:buClr>
                <a:schemeClr val="accent2">
                  <a:lumMod val="50000"/>
                </a:schemeClr>
              </a:buClr>
              <a:defRPr/>
            </a:pPr>
            <a:r>
              <a:rPr lang="en-US" sz="1500" b="1" i="1" dirty="0" smtClean="0">
                <a:solidFill>
                  <a:srgbClr val="000000"/>
                </a:solidFill>
              </a:rPr>
              <a:t>Example: </a:t>
            </a:r>
            <a:r>
              <a:rPr lang="en-US" sz="1500" dirty="0" smtClean="0">
                <a:solidFill>
                  <a:srgbClr val="000000"/>
                </a:solidFill>
              </a:rPr>
              <a:t>has the number of asthma-related E.R. visits for children been reduced?</a:t>
            </a:r>
          </a:p>
        </p:txBody>
      </p:sp>
      <p:pic>
        <p:nvPicPr>
          <p:cNvPr id="11" name="Picture 10"/>
          <p:cNvPicPr>
            <a:picLocks noChangeAspect="1"/>
          </p:cNvPicPr>
          <p:nvPr/>
        </p:nvPicPr>
        <p:blipFill>
          <a:blip r:embed="rId3"/>
          <a:stretch>
            <a:fillRect/>
          </a:stretch>
        </p:blipFill>
        <p:spPr>
          <a:xfrm>
            <a:off x="533400" y="3886200"/>
            <a:ext cx="1768985" cy="1308100"/>
          </a:xfrm>
          <a:prstGeom prst="rect">
            <a:avLst/>
          </a:prstGeom>
        </p:spPr>
      </p:pic>
      <p:sp>
        <p:nvSpPr>
          <p:cNvPr id="12" name="Rounded Rectangle 11"/>
          <p:cNvSpPr/>
          <p:nvPr/>
        </p:nvSpPr>
        <p:spPr>
          <a:xfrm>
            <a:off x="2667000" y="1431925"/>
            <a:ext cx="1981200" cy="4206875"/>
          </a:xfrm>
          <a:prstGeom prst="roundRect">
            <a:avLst/>
          </a:prstGeom>
          <a:solidFill>
            <a:srgbClr val="FFB71E">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15"/>
          <p:cNvSpPr txBox="1">
            <a:spLocks noChangeArrowheads="1"/>
          </p:cNvSpPr>
          <p:nvPr/>
        </p:nvSpPr>
        <p:spPr bwMode="auto">
          <a:xfrm>
            <a:off x="2667000" y="1431925"/>
            <a:ext cx="1981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90000"/>
              </a:lnSpc>
            </a:pPr>
            <a:r>
              <a:rPr lang="en-US" sz="2000" b="1" dirty="0" smtClean="0">
                <a:solidFill>
                  <a:srgbClr val="800000"/>
                </a:solidFill>
                <a:latin typeface="Britannic Bold"/>
                <a:cs typeface="Britannic Bold"/>
              </a:rPr>
              <a:t>Process</a:t>
            </a:r>
            <a:endParaRPr lang="en-US" sz="2000" b="1" dirty="0">
              <a:solidFill>
                <a:srgbClr val="800000"/>
              </a:solidFill>
              <a:latin typeface="Britannic Bold"/>
              <a:cs typeface="Britannic Bold"/>
            </a:endParaRPr>
          </a:p>
          <a:p>
            <a:pPr eaLnBrk="1" hangingPunct="1"/>
            <a:endParaRPr lang="en-US" dirty="0"/>
          </a:p>
        </p:txBody>
      </p:sp>
      <p:sp>
        <p:nvSpPr>
          <p:cNvPr id="14" name="TextBox 13"/>
          <p:cNvSpPr txBox="1"/>
          <p:nvPr/>
        </p:nvSpPr>
        <p:spPr>
          <a:xfrm>
            <a:off x="2667000" y="1812925"/>
            <a:ext cx="1981200" cy="1835118"/>
          </a:xfrm>
          <a:prstGeom prst="rect">
            <a:avLst/>
          </a:prstGeom>
          <a:noFill/>
        </p:spPr>
        <p:txBody>
          <a:bodyPr wrap="square">
            <a:spAutoFit/>
          </a:bodyPr>
          <a:lstStyle/>
          <a:p>
            <a:pPr>
              <a:lnSpc>
                <a:spcPct val="90000"/>
              </a:lnSpc>
              <a:spcAft>
                <a:spcPts val="600"/>
              </a:spcAft>
              <a:buClr>
                <a:schemeClr val="accent2">
                  <a:lumMod val="50000"/>
                </a:schemeClr>
              </a:buClr>
              <a:defRPr/>
            </a:pPr>
            <a:r>
              <a:rPr lang="en-US" sz="1500" dirty="0" smtClean="0">
                <a:solidFill>
                  <a:srgbClr val="000000"/>
                </a:solidFill>
              </a:rPr>
              <a:t>Measures system function; determines if  services are consistent with care guidelines</a:t>
            </a:r>
          </a:p>
          <a:p>
            <a:pPr>
              <a:lnSpc>
                <a:spcPct val="90000"/>
              </a:lnSpc>
              <a:buClr>
                <a:schemeClr val="accent2">
                  <a:lumMod val="50000"/>
                </a:schemeClr>
              </a:buClr>
              <a:defRPr/>
            </a:pPr>
            <a:r>
              <a:rPr lang="en-US" sz="1500" b="1" i="1" dirty="0" smtClean="0">
                <a:solidFill>
                  <a:srgbClr val="000000"/>
                </a:solidFill>
              </a:rPr>
              <a:t>Example</a:t>
            </a:r>
            <a:r>
              <a:rPr lang="en-US" sz="1500" i="1" dirty="0" smtClean="0">
                <a:solidFill>
                  <a:srgbClr val="000000"/>
                </a:solidFill>
              </a:rPr>
              <a:t>: </a:t>
            </a:r>
            <a:r>
              <a:rPr lang="en-US" sz="1500" dirty="0" smtClean="0">
                <a:solidFill>
                  <a:srgbClr val="000000"/>
                </a:solidFill>
              </a:rPr>
              <a:t>are  children diagnosed with asthma receiving controller medications?</a:t>
            </a:r>
          </a:p>
        </p:txBody>
      </p:sp>
      <p:pic>
        <p:nvPicPr>
          <p:cNvPr id="15" name="Picture 14"/>
          <p:cNvPicPr>
            <a:picLocks noChangeAspect="1"/>
          </p:cNvPicPr>
          <p:nvPr/>
        </p:nvPicPr>
        <p:blipFill rotWithShape="1">
          <a:blip r:embed="rId4"/>
          <a:srcRect l="28866" r="16055" b="18855"/>
          <a:stretch/>
        </p:blipFill>
        <p:spPr>
          <a:xfrm>
            <a:off x="2971800" y="3962400"/>
            <a:ext cx="1447800" cy="1329352"/>
          </a:xfrm>
          <a:prstGeom prst="rect">
            <a:avLst/>
          </a:prstGeom>
        </p:spPr>
      </p:pic>
      <p:pic>
        <p:nvPicPr>
          <p:cNvPr id="16" name="Picture 15"/>
          <p:cNvPicPr>
            <a:picLocks noChangeAspect="1"/>
          </p:cNvPicPr>
          <p:nvPr/>
        </p:nvPicPr>
        <p:blipFill rotWithShape="1">
          <a:blip r:embed="rId5"/>
          <a:srcRect r="20557"/>
          <a:stretch/>
        </p:blipFill>
        <p:spPr>
          <a:xfrm>
            <a:off x="5029200" y="3962400"/>
            <a:ext cx="1556390" cy="1306083"/>
          </a:xfrm>
          <a:prstGeom prst="rect">
            <a:avLst/>
          </a:prstGeom>
        </p:spPr>
      </p:pic>
      <p:sp>
        <p:nvSpPr>
          <p:cNvPr id="17" name="Rounded Rectangle 16"/>
          <p:cNvSpPr/>
          <p:nvPr/>
        </p:nvSpPr>
        <p:spPr>
          <a:xfrm>
            <a:off x="6934200" y="1447800"/>
            <a:ext cx="1905000" cy="4206875"/>
          </a:xfrm>
          <a:prstGeom prst="roundRect">
            <a:avLst/>
          </a:prstGeom>
          <a:solidFill>
            <a:srgbClr val="FFB71E">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TextBox 16"/>
          <p:cNvSpPr txBox="1">
            <a:spLocks noChangeArrowheads="1"/>
          </p:cNvSpPr>
          <p:nvPr/>
        </p:nvSpPr>
        <p:spPr bwMode="auto">
          <a:xfrm>
            <a:off x="7010400" y="1447800"/>
            <a:ext cx="1752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90000"/>
              </a:lnSpc>
            </a:pPr>
            <a:r>
              <a:rPr lang="en-US" sz="2000" b="1" dirty="0" smtClean="0">
                <a:solidFill>
                  <a:srgbClr val="800000"/>
                </a:solidFill>
                <a:latin typeface="Britannic Bold"/>
                <a:cs typeface="Britannic Bold"/>
              </a:rPr>
              <a:t>Patient Experience</a:t>
            </a:r>
            <a:endParaRPr lang="en-US" sz="2000" b="1" dirty="0">
              <a:solidFill>
                <a:srgbClr val="800000"/>
              </a:solidFill>
              <a:latin typeface="Britannic Bold"/>
              <a:cs typeface="Britannic Bold"/>
            </a:endParaRPr>
          </a:p>
          <a:p>
            <a:pPr eaLnBrk="1" hangingPunct="1"/>
            <a:endParaRPr lang="en-US" dirty="0"/>
          </a:p>
        </p:txBody>
      </p:sp>
      <p:sp>
        <p:nvSpPr>
          <p:cNvPr id="19" name="TextBox 18"/>
          <p:cNvSpPr txBox="1"/>
          <p:nvPr/>
        </p:nvSpPr>
        <p:spPr>
          <a:xfrm>
            <a:off x="6934200" y="2133600"/>
            <a:ext cx="1905000" cy="1419619"/>
          </a:xfrm>
          <a:prstGeom prst="rect">
            <a:avLst/>
          </a:prstGeom>
          <a:noFill/>
        </p:spPr>
        <p:txBody>
          <a:bodyPr wrap="square">
            <a:spAutoFit/>
          </a:bodyPr>
          <a:lstStyle/>
          <a:p>
            <a:pPr>
              <a:lnSpc>
                <a:spcPct val="90000"/>
              </a:lnSpc>
              <a:spcAft>
                <a:spcPts val="600"/>
              </a:spcAft>
              <a:buClr>
                <a:schemeClr val="accent2">
                  <a:lumMod val="50000"/>
                </a:schemeClr>
              </a:buClr>
              <a:defRPr/>
            </a:pPr>
            <a:r>
              <a:rPr lang="en-US" sz="1500" dirty="0" smtClean="0">
                <a:solidFill>
                  <a:srgbClr val="000000"/>
                </a:solidFill>
              </a:rPr>
              <a:t>Provides feedback from patient</a:t>
            </a:r>
          </a:p>
          <a:p>
            <a:pPr>
              <a:lnSpc>
                <a:spcPct val="90000"/>
              </a:lnSpc>
              <a:buClr>
                <a:schemeClr val="accent2">
                  <a:lumMod val="50000"/>
                </a:schemeClr>
              </a:buClr>
              <a:defRPr/>
            </a:pPr>
            <a:r>
              <a:rPr lang="en-US" sz="1500" b="1" i="1" dirty="0" smtClean="0">
                <a:solidFill>
                  <a:srgbClr val="000000"/>
                </a:solidFill>
              </a:rPr>
              <a:t>Example</a:t>
            </a:r>
            <a:r>
              <a:rPr lang="en-US" sz="1500" dirty="0">
                <a:solidFill>
                  <a:srgbClr val="000000"/>
                </a:solidFill>
              </a:rPr>
              <a:t>:</a:t>
            </a:r>
            <a:r>
              <a:rPr lang="en-US" sz="1500" dirty="0" smtClean="0">
                <a:solidFill>
                  <a:srgbClr val="000000"/>
                </a:solidFill>
              </a:rPr>
              <a:t> does the doctor explain things in an easily understood way?</a:t>
            </a:r>
          </a:p>
        </p:txBody>
      </p:sp>
      <p:pic>
        <p:nvPicPr>
          <p:cNvPr id="20" name="Picture 19"/>
          <p:cNvPicPr>
            <a:picLocks noChangeAspect="1"/>
          </p:cNvPicPr>
          <p:nvPr/>
        </p:nvPicPr>
        <p:blipFill>
          <a:blip r:embed="rId6"/>
          <a:stretch>
            <a:fillRect/>
          </a:stretch>
        </p:blipFill>
        <p:spPr>
          <a:xfrm>
            <a:off x="7010400" y="3911600"/>
            <a:ext cx="1696212" cy="1346200"/>
          </a:xfrm>
          <a:prstGeom prst="rect">
            <a:avLst/>
          </a:prstGeom>
        </p:spPr>
      </p:pic>
    </p:spTree>
    <p:extLst>
      <p:ext uri="{BB962C8B-B14F-4D97-AF65-F5344CB8AC3E}">
        <p14:creationId xmlns:p14="http://schemas.microsoft.com/office/powerpoint/2010/main" val="2357993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2003-4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064822" y="1220907"/>
            <a:ext cx="7877469" cy="4678203"/>
          </a:xfrm>
          <a:prstGeom prst="rect">
            <a:avLst/>
          </a:prstGeom>
          <a:noFill/>
        </p:spPr>
        <p:txBody>
          <a:bodyPr wrap="square" rtlCol="0">
            <a:spAutoFit/>
          </a:bodyPr>
          <a:lstStyle/>
          <a:p>
            <a:pPr marL="285750" lvl="0" indent="-285750">
              <a:spcAft>
                <a:spcPts val="600"/>
              </a:spcAft>
              <a:buClr>
                <a:schemeClr val="accent3">
                  <a:lumMod val="50000"/>
                </a:schemeClr>
              </a:buClr>
              <a:buFont typeface="Arial"/>
              <a:buChar char="•"/>
            </a:pPr>
            <a:r>
              <a:rPr lang="en-US" sz="2800" dirty="0" smtClean="0">
                <a:latin typeface="+mj-lt"/>
                <a:cs typeface="Britannic Bold"/>
              </a:rPr>
              <a:t>Administrative </a:t>
            </a:r>
            <a:r>
              <a:rPr lang="en-US" sz="2800" dirty="0">
                <a:latin typeface="+mj-lt"/>
                <a:cs typeface="Britannic Bold"/>
              </a:rPr>
              <a:t>(eligibility and claims data)</a:t>
            </a:r>
          </a:p>
          <a:p>
            <a:pPr marL="285750" lvl="0" indent="-285750">
              <a:spcAft>
                <a:spcPts val="600"/>
              </a:spcAft>
              <a:buClr>
                <a:schemeClr val="accent3">
                  <a:lumMod val="50000"/>
                </a:schemeClr>
              </a:buClr>
              <a:buFont typeface="Arial"/>
              <a:buChar char="•"/>
            </a:pPr>
            <a:r>
              <a:rPr lang="en-US" sz="2800" dirty="0">
                <a:latin typeface="+mj-lt"/>
                <a:cs typeface="Britannic Bold"/>
              </a:rPr>
              <a:t>Medical chart reviews and electronic medical records</a:t>
            </a:r>
          </a:p>
          <a:p>
            <a:pPr marL="742950" lvl="1" indent="-285750">
              <a:spcAft>
                <a:spcPts val="600"/>
              </a:spcAft>
              <a:buClr>
                <a:schemeClr val="accent3">
                  <a:lumMod val="50000"/>
                </a:schemeClr>
              </a:buClr>
              <a:buFont typeface="Arial"/>
              <a:buChar char="•"/>
            </a:pPr>
            <a:r>
              <a:rPr lang="en-US" sz="2800" dirty="0">
                <a:latin typeface="+mj-lt"/>
                <a:cs typeface="Britannic Bold"/>
              </a:rPr>
              <a:t>Disease and other health-related registries</a:t>
            </a:r>
          </a:p>
          <a:p>
            <a:pPr marL="1200150" lvl="2" indent="-285750">
              <a:spcAft>
                <a:spcPts val="600"/>
              </a:spcAft>
              <a:buClr>
                <a:schemeClr val="accent3">
                  <a:lumMod val="50000"/>
                </a:schemeClr>
              </a:buClr>
              <a:buFont typeface="Arial"/>
              <a:buChar char="•"/>
            </a:pPr>
            <a:r>
              <a:rPr lang="en-US" sz="2800" dirty="0">
                <a:latin typeface="+mj-lt"/>
                <a:cs typeface="Britannic Bold"/>
              </a:rPr>
              <a:t>National population based studies</a:t>
            </a:r>
          </a:p>
          <a:p>
            <a:pPr marL="2114550" lvl="4" indent="-285750">
              <a:spcAft>
                <a:spcPts val="600"/>
              </a:spcAft>
              <a:buClr>
                <a:schemeClr val="accent3">
                  <a:lumMod val="50000"/>
                </a:schemeClr>
              </a:buClr>
              <a:buFont typeface="Arial"/>
              <a:buChar char="•"/>
            </a:pPr>
            <a:r>
              <a:rPr lang="en-US" sz="2800" dirty="0" smtClean="0">
                <a:latin typeface="+mj-lt"/>
                <a:cs typeface="Britannic Bold"/>
              </a:rPr>
              <a:t>Qualitative data</a:t>
            </a:r>
          </a:p>
          <a:p>
            <a:pPr marL="2628900" lvl="5" indent="-342900">
              <a:spcAft>
                <a:spcPts val="600"/>
              </a:spcAft>
              <a:buClr>
                <a:schemeClr val="accent3">
                  <a:lumMod val="50000"/>
                </a:schemeClr>
              </a:buClr>
              <a:buFont typeface="Lucida Grande"/>
              <a:buChar char="-"/>
            </a:pPr>
            <a:r>
              <a:rPr lang="en-US" sz="2400" dirty="0">
                <a:cs typeface="Britannic Bold"/>
              </a:rPr>
              <a:t>C</a:t>
            </a:r>
            <a:r>
              <a:rPr lang="en-US" sz="2400" dirty="0" smtClean="0">
                <a:cs typeface="Britannic Bold"/>
              </a:rPr>
              <a:t>onsumer</a:t>
            </a:r>
            <a:r>
              <a:rPr lang="en-US" sz="2400" dirty="0">
                <a:cs typeface="Britannic Bold"/>
              </a:rPr>
              <a:t>/patient </a:t>
            </a:r>
            <a:r>
              <a:rPr lang="en-US" sz="2400" dirty="0" smtClean="0">
                <a:cs typeface="Britannic Bold"/>
              </a:rPr>
              <a:t>surveys</a:t>
            </a:r>
            <a:endParaRPr lang="en-US" sz="2400" dirty="0">
              <a:cs typeface="Britannic Bold"/>
            </a:endParaRPr>
          </a:p>
          <a:p>
            <a:pPr marL="2628900" lvl="5" indent="-342900">
              <a:spcAft>
                <a:spcPts val="600"/>
              </a:spcAft>
              <a:buClr>
                <a:schemeClr val="accent3">
                  <a:lumMod val="50000"/>
                </a:schemeClr>
              </a:buClr>
              <a:buFont typeface="Lucida Grande"/>
              <a:buChar char="-"/>
            </a:pPr>
            <a:r>
              <a:rPr lang="en-US" sz="2400" dirty="0">
                <a:cs typeface="Britannic Bold"/>
              </a:rPr>
              <a:t>F</a:t>
            </a:r>
            <a:r>
              <a:rPr lang="en-US" sz="2400" dirty="0" smtClean="0">
                <a:cs typeface="Britannic Bold"/>
              </a:rPr>
              <a:t>ocus groups</a:t>
            </a:r>
            <a:endParaRPr lang="en-US" sz="2400" dirty="0">
              <a:cs typeface="Britannic Bold"/>
            </a:endParaRPr>
          </a:p>
          <a:p>
            <a:pPr marL="2628900" lvl="5" indent="-342900">
              <a:spcAft>
                <a:spcPts val="600"/>
              </a:spcAft>
              <a:buClr>
                <a:schemeClr val="accent3">
                  <a:lumMod val="50000"/>
                </a:schemeClr>
              </a:buClr>
              <a:buFont typeface="Lucida Grande"/>
              <a:buChar char="-"/>
            </a:pPr>
            <a:r>
              <a:rPr lang="en-US" sz="2400" dirty="0">
                <a:cs typeface="Britannic Bold"/>
              </a:rPr>
              <a:t>S</a:t>
            </a:r>
            <a:r>
              <a:rPr lang="en-US" sz="2400" dirty="0" smtClean="0">
                <a:cs typeface="Britannic Bold"/>
              </a:rPr>
              <a:t>ecret </a:t>
            </a:r>
            <a:r>
              <a:rPr lang="en-US" sz="2400" dirty="0">
                <a:cs typeface="Britannic Bold"/>
              </a:rPr>
              <a:t>shopper programs </a:t>
            </a:r>
          </a:p>
          <a:p>
            <a:pPr marL="2571750" lvl="5" indent="-285750">
              <a:spcAft>
                <a:spcPts val="600"/>
              </a:spcAft>
              <a:buFont typeface="Arial"/>
              <a:buChar char="•"/>
            </a:pPr>
            <a:endParaRPr lang="en-US" dirty="0"/>
          </a:p>
        </p:txBody>
      </p:sp>
      <p:sp>
        <p:nvSpPr>
          <p:cNvPr id="4" name="TextBox 3"/>
          <p:cNvSpPr txBox="1"/>
          <p:nvPr/>
        </p:nvSpPr>
        <p:spPr>
          <a:xfrm>
            <a:off x="1051993" y="384830"/>
            <a:ext cx="7389609" cy="1015663"/>
          </a:xfrm>
          <a:prstGeom prst="rect">
            <a:avLst/>
          </a:prstGeom>
          <a:noFill/>
        </p:spPr>
        <p:txBody>
          <a:bodyPr wrap="square" rtlCol="0">
            <a:spAutoFit/>
          </a:bodyPr>
          <a:lstStyle/>
          <a:p>
            <a:pPr lvl="0" algn="ctr"/>
            <a:r>
              <a:rPr lang="en-US" sz="4200" dirty="0">
                <a:latin typeface="Britannic Bold"/>
                <a:cs typeface="Britannic Bold"/>
              </a:rPr>
              <a:t>Data Sources</a:t>
            </a:r>
          </a:p>
          <a:p>
            <a:endParaRPr lang="en-US" dirty="0"/>
          </a:p>
        </p:txBody>
      </p:sp>
    </p:spTree>
    <p:extLst>
      <p:ext uri="{BB962C8B-B14F-4D97-AF65-F5344CB8AC3E}">
        <p14:creationId xmlns:p14="http://schemas.microsoft.com/office/powerpoint/2010/main" val="137917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2003-12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457200" y="371586"/>
            <a:ext cx="8229600" cy="96043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latin typeface="Britannic Bold"/>
                <a:cs typeface="Britannic Bold"/>
              </a:rPr>
              <a:t>External Quality Review (EQR)</a:t>
            </a:r>
            <a:endParaRPr lang="en-US" sz="4200" dirty="0">
              <a:latin typeface="Britannic Bold"/>
              <a:cs typeface="Britannic Bold"/>
            </a:endParaRPr>
          </a:p>
        </p:txBody>
      </p:sp>
      <p:sp>
        <p:nvSpPr>
          <p:cNvPr id="4" name="Content Placeholder 2"/>
          <p:cNvSpPr txBox="1">
            <a:spLocks/>
          </p:cNvSpPr>
          <p:nvPr/>
        </p:nvSpPr>
        <p:spPr>
          <a:xfrm>
            <a:off x="271676" y="1143296"/>
            <a:ext cx="6364235" cy="4343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1000"/>
              </a:spcAft>
              <a:buClr>
                <a:srgbClr val="E4A51A"/>
              </a:buClr>
            </a:pPr>
            <a:r>
              <a:rPr lang="en-US" sz="2400" dirty="0" smtClean="0"/>
              <a:t>Federal regulations require an independent external quality review organization to analyze and evaluate aggregated information on quality, timeliness, and access to health care services provided by managed care entities for Medicaid.</a:t>
            </a:r>
          </a:p>
          <a:p>
            <a:pPr>
              <a:lnSpc>
                <a:spcPct val="90000"/>
              </a:lnSpc>
              <a:spcBef>
                <a:spcPts val="0"/>
              </a:spcBef>
              <a:spcAft>
                <a:spcPts val="1000"/>
              </a:spcAft>
              <a:buClr>
                <a:srgbClr val="E4A51A"/>
              </a:buClr>
            </a:pPr>
            <a:r>
              <a:rPr lang="en-US" sz="2400" dirty="0" smtClean="0"/>
              <a:t>3 mandatory and 5 optional activities</a:t>
            </a:r>
          </a:p>
          <a:p>
            <a:pPr>
              <a:lnSpc>
                <a:spcPct val="90000"/>
              </a:lnSpc>
              <a:spcBef>
                <a:spcPts val="0"/>
              </a:spcBef>
              <a:spcAft>
                <a:spcPts val="1000"/>
              </a:spcAft>
              <a:buClr>
                <a:srgbClr val="E4A51A"/>
              </a:buClr>
            </a:pPr>
            <a:r>
              <a:rPr lang="en-US" sz="2400" dirty="0" smtClean="0"/>
              <a:t>Applies to Managed Care Organizations, Prepaid Inpatient Hospital Plans, and Health Insuring Organizations </a:t>
            </a:r>
          </a:p>
          <a:p>
            <a:pPr>
              <a:lnSpc>
                <a:spcPct val="90000"/>
              </a:lnSpc>
              <a:spcBef>
                <a:spcPts val="0"/>
              </a:spcBef>
              <a:spcAft>
                <a:spcPts val="1000"/>
              </a:spcAft>
              <a:buClr>
                <a:srgbClr val="E4A51A"/>
              </a:buClr>
            </a:pPr>
            <a:r>
              <a:rPr lang="en-US" sz="2400" dirty="0" smtClean="0"/>
              <a:t>Annual technical reports are submitted to CMS but vary across states in organization and level of detail due to differing interpretation of the regulations</a:t>
            </a:r>
            <a:endParaRPr lang="en-US" sz="2400" dirty="0"/>
          </a:p>
        </p:txBody>
      </p:sp>
    </p:spTree>
    <p:extLst>
      <p:ext uri="{BB962C8B-B14F-4D97-AF65-F5344CB8AC3E}">
        <p14:creationId xmlns:p14="http://schemas.microsoft.com/office/powerpoint/2010/main" val="82709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2003-13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457200" y="371586"/>
            <a:ext cx="8229600" cy="96043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latin typeface="Britannic Bold"/>
                <a:cs typeface="Britannic Bold"/>
              </a:rPr>
              <a:t>Mandatory EQR</a:t>
            </a:r>
            <a:r>
              <a:rPr lang="en-US" sz="4200" dirty="0">
                <a:latin typeface="Britannic Bold"/>
                <a:cs typeface="Britannic Bold"/>
              </a:rPr>
              <a:t> </a:t>
            </a:r>
            <a:r>
              <a:rPr lang="en-US" sz="4200" dirty="0" smtClean="0">
                <a:latin typeface="Britannic Bold"/>
                <a:cs typeface="Britannic Bold"/>
              </a:rPr>
              <a:t>Activities</a:t>
            </a:r>
            <a:endParaRPr lang="en-US" sz="4200" dirty="0">
              <a:latin typeface="Britannic Bold"/>
              <a:cs typeface="Britannic Bold"/>
            </a:endParaRPr>
          </a:p>
        </p:txBody>
      </p:sp>
      <p:sp>
        <p:nvSpPr>
          <p:cNvPr id="4" name="Title 1"/>
          <p:cNvSpPr txBox="1">
            <a:spLocks/>
          </p:cNvSpPr>
          <p:nvPr/>
        </p:nvSpPr>
        <p:spPr>
          <a:xfrm>
            <a:off x="457200" y="3135199"/>
            <a:ext cx="8229600" cy="96043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dirty="0" smtClean="0">
                <a:latin typeface="Britannic Bold"/>
                <a:cs typeface="Britannic Bold"/>
              </a:rPr>
              <a:t>Voluntary EQR</a:t>
            </a:r>
            <a:r>
              <a:rPr lang="en-US" sz="4200" dirty="0">
                <a:latin typeface="Britannic Bold"/>
                <a:cs typeface="Britannic Bold"/>
              </a:rPr>
              <a:t> </a:t>
            </a:r>
            <a:r>
              <a:rPr lang="en-US" sz="4200" dirty="0" smtClean="0">
                <a:latin typeface="Britannic Bold"/>
                <a:cs typeface="Britannic Bold"/>
              </a:rPr>
              <a:t>Activities</a:t>
            </a:r>
            <a:endParaRPr lang="en-US" sz="4200" dirty="0">
              <a:latin typeface="Britannic Bold"/>
              <a:cs typeface="Britannic Bold"/>
            </a:endParaRPr>
          </a:p>
        </p:txBody>
      </p:sp>
      <p:sp>
        <p:nvSpPr>
          <p:cNvPr id="5" name="TextBox 4"/>
          <p:cNvSpPr txBox="1"/>
          <p:nvPr/>
        </p:nvSpPr>
        <p:spPr>
          <a:xfrm>
            <a:off x="913330" y="1155783"/>
            <a:ext cx="7306637" cy="2262158"/>
          </a:xfrm>
          <a:prstGeom prst="rect">
            <a:avLst/>
          </a:prstGeom>
          <a:noFill/>
        </p:spPr>
        <p:txBody>
          <a:bodyPr wrap="square" rtlCol="0">
            <a:spAutoFit/>
          </a:bodyPr>
          <a:lstStyle/>
          <a:p>
            <a:pPr marL="342900" indent="-342900">
              <a:lnSpc>
                <a:spcPct val="90000"/>
              </a:lnSpc>
              <a:spcAft>
                <a:spcPts val="600"/>
              </a:spcAft>
              <a:buClr>
                <a:srgbClr val="E4A51A"/>
              </a:buClr>
              <a:buFont typeface="Arial"/>
              <a:buChar char="•"/>
            </a:pPr>
            <a:r>
              <a:rPr lang="en-US" sz="2400" dirty="0" smtClean="0"/>
              <a:t>Evaluate quality, timeliness, and access to care</a:t>
            </a:r>
          </a:p>
          <a:p>
            <a:pPr marL="342900" indent="-342900">
              <a:lnSpc>
                <a:spcPct val="90000"/>
              </a:lnSpc>
              <a:spcAft>
                <a:spcPts val="600"/>
              </a:spcAft>
              <a:buClr>
                <a:srgbClr val="E4A51A"/>
              </a:buClr>
              <a:buFont typeface="Arial"/>
              <a:buChar char="•"/>
            </a:pPr>
            <a:r>
              <a:rPr lang="en-US" sz="2400" dirty="0" smtClean="0"/>
              <a:t>Assess plan’s strengths and weaknesses, and make recommendations for quality improvement (QI)</a:t>
            </a:r>
          </a:p>
          <a:p>
            <a:pPr marL="342900" indent="-342900">
              <a:lnSpc>
                <a:spcPct val="90000"/>
              </a:lnSpc>
              <a:spcAft>
                <a:spcPts val="600"/>
              </a:spcAft>
              <a:buClr>
                <a:srgbClr val="E4A51A"/>
              </a:buClr>
              <a:buFont typeface="Arial"/>
              <a:buChar char="•"/>
            </a:pPr>
            <a:r>
              <a:rPr lang="en-US" sz="2400" dirty="0" smtClean="0"/>
              <a:t>Appraise how well each plan responded to previous QI recommendations</a:t>
            </a:r>
          </a:p>
          <a:p>
            <a:endParaRPr lang="en-US" dirty="0"/>
          </a:p>
        </p:txBody>
      </p:sp>
      <p:sp>
        <p:nvSpPr>
          <p:cNvPr id="6" name="TextBox 5"/>
          <p:cNvSpPr txBox="1"/>
          <p:nvPr/>
        </p:nvSpPr>
        <p:spPr>
          <a:xfrm>
            <a:off x="1955096" y="3881146"/>
            <a:ext cx="7188904" cy="2825389"/>
          </a:xfrm>
          <a:prstGeom prst="rect">
            <a:avLst/>
          </a:prstGeom>
          <a:noFill/>
        </p:spPr>
        <p:txBody>
          <a:bodyPr wrap="square" rtlCol="0">
            <a:spAutoFit/>
          </a:bodyPr>
          <a:lstStyle/>
          <a:p>
            <a:pPr marL="1714500" lvl="3" indent="-342900">
              <a:lnSpc>
                <a:spcPct val="90000"/>
              </a:lnSpc>
              <a:spcAft>
                <a:spcPts val="600"/>
              </a:spcAft>
              <a:buClr>
                <a:srgbClr val="E4A51A"/>
              </a:buClr>
              <a:buFont typeface="Arial"/>
              <a:buChar char="•"/>
            </a:pPr>
            <a:r>
              <a:rPr lang="en-US" sz="2400" dirty="0" smtClean="0"/>
              <a:t>Validate encounter level data</a:t>
            </a:r>
          </a:p>
          <a:p>
            <a:pPr marL="1714500" lvl="3" indent="-342900">
              <a:lnSpc>
                <a:spcPct val="90000"/>
              </a:lnSpc>
              <a:buClr>
                <a:srgbClr val="E4A51A"/>
              </a:buClr>
              <a:buFont typeface="Arial"/>
              <a:buChar char="•"/>
            </a:pPr>
            <a:r>
              <a:rPr lang="en-US" sz="2400" dirty="0" smtClean="0"/>
              <a:t>Administer or validate consumer or</a:t>
            </a:r>
          </a:p>
          <a:p>
            <a:pPr lvl="2">
              <a:lnSpc>
                <a:spcPct val="90000"/>
              </a:lnSpc>
              <a:spcAft>
                <a:spcPts val="600"/>
              </a:spcAft>
              <a:buClr>
                <a:srgbClr val="E4A51A"/>
              </a:buClr>
            </a:pPr>
            <a:r>
              <a:rPr lang="en-US" sz="2400" dirty="0" smtClean="0"/>
              <a:t>       provider surveys of quality of care</a:t>
            </a:r>
          </a:p>
          <a:p>
            <a:pPr marL="800100" lvl="1" indent="-342900">
              <a:lnSpc>
                <a:spcPct val="90000"/>
              </a:lnSpc>
              <a:spcAft>
                <a:spcPts val="600"/>
              </a:spcAft>
              <a:buClr>
                <a:srgbClr val="E4A51A"/>
              </a:buClr>
              <a:buFont typeface="Arial"/>
              <a:buChar char="•"/>
            </a:pPr>
            <a:r>
              <a:rPr lang="en-US" sz="2400" dirty="0" smtClean="0"/>
              <a:t>Calculate state-required performance measures</a:t>
            </a:r>
          </a:p>
          <a:p>
            <a:pPr marL="342900" indent="-342900">
              <a:lnSpc>
                <a:spcPct val="90000"/>
              </a:lnSpc>
              <a:spcAft>
                <a:spcPts val="600"/>
              </a:spcAft>
              <a:buClr>
                <a:srgbClr val="E4A51A"/>
              </a:buClr>
              <a:buFont typeface="Arial"/>
              <a:buChar char="•"/>
            </a:pPr>
            <a:r>
              <a:rPr lang="en-US" sz="2400" dirty="0" smtClean="0"/>
              <a:t>Conduct additional </a:t>
            </a:r>
            <a:r>
              <a:rPr lang="en-US" sz="2400" dirty="0" smtClean="0"/>
              <a:t>PIP/QI </a:t>
            </a:r>
            <a:r>
              <a:rPr lang="en-US" sz="2400" dirty="0" smtClean="0"/>
              <a:t>reviews</a:t>
            </a:r>
          </a:p>
          <a:p>
            <a:pPr marL="342900" indent="-342900">
              <a:lnSpc>
                <a:spcPct val="90000"/>
              </a:lnSpc>
              <a:spcAft>
                <a:spcPts val="600"/>
              </a:spcAft>
              <a:buClr>
                <a:srgbClr val="E4A51A"/>
              </a:buClr>
              <a:buFont typeface="Arial"/>
              <a:buChar char="•"/>
            </a:pPr>
            <a:r>
              <a:rPr lang="en-US" sz="2400" dirty="0" smtClean="0"/>
              <a:t>Conduct focused, one-time studies</a:t>
            </a:r>
          </a:p>
          <a:p>
            <a:endParaRPr lang="en-US" dirty="0"/>
          </a:p>
        </p:txBody>
      </p:sp>
    </p:spTree>
    <p:extLst>
      <p:ext uri="{BB962C8B-B14F-4D97-AF65-F5344CB8AC3E}">
        <p14:creationId xmlns:p14="http://schemas.microsoft.com/office/powerpoint/2010/main" val="1232191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880</TotalTime>
  <Words>901</Words>
  <Application>Microsoft Macintosh PowerPoint</Application>
  <PresentationFormat>On-screen Show (4:3)</PresentationFormat>
  <Paragraphs>117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Georgetown Center for Children and Families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Tricia Brooks</dc:creator>
  <cp:lastModifiedBy>Tricia Brooks</cp:lastModifiedBy>
  <cp:revision>34</cp:revision>
  <dcterms:created xsi:type="dcterms:W3CDTF">2015-06-24T13:02:12Z</dcterms:created>
  <dcterms:modified xsi:type="dcterms:W3CDTF">2015-06-25T13:39:57Z</dcterms:modified>
</cp:coreProperties>
</file>