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3" r:id="rId2"/>
    <p:sldId id="275" r:id="rId3"/>
    <p:sldId id="259" r:id="rId4"/>
    <p:sldId id="272" r:id="rId5"/>
    <p:sldId id="261" r:id="rId6"/>
    <p:sldId id="262" r:id="rId7"/>
    <p:sldId id="265" r:id="rId8"/>
    <p:sldId id="266" r:id="rId9"/>
    <p:sldId id="268" r:id="rId10"/>
    <p:sldId id="270" r:id="rId11"/>
    <p:sldId id="280"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Perez-Tineo" initials="CP" lastIdx="1" clrIdx="0">
    <p:extLst>
      <p:ext uri="{19B8F6BF-5375-455C-9EA6-DF929625EA0E}">
        <p15:presenceInfo xmlns:p15="http://schemas.microsoft.com/office/powerpoint/2012/main" userId="S-1-5-21-2834547209-1005798569-4064543863-2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2278" autoAdjust="0"/>
  </p:normalViewPr>
  <p:slideViewPr>
    <p:cSldViewPr snapToGrid="0">
      <p:cViewPr varScale="1">
        <p:scale>
          <a:sx n="96" d="100"/>
          <a:sy n="96"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296CBA-45BA-934F-8F6B-95617390A46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FA9EA917-16A1-9842-A1D3-1BA72D605651}">
      <dgm:prSet/>
      <dgm:spPr/>
      <dgm:t>
        <a:bodyPr/>
        <a:lstStyle/>
        <a:p>
          <a:pPr rtl="0"/>
          <a:r>
            <a:rPr lang="en-US" sz="1700" b="1" dirty="0" smtClean="0"/>
            <a:t>To move from licensing to </a:t>
          </a:r>
          <a:r>
            <a:rPr lang="en-US" sz="1700" b="1" dirty="0" smtClean="0">
              <a:solidFill>
                <a:schemeClr val="accent3">
                  <a:lumMod val="60000"/>
                  <a:lumOff val="40000"/>
                </a:schemeClr>
              </a:solidFill>
            </a:rPr>
            <a:t>Bronze</a:t>
          </a:r>
          <a:endParaRPr lang="en-US" sz="1700" dirty="0">
            <a:solidFill>
              <a:schemeClr val="accent3">
                <a:lumMod val="60000"/>
                <a:lumOff val="40000"/>
              </a:schemeClr>
            </a:solidFill>
          </a:endParaRPr>
        </a:p>
      </dgm:t>
    </dgm:pt>
    <dgm:pt modelId="{88D3FCCF-F7E7-6047-95C4-76337A3470CB}" type="parTrans" cxnId="{04A54854-952C-DA4B-9862-C6B112A52A59}">
      <dgm:prSet/>
      <dgm:spPr/>
      <dgm:t>
        <a:bodyPr/>
        <a:lstStyle/>
        <a:p>
          <a:endParaRPr lang="en-US"/>
        </a:p>
      </dgm:t>
    </dgm:pt>
    <dgm:pt modelId="{05D76786-AB5A-DE4D-B312-4DBF16F82630}" type="sibTrans" cxnId="{04A54854-952C-DA4B-9862-C6B112A52A59}">
      <dgm:prSet/>
      <dgm:spPr/>
      <dgm:t>
        <a:bodyPr/>
        <a:lstStyle/>
        <a:p>
          <a:endParaRPr lang="en-US"/>
        </a:p>
      </dgm:t>
    </dgm:pt>
    <dgm:pt modelId="{FDAA4E73-9388-BE42-92C2-CBD358DA2577}">
      <dgm:prSet/>
      <dgm:spPr/>
      <dgm:t>
        <a:bodyPr/>
        <a:lstStyle/>
        <a:p>
          <a:pPr rtl="0"/>
          <a:r>
            <a:rPr lang="en-US" sz="1700" b="1" dirty="0" smtClean="0"/>
            <a:t>To move from </a:t>
          </a:r>
          <a:r>
            <a:rPr lang="en-US" sz="1700" b="1" dirty="0" smtClean="0">
              <a:solidFill>
                <a:schemeClr val="accent3">
                  <a:lumMod val="60000"/>
                  <a:lumOff val="40000"/>
                </a:schemeClr>
              </a:solidFill>
            </a:rPr>
            <a:t>Bronze </a:t>
          </a:r>
          <a:r>
            <a:rPr lang="en-US" sz="1700" b="1" dirty="0" smtClean="0">
              <a:solidFill>
                <a:schemeClr val="bg1"/>
              </a:solidFill>
            </a:rPr>
            <a:t>to </a:t>
          </a:r>
          <a:r>
            <a:rPr lang="en-US" sz="1700" b="1" dirty="0" smtClean="0">
              <a:solidFill>
                <a:schemeClr val="accent6">
                  <a:lumMod val="40000"/>
                  <a:lumOff val="60000"/>
                </a:schemeClr>
              </a:solidFill>
            </a:rPr>
            <a:t>Silver</a:t>
          </a:r>
          <a:endParaRPr lang="en-US" sz="1700" dirty="0">
            <a:solidFill>
              <a:schemeClr val="accent6">
                <a:lumMod val="40000"/>
                <a:lumOff val="60000"/>
              </a:schemeClr>
            </a:solidFill>
          </a:endParaRPr>
        </a:p>
      </dgm:t>
    </dgm:pt>
    <dgm:pt modelId="{6FA59F75-292B-694C-BBA6-C90209EA1705}" type="parTrans" cxnId="{3538C84B-DB64-3042-9CEF-E8854A31CE68}">
      <dgm:prSet/>
      <dgm:spPr/>
      <dgm:t>
        <a:bodyPr/>
        <a:lstStyle/>
        <a:p>
          <a:endParaRPr lang="en-US"/>
        </a:p>
      </dgm:t>
    </dgm:pt>
    <dgm:pt modelId="{5D6B4DDF-1F6A-0B4C-BB41-F82EAFA93BE7}" type="sibTrans" cxnId="{3538C84B-DB64-3042-9CEF-E8854A31CE68}">
      <dgm:prSet/>
      <dgm:spPr/>
      <dgm:t>
        <a:bodyPr/>
        <a:lstStyle/>
        <a:p>
          <a:endParaRPr lang="en-US"/>
        </a:p>
      </dgm:t>
    </dgm:pt>
    <dgm:pt modelId="{D1D2787E-C365-6344-828F-975A5DD4CE97}">
      <dgm:prSet custT="1"/>
      <dgm:spPr/>
      <dgm:t>
        <a:bodyPr/>
        <a:lstStyle/>
        <a:p>
          <a:pPr rtl="0"/>
          <a:r>
            <a:rPr lang="en-US" sz="2800" b="1" dirty="0" smtClean="0"/>
            <a:t>To move from </a:t>
          </a:r>
          <a:r>
            <a:rPr lang="en-US" sz="2800" b="1" dirty="0" smtClean="0">
              <a:solidFill>
                <a:schemeClr val="accent6">
                  <a:lumMod val="40000"/>
                  <a:lumOff val="60000"/>
                </a:schemeClr>
              </a:solidFill>
            </a:rPr>
            <a:t>Silver</a:t>
          </a:r>
          <a:r>
            <a:rPr lang="en-US" sz="2800" b="1" dirty="0" smtClean="0"/>
            <a:t> to </a:t>
          </a:r>
          <a:r>
            <a:rPr lang="en-US" sz="2800" b="1" dirty="0" smtClean="0">
              <a:solidFill>
                <a:srgbClr val="FFC000"/>
              </a:solidFill>
            </a:rPr>
            <a:t>Gold</a:t>
          </a:r>
          <a:endParaRPr lang="en-US" sz="2800" dirty="0">
            <a:solidFill>
              <a:srgbClr val="FFC000"/>
            </a:solidFill>
          </a:endParaRPr>
        </a:p>
      </dgm:t>
    </dgm:pt>
    <dgm:pt modelId="{31043DBB-288C-F347-915A-6A2F093C48C3}" type="parTrans" cxnId="{A5BB4203-68EF-CC4E-A91A-73EAAE799965}">
      <dgm:prSet/>
      <dgm:spPr/>
      <dgm:t>
        <a:bodyPr/>
        <a:lstStyle/>
        <a:p>
          <a:endParaRPr lang="en-US"/>
        </a:p>
      </dgm:t>
    </dgm:pt>
    <dgm:pt modelId="{6D86857F-87DA-D84F-974E-A09394B55772}" type="sibTrans" cxnId="{A5BB4203-68EF-CC4E-A91A-73EAAE799965}">
      <dgm:prSet/>
      <dgm:spPr/>
      <dgm:t>
        <a:bodyPr/>
        <a:lstStyle/>
        <a:p>
          <a:endParaRPr lang="en-US"/>
        </a:p>
      </dgm:t>
    </dgm:pt>
    <dgm:pt modelId="{6CF89F84-900A-EC4D-8BA4-AD34B31AB76A}">
      <dgm:prSet custT="1"/>
      <dgm:spPr/>
      <dgm:t>
        <a:bodyPr/>
        <a:lstStyle/>
        <a:p>
          <a:pPr rtl="0"/>
          <a:r>
            <a:rPr lang="en-US" sz="1500" b="0" dirty="0" smtClean="0">
              <a:latin typeface="Arial"/>
              <a:cs typeface="Arial"/>
            </a:rPr>
            <a:t>Program administrator must complete a Gateways Registry-approved training on screening tools</a:t>
          </a:r>
          <a:endParaRPr lang="en-US" sz="1500" b="0" dirty="0">
            <a:latin typeface="Arial"/>
            <a:cs typeface="Arial"/>
          </a:endParaRPr>
        </a:p>
      </dgm:t>
    </dgm:pt>
    <dgm:pt modelId="{099F7D60-0B0C-A944-90CF-3860E4C0D367}" type="parTrans" cxnId="{8931D73B-D311-6147-BD11-9265BB2BB21C}">
      <dgm:prSet/>
      <dgm:spPr/>
      <dgm:t>
        <a:bodyPr/>
        <a:lstStyle/>
        <a:p>
          <a:endParaRPr lang="en-US"/>
        </a:p>
      </dgm:t>
    </dgm:pt>
    <dgm:pt modelId="{34CD86AC-0089-B94F-AE68-61880F4061DD}" type="sibTrans" cxnId="{8931D73B-D311-6147-BD11-9265BB2BB21C}">
      <dgm:prSet/>
      <dgm:spPr/>
      <dgm:t>
        <a:bodyPr/>
        <a:lstStyle/>
        <a:p>
          <a:endParaRPr lang="en-US"/>
        </a:p>
      </dgm:t>
    </dgm:pt>
    <dgm:pt modelId="{DD56296C-162E-954E-9065-A7386239C1DE}">
      <dgm:prSet custT="1"/>
      <dgm:spPr/>
      <dgm:t>
        <a:bodyPr/>
        <a:lstStyle/>
        <a:p>
          <a:pPr rtl="0"/>
          <a:r>
            <a:rPr lang="en-US" sz="1500" b="0" dirty="0" smtClean="0">
              <a:latin typeface="Arial"/>
              <a:cs typeface="Arial"/>
            </a:rPr>
            <a:t>Program must have policies and procedures ensuring children ages 0-5 are screened at least annually </a:t>
          </a:r>
          <a:endParaRPr lang="en-US" sz="1500" b="0" dirty="0">
            <a:latin typeface="Arial"/>
            <a:cs typeface="Arial"/>
          </a:endParaRPr>
        </a:p>
      </dgm:t>
    </dgm:pt>
    <dgm:pt modelId="{1900670D-0BD0-2C46-9898-BA7EC0937913}" type="parTrans" cxnId="{3F349491-B4DE-2549-BF78-6F1E3477A030}">
      <dgm:prSet/>
      <dgm:spPr/>
      <dgm:t>
        <a:bodyPr/>
        <a:lstStyle/>
        <a:p>
          <a:endParaRPr lang="en-US"/>
        </a:p>
      </dgm:t>
    </dgm:pt>
    <dgm:pt modelId="{68C05390-13CA-B243-962F-693E5B86A5E3}" type="sibTrans" cxnId="{3F349491-B4DE-2549-BF78-6F1E3477A030}">
      <dgm:prSet/>
      <dgm:spPr/>
      <dgm:t>
        <a:bodyPr/>
        <a:lstStyle/>
        <a:p>
          <a:endParaRPr lang="en-US"/>
        </a:p>
      </dgm:t>
    </dgm:pt>
    <dgm:pt modelId="{3DA6309B-68EC-A34A-BB50-6823E838D185}">
      <dgm:prSet custT="1"/>
      <dgm:spPr/>
      <dgm:t>
        <a:bodyPr/>
        <a:lstStyle/>
        <a:p>
          <a:pPr rtl="0"/>
          <a:r>
            <a:rPr lang="en-US" sz="1500" b="0" dirty="0" smtClean="0">
              <a:latin typeface="Arial"/>
              <a:cs typeface="Arial"/>
            </a:rPr>
            <a:t>Program must have policies and procedures to ensure children ages 0-5 are screened no later than 60 days after entry into the program, parents are provided information on results, and children are referred to a CFC or school district for further evaluation. </a:t>
          </a:r>
          <a:endParaRPr lang="en-US" sz="1500" b="0" dirty="0">
            <a:latin typeface="Arial"/>
            <a:cs typeface="Arial"/>
          </a:endParaRPr>
        </a:p>
      </dgm:t>
    </dgm:pt>
    <dgm:pt modelId="{B57BD6DE-BE31-1543-B496-F78DE3044022}" type="parTrans" cxnId="{31DD1BBB-F77F-5A44-9CBB-56EF6CA672D4}">
      <dgm:prSet/>
      <dgm:spPr/>
      <dgm:t>
        <a:bodyPr/>
        <a:lstStyle/>
        <a:p>
          <a:endParaRPr lang="en-US"/>
        </a:p>
      </dgm:t>
    </dgm:pt>
    <dgm:pt modelId="{00D43C03-C7C9-F242-BE30-B223A258CAEC}" type="sibTrans" cxnId="{31DD1BBB-F77F-5A44-9CBB-56EF6CA672D4}">
      <dgm:prSet/>
      <dgm:spPr/>
      <dgm:t>
        <a:bodyPr/>
        <a:lstStyle/>
        <a:p>
          <a:endParaRPr lang="en-US"/>
        </a:p>
      </dgm:t>
    </dgm:pt>
    <dgm:pt modelId="{44889F66-3B8F-8743-846D-9BCC2249172D}" type="pres">
      <dgm:prSet presAssocID="{B6296CBA-45BA-934F-8F6B-95617390A46E}" presName="linear" presStyleCnt="0">
        <dgm:presLayoutVars>
          <dgm:dir/>
          <dgm:animLvl val="lvl"/>
          <dgm:resizeHandles val="exact"/>
        </dgm:presLayoutVars>
      </dgm:prSet>
      <dgm:spPr/>
      <dgm:t>
        <a:bodyPr/>
        <a:lstStyle/>
        <a:p>
          <a:endParaRPr lang="en-US"/>
        </a:p>
      </dgm:t>
    </dgm:pt>
    <dgm:pt modelId="{4BEEB59E-5429-734E-A045-AFCDB0215324}" type="pres">
      <dgm:prSet presAssocID="{FA9EA917-16A1-9842-A1D3-1BA72D605651}" presName="parentLin" presStyleCnt="0"/>
      <dgm:spPr/>
    </dgm:pt>
    <dgm:pt modelId="{FC8E0985-C12D-E140-8786-E990DB039D68}" type="pres">
      <dgm:prSet presAssocID="{FA9EA917-16A1-9842-A1D3-1BA72D605651}" presName="parentLeftMargin" presStyleLbl="node1" presStyleIdx="0" presStyleCnt="3"/>
      <dgm:spPr/>
      <dgm:t>
        <a:bodyPr/>
        <a:lstStyle/>
        <a:p>
          <a:endParaRPr lang="en-US"/>
        </a:p>
      </dgm:t>
    </dgm:pt>
    <dgm:pt modelId="{1465224F-A5B9-9B4B-BA3C-A87B82D0E4B8}" type="pres">
      <dgm:prSet presAssocID="{FA9EA917-16A1-9842-A1D3-1BA72D605651}" presName="parentText" presStyleLbl="node1" presStyleIdx="0" presStyleCnt="3">
        <dgm:presLayoutVars>
          <dgm:chMax val="0"/>
          <dgm:bulletEnabled val="1"/>
        </dgm:presLayoutVars>
      </dgm:prSet>
      <dgm:spPr/>
      <dgm:t>
        <a:bodyPr/>
        <a:lstStyle/>
        <a:p>
          <a:endParaRPr lang="en-US"/>
        </a:p>
      </dgm:t>
    </dgm:pt>
    <dgm:pt modelId="{E7A285AB-5823-6343-B96D-BAD76C7E03F0}" type="pres">
      <dgm:prSet presAssocID="{FA9EA917-16A1-9842-A1D3-1BA72D605651}" presName="negativeSpace" presStyleCnt="0"/>
      <dgm:spPr/>
    </dgm:pt>
    <dgm:pt modelId="{BD20FB7D-9575-F548-B5FA-DD220FAF758A}" type="pres">
      <dgm:prSet presAssocID="{FA9EA917-16A1-9842-A1D3-1BA72D605651}" presName="childText" presStyleLbl="conFgAcc1" presStyleIdx="0" presStyleCnt="3">
        <dgm:presLayoutVars>
          <dgm:bulletEnabled val="1"/>
        </dgm:presLayoutVars>
      </dgm:prSet>
      <dgm:spPr/>
      <dgm:t>
        <a:bodyPr/>
        <a:lstStyle/>
        <a:p>
          <a:endParaRPr lang="en-US"/>
        </a:p>
      </dgm:t>
    </dgm:pt>
    <dgm:pt modelId="{6EA542D2-5D99-034C-8A26-F7C5D7AC1AC4}" type="pres">
      <dgm:prSet presAssocID="{05D76786-AB5A-DE4D-B312-4DBF16F82630}" presName="spaceBetweenRectangles" presStyleCnt="0"/>
      <dgm:spPr/>
    </dgm:pt>
    <dgm:pt modelId="{EBAB16FA-99CF-6D42-8073-D93BBF7E42C4}" type="pres">
      <dgm:prSet presAssocID="{FDAA4E73-9388-BE42-92C2-CBD358DA2577}" presName="parentLin" presStyleCnt="0"/>
      <dgm:spPr/>
    </dgm:pt>
    <dgm:pt modelId="{797888CF-B7E3-CD41-BA13-34858E85B413}" type="pres">
      <dgm:prSet presAssocID="{FDAA4E73-9388-BE42-92C2-CBD358DA2577}" presName="parentLeftMargin" presStyleLbl="node1" presStyleIdx="0" presStyleCnt="3"/>
      <dgm:spPr/>
      <dgm:t>
        <a:bodyPr/>
        <a:lstStyle/>
        <a:p>
          <a:endParaRPr lang="en-US"/>
        </a:p>
      </dgm:t>
    </dgm:pt>
    <dgm:pt modelId="{ADEA387E-11A8-CF42-ACD1-01AD2A9502D4}" type="pres">
      <dgm:prSet presAssocID="{FDAA4E73-9388-BE42-92C2-CBD358DA2577}" presName="parentText" presStyleLbl="node1" presStyleIdx="1" presStyleCnt="3">
        <dgm:presLayoutVars>
          <dgm:chMax val="0"/>
          <dgm:bulletEnabled val="1"/>
        </dgm:presLayoutVars>
      </dgm:prSet>
      <dgm:spPr/>
      <dgm:t>
        <a:bodyPr/>
        <a:lstStyle/>
        <a:p>
          <a:endParaRPr lang="en-US"/>
        </a:p>
      </dgm:t>
    </dgm:pt>
    <dgm:pt modelId="{40DA13C7-4C63-8249-A952-FA7064825417}" type="pres">
      <dgm:prSet presAssocID="{FDAA4E73-9388-BE42-92C2-CBD358DA2577}" presName="negativeSpace" presStyleCnt="0"/>
      <dgm:spPr/>
    </dgm:pt>
    <dgm:pt modelId="{02BC67F2-25D5-D946-9D6F-B07232FD2727}" type="pres">
      <dgm:prSet presAssocID="{FDAA4E73-9388-BE42-92C2-CBD358DA2577}" presName="childText" presStyleLbl="conFgAcc1" presStyleIdx="1" presStyleCnt="3">
        <dgm:presLayoutVars>
          <dgm:bulletEnabled val="1"/>
        </dgm:presLayoutVars>
      </dgm:prSet>
      <dgm:spPr/>
      <dgm:t>
        <a:bodyPr/>
        <a:lstStyle/>
        <a:p>
          <a:endParaRPr lang="en-US"/>
        </a:p>
      </dgm:t>
    </dgm:pt>
    <dgm:pt modelId="{8B78D07A-238A-904A-8F07-C7D693A04419}" type="pres">
      <dgm:prSet presAssocID="{5D6B4DDF-1F6A-0B4C-BB41-F82EAFA93BE7}" presName="spaceBetweenRectangles" presStyleCnt="0"/>
      <dgm:spPr/>
    </dgm:pt>
    <dgm:pt modelId="{7904FF78-C967-6243-969C-2ECF37534656}" type="pres">
      <dgm:prSet presAssocID="{D1D2787E-C365-6344-828F-975A5DD4CE97}" presName="parentLin" presStyleCnt="0"/>
      <dgm:spPr/>
    </dgm:pt>
    <dgm:pt modelId="{9DDF9C63-C5FF-EF40-BDAD-29B28F37ECB0}" type="pres">
      <dgm:prSet presAssocID="{D1D2787E-C365-6344-828F-975A5DD4CE97}" presName="parentLeftMargin" presStyleLbl="node1" presStyleIdx="1" presStyleCnt="3"/>
      <dgm:spPr/>
      <dgm:t>
        <a:bodyPr/>
        <a:lstStyle/>
        <a:p>
          <a:endParaRPr lang="en-US"/>
        </a:p>
      </dgm:t>
    </dgm:pt>
    <dgm:pt modelId="{DC7DC49F-73DF-D44D-A57A-E582F37D9A76}" type="pres">
      <dgm:prSet presAssocID="{D1D2787E-C365-6344-828F-975A5DD4CE97}" presName="parentText" presStyleLbl="node1" presStyleIdx="2" presStyleCnt="3">
        <dgm:presLayoutVars>
          <dgm:chMax val="0"/>
          <dgm:bulletEnabled val="1"/>
        </dgm:presLayoutVars>
      </dgm:prSet>
      <dgm:spPr/>
      <dgm:t>
        <a:bodyPr/>
        <a:lstStyle/>
        <a:p>
          <a:endParaRPr lang="en-US"/>
        </a:p>
      </dgm:t>
    </dgm:pt>
    <dgm:pt modelId="{D5A574F0-FDFD-6043-B2F4-43304358592D}" type="pres">
      <dgm:prSet presAssocID="{D1D2787E-C365-6344-828F-975A5DD4CE97}" presName="negativeSpace" presStyleCnt="0"/>
      <dgm:spPr/>
    </dgm:pt>
    <dgm:pt modelId="{4CDE508C-8CB1-9C44-8A98-7FD28214B8C4}" type="pres">
      <dgm:prSet presAssocID="{D1D2787E-C365-6344-828F-975A5DD4CE97}" presName="childText" presStyleLbl="conFgAcc1" presStyleIdx="2" presStyleCnt="3">
        <dgm:presLayoutVars>
          <dgm:bulletEnabled val="1"/>
        </dgm:presLayoutVars>
      </dgm:prSet>
      <dgm:spPr/>
      <dgm:t>
        <a:bodyPr/>
        <a:lstStyle/>
        <a:p>
          <a:endParaRPr lang="en-US"/>
        </a:p>
      </dgm:t>
    </dgm:pt>
  </dgm:ptLst>
  <dgm:cxnLst>
    <dgm:cxn modelId="{5050D137-F5CC-4E72-9B25-99A2E35C5EDA}" type="presOf" srcId="{DD56296C-162E-954E-9065-A7386239C1DE}" destId="{02BC67F2-25D5-D946-9D6F-B07232FD2727}" srcOrd="0" destOrd="0" presId="urn:microsoft.com/office/officeart/2005/8/layout/list1"/>
    <dgm:cxn modelId="{04A54854-952C-DA4B-9862-C6B112A52A59}" srcId="{B6296CBA-45BA-934F-8F6B-95617390A46E}" destId="{FA9EA917-16A1-9842-A1D3-1BA72D605651}" srcOrd="0" destOrd="0" parTransId="{88D3FCCF-F7E7-6047-95C4-76337A3470CB}" sibTransId="{05D76786-AB5A-DE4D-B312-4DBF16F82630}"/>
    <dgm:cxn modelId="{D6E6C855-58EC-484B-8BB2-27DCF42AD392}" type="presOf" srcId="{6CF89F84-900A-EC4D-8BA4-AD34B31AB76A}" destId="{BD20FB7D-9575-F548-B5FA-DD220FAF758A}" srcOrd="0" destOrd="0" presId="urn:microsoft.com/office/officeart/2005/8/layout/list1"/>
    <dgm:cxn modelId="{C6ECC30A-1CA5-4D35-B315-59BE3BF0A969}" type="presOf" srcId="{3DA6309B-68EC-A34A-BB50-6823E838D185}" destId="{4CDE508C-8CB1-9C44-8A98-7FD28214B8C4}" srcOrd="0" destOrd="0" presId="urn:microsoft.com/office/officeart/2005/8/layout/list1"/>
    <dgm:cxn modelId="{D13DB7DA-F7A7-4621-A3AD-EF2B1C3D4B5C}" type="presOf" srcId="{FDAA4E73-9388-BE42-92C2-CBD358DA2577}" destId="{ADEA387E-11A8-CF42-ACD1-01AD2A9502D4}" srcOrd="1" destOrd="0" presId="urn:microsoft.com/office/officeart/2005/8/layout/list1"/>
    <dgm:cxn modelId="{8931D73B-D311-6147-BD11-9265BB2BB21C}" srcId="{FA9EA917-16A1-9842-A1D3-1BA72D605651}" destId="{6CF89F84-900A-EC4D-8BA4-AD34B31AB76A}" srcOrd="0" destOrd="0" parTransId="{099F7D60-0B0C-A944-90CF-3860E4C0D367}" sibTransId="{34CD86AC-0089-B94F-AE68-61880F4061DD}"/>
    <dgm:cxn modelId="{31DD1BBB-F77F-5A44-9CBB-56EF6CA672D4}" srcId="{D1D2787E-C365-6344-828F-975A5DD4CE97}" destId="{3DA6309B-68EC-A34A-BB50-6823E838D185}" srcOrd="0" destOrd="0" parTransId="{B57BD6DE-BE31-1543-B496-F78DE3044022}" sibTransId="{00D43C03-C7C9-F242-BE30-B223A258CAEC}"/>
    <dgm:cxn modelId="{6208B3BE-0895-4E43-9790-2A8C5103293F}" type="presOf" srcId="{D1D2787E-C365-6344-828F-975A5DD4CE97}" destId="{9DDF9C63-C5FF-EF40-BDAD-29B28F37ECB0}" srcOrd="0" destOrd="0" presId="urn:microsoft.com/office/officeart/2005/8/layout/list1"/>
    <dgm:cxn modelId="{3F349491-B4DE-2549-BF78-6F1E3477A030}" srcId="{FDAA4E73-9388-BE42-92C2-CBD358DA2577}" destId="{DD56296C-162E-954E-9065-A7386239C1DE}" srcOrd="0" destOrd="0" parTransId="{1900670D-0BD0-2C46-9898-BA7EC0937913}" sibTransId="{68C05390-13CA-B243-962F-693E5B86A5E3}"/>
    <dgm:cxn modelId="{A5BB4203-68EF-CC4E-A91A-73EAAE799965}" srcId="{B6296CBA-45BA-934F-8F6B-95617390A46E}" destId="{D1D2787E-C365-6344-828F-975A5DD4CE97}" srcOrd="2" destOrd="0" parTransId="{31043DBB-288C-F347-915A-6A2F093C48C3}" sibTransId="{6D86857F-87DA-D84F-974E-A09394B55772}"/>
    <dgm:cxn modelId="{BDD8EA20-367F-4438-A571-71408459AA7D}" type="presOf" srcId="{FA9EA917-16A1-9842-A1D3-1BA72D605651}" destId="{1465224F-A5B9-9B4B-BA3C-A87B82D0E4B8}" srcOrd="1" destOrd="0" presId="urn:microsoft.com/office/officeart/2005/8/layout/list1"/>
    <dgm:cxn modelId="{A89888B6-D33D-4EFF-A3FC-D8917281FEC8}" type="presOf" srcId="{FA9EA917-16A1-9842-A1D3-1BA72D605651}" destId="{FC8E0985-C12D-E140-8786-E990DB039D68}" srcOrd="0" destOrd="0" presId="urn:microsoft.com/office/officeart/2005/8/layout/list1"/>
    <dgm:cxn modelId="{3538C84B-DB64-3042-9CEF-E8854A31CE68}" srcId="{B6296CBA-45BA-934F-8F6B-95617390A46E}" destId="{FDAA4E73-9388-BE42-92C2-CBD358DA2577}" srcOrd="1" destOrd="0" parTransId="{6FA59F75-292B-694C-BBA6-C90209EA1705}" sibTransId="{5D6B4DDF-1F6A-0B4C-BB41-F82EAFA93BE7}"/>
    <dgm:cxn modelId="{CD0F02C7-5F00-490C-93B1-90EEF37A6851}" type="presOf" srcId="{D1D2787E-C365-6344-828F-975A5DD4CE97}" destId="{DC7DC49F-73DF-D44D-A57A-E582F37D9A76}" srcOrd="1" destOrd="0" presId="urn:microsoft.com/office/officeart/2005/8/layout/list1"/>
    <dgm:cxn modelId="{FB3DF45E-AF0D-46E2-A97E-A0E26FD00C4A}" type="presOf" srcId="{FDAA4E73-9388-BE42-92C2-CBD358DA2577}" destId="{797888CF-B7E3-CD41-BA13-34858E85B413}" srcOrd="0" destOrd="0" presId="urn:microsoft.com/office/officeart/2005/8/layout/list1"/>
    <dgm:cxn modelId="{F81FFE00-9075-44CF-AA5A-4762A7734F98}" type="presOf" srcId="{B6296CBA-45BA-934F-8F6B-95617390A46E}" destId="{44889F66-3B8F-8743-846D-9BCC2249172D}" srcOrd="0" destOrd="0" presId="urn:microsoft.com/office/officeart/2005/8/layout/list1"/>
    <dgm:cxn modelId="{60ACBA9F-E9F1-42C4-834B-43D95EFBC3D2}" type="presParOf" srcId="{44889F66-3B8F-8743-846D-9BCC2249172D}" destId="{4BEEB59E-5429-734E-A045-AFCDB0215324}" srcOrd="0" destOrd="0" presId="urn:microsoft.com/office/officeart/2005/8/layout/list1"/>
    <dgm:cxn modelId="{95A90F2E-8D7D-4D95-B663-B9DFAA3744E7}" type="presParOf" srcId="{4BEEB59E-5429-734E-A045-AFCDB0215324}" destId="{FC8E0985-C12D-E140-8786-E990DB039D68}" srcOrd="0" destOrd="0" presId="urn:microsoft.com/office/officeart/2005/8/layout/list1"/>
    <dgm:cxn modelId="{A0F3497E-5981-4ED7-ACCC-45D04A7397E7}" type="presParOf" srcId="{4BEEB59E-5429-734E-A045-AFCDB0215324}" destId="{1465224F-A5B9-9B4B-BA3C-A87B82D0E4B8}" srcOrd="1" destOrd="0" presId="urn:microsoft.com/office/officeart/2005/8/layout/list1"/>
    <dgm:cxn modelId="{1557895B-48D6-45AB-BD36-A4818CA4A4BF}" type="presParOf" srcId="{44889F66-3B8F-8743-846D-9BCC2249172D}" destId="{E7A285AB-5823-6343-B96D-BAD76C7E03F0}" srcOrd="1" destOrd="0" presId="urn:microsoft.com/office/officeart/2005/8/layout/list1"/>
    <dgm:cxn modelId="{EF4EF4E8-491A-4B99-9184-81149F876D3C}" type="presParOf" srcId="{44889F66-3B8F-8743-846D-9BCC2249172D}" destId="{BD20FB7D-9575-F548-B5FA-DD220FAF758A}" srcOrd="2" destOrd="0" presId="urn:microsoft.com/office/officeart/2005/8/layout/list1"/>
    <dgm:cxn modelId="{EFD79C80-6AE9-494D-884A-A901A28116F9}" type="presParOf" srcId="{44889F66-3B8F-8743-846D-9BCC2249172D}" destId="{6EA542D2-5D99-034C-8A26-F7C5D7AC1AC4}" srcOrd="3" destOrd="0" presId="urn:microsoft.com/office/officeart/2005/8/layout/list1"/>
    <dgm:cxn modelId="{A7DFFD33-4B4F-4E5E-BF32-50EA22EF1491}" type="presParOf" srcId="{44889F66-3B8F-8743-846D-9BCC2249172D}" destId="{EBAB16FA-99CF-6D42-8073-D93BBF7E42C4}" srcOrd="4" destOrd="0" presId="urn:microsoft.com/office/officeart/2005/8/layout/list1"/>
    <dgm:cxn modelId="{F6DCB052-16B5-4B7E-864A-2305103BFFA8}" type="presParOf" srcId="{EBAB16FA-99CF-6D42-8073-D93BBF7E42C4}" destId="{797888CF-B7E3-CD41-BA13-34858E85B413}" srcOrd="0" destOrd="0" presId="urn:microsoft.com/office/officeart/2005/8/layout/list1"/>
    <dgm:cxn modelId="{5AD296EB-BDB6-40B0-8C3E-75736FDA160D}" type="presParOf" srcId="{EBAB16FA-99CF-6D42-8073-D93BBF7E42C4}" destId="{ADEA387E-11A8-CF42-ACD1-01AD2A9502D4}" srcOrd="1" destOrd="0" presId="urn:microsoft.com/office/officeart/2005/8/layout/list1"/>
    <dgm:cxn modelId="{49751B07-FC09-44D2-8B55-1B09D0FFAE1C}" type="presParOf" srcId="{44889F66-3B8F-8743-846D-9BCC2249172D}" destId="{40DA13C7-4C63-8249-A952-FA7064825417}" srcOrd="5" destOrd="0" presId="urn:microsoft.com/office/officeart/2005/8/layout/list1"/>
    <dgm:cxn modelId="{838A77A2-1837-4848-ACB5-0AD265F3DCF8}" type="presParOf" srcId="{44889F66-3B8F-8743-846D-9BCC2249172D}" destId="{02BC67F2-25D5-D946-9D6F-B07232FD2727}" srcOrd="6" destOrd="0" presId="urn:microsoft.com/office/officeart/2005/8/layout/list1"/>
    <dgm:cxn modelId="{09EB5B4E-82EC-4939-A3F5-ABB78F0C34E1}" type="presParOf" srcId="{44889F66-3B8F-8743-846D-9BCC2249172D}" destId="{8B78D07A-238A-904A-8F07-C7D693A04419}" srcOrd="7" destOrd="0" presId="urn:microsoft.com/office/officeart/2005/8/layout/list1"/>
    <dgm:cxn modelId="{2DEEB746-B1D3-4EAF-82D8-F649E4FB8F5F}" type="presParOf" srcId="{44889F66-3B8F-8743-846D-9BCC2249172D}" destId="{7904FF78-C967-6243-969C-2ECF37534656}" srcOrd="8" destOrd="0" presId="urn:microsoft.com/office/officeart/2005/8/layout/list1"/>
    <dgm:cxn modelId="{DC73F590-FC45-4A3C-9575-9FEC25FFC9C9}" type="presParOf" srcId="{7904FF78-C967-6243-969C-2ECF37534656}" destId="{9DDF9C63-C5FF-EF40-BDAD-29B28F37ECB0}" srcOrd="0" destOrd="0" presId="urn:microsoft.com/office/officeart/2005/8/layout/list1"/>
    <dgm:cxn modelId="{16C5D37D-94BB-41B5-A672-37D1C91AAEF7}" type="presParOf" srcId="{7904FF78-C967-6243-969C-2ECF37534656}" destId="{DC7DC49F-73DF-D44D-A57A-E582F37D9A76}" srcOrd="1" destOrd="0" presId="urn:microsoft.com/office/officeart/2005/8/layout/list1"/>
    <dgm:cxn modelId="{63DAD276-9085-4BE4-83F4-8BA27B686646}" type="presParOf" srcId="{44889F66-3B8F-8743-846D-9BCC2249172D}" destId="{D5A574F0-FDFD-6043-B2F4-43304358592D}" srcOrd="9" destOrd="0" presId="urn:microsoft.com/office/officeart/2005/8/layout/list1"/>
    <dgm:cxn modelId="{93394B07-0B14-4F98-B225-AA1E71418F24}" type="presParOf" srcId="{44889F66-3B8F-8743-846D-9BCC2249172D}" destId="{4CDE508C-8CB1-9C44-8A98-7FD28214B8C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0FB7D-9575-F548-B5FA-DD220FAF758A}">
      <dsp:nvSpPr>
        <dsp:cNvPr id="0" name=""/>
        <dsp:cNvSpPr/>
      </dsp:nvSpPr>
      <dsp:spPr>
        <a:xfrm>
          <a:off x="0" y="478201"/>
          <a:ext cx="9035143" cy="111903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1227" tIns="604012" rIns="701227" bIns="106680" numCol="1" spcCol="1270" anchor="t" anchorCtr="0">
          <a:noAutofit/>
        </a:bodyPr>
        <a:lstStyle/>
        <a:p>
          <a:pPr marL="114300" lvl="1" indent="-114300" algn="l" defTabSz="666750" rtl="0">
            <a:lnSpc>
              <a:spcPct val="90000"/>
            </a:lnSpc>
            <a:spcBef>
              <a:spcPct val="0"/>
            </a:spcBef>
            <a:spcAft>
              <a:spcPct val="15000"/>
            </a:spcAft>
            <a:buChar char="••"/>
          </a:pPr>
          <a:r>
            <a:rPr lang="en-US" sz="1500" b="0" kern="1200" dirty="0" smtClean="0">
              <a:latin typeface="Arial"/>
              <a:cs typeface="Arial"/>
            </a:rPr>
            <a:t>Program administrator must complete a Gateways Registry-approved training on screening tools</a:t>
          </a:r>
          <a:endParaRPr lang="en-US" sz="1500" b="0" kern="1200" dirty="0">
            <a:latin typeface="Arial"/>
            <a:cs typeface="Arial"/>
          </a:endParaRPr>
        </a:p>
      </dsp:txBody>
      <dsp:txXfrm>
        <a:off x="0" y="478201"/>
        <a:ext cx="9035143" cy="1119037"/>
      </dsp:txXfrm>
    </dsp:sp>
    <dsp:sp modelId="{1465224F-A5B9-9B4B-BA3C-A87B82D0E4B8}">
      <dsp:nvSpPr>
        <dsp:cNvPr id="0" name=""/>
        <dsp:cNvSpPr/>
      </dsp:nvSpPr>
      <dsp:spPr>
        <a:xfrm>
          <a:off x="451757" y="50161"/>
          <a:ext cx="6324600" cy="8560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9055" tIns="0" rIns="239055" bIns="0" numCol="1" spcCol="1270" anchor="ctr" anchorCtr="0">
          <a:noAutofit/>
        </a:bodyPr>
        <a:lstStyle/>
        <a:p>
          <a:pPr lvl="0" algn="l" defTabSz="1289050" rtl="0">
            <a:lnSpc>
              <a:spcPct val="90000"/>
            </a:lnSpc>
            <a:spcBef>
              <a:spcPct val="0"/>
            </a:spcBef>
            <a:spcAft>
              <a:spcPct val="35000"/>
            </a:spcAft>
          </a:pPr>
          <a:r>
            <a:rPr lang="en-US" sz="2900" b="1" kern="1200" dirty="0" smtClean="0"/>
            <a:t>To move from licensing to </a:t>
          </a:r>
          <a:r>
            <a:rPr lang="en-US" sz="2900" b="1" kern="1200" dirty="0" smtClean="0">
              <a:solidFill>
                <a:schemeClr val="accent3">
                  <a:lumMod val="60000"/>
                  <a:lumOff val="40000"/>
                </a:schemeClr>
              </a:solidFill>
            </a:rPr>
            <a:t>Bronze</a:t>
          </a:r>
          <a:endParaRPr lang="en-US" sz="2900" kern="1200" dirty="0">
            <a:solidFill>
              <a:schemeClr val="accent3">
                <a:lumMod val="60000"/>
                <a:lumOff val="40000"/>
              </a:schemeClr>
            </a:solidFill>
          </a:endParaRPr>
        </a:p>
      </dsp:txBody>
      <dsp:txXfrm>
        <a:off x="493547" y="91951"/>
        <a:ext cx="6241020" cy="772500"/>
      </dsp:txXfrm>
    </dsp:sp>
    <dsp:sp modelId="{02BC67F2-25D5-D946-9D6F-B07232FD2727}">
      <dsp:nvSpPr>
        <dsp:cNvPr id="0" name=""/>
        <dsp:cNvSpPr/>
      </dsp:nvSpPr>
      <dsp:spPr>
        <a:xfrm>
          <a:off x="0" y="2181879"/>
          <a:ext cx="9035143" cy="111903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1227" tIns="604012" rIns="701227" bIns="106680" numCol="1" spcCol="1270" anchor="t" anchorCtr="0">
          <a:noAutofit/>
        </a:bodyPr>
        <a:lstStyle/>
        <a:p>
          <a:pPr marL="114300" lvl="1" indent="-114300" algn="l" defTabSz="666750" rtl="0">
            <a:lnSpc>
              <a:spcPct val="90000"/>
            </a:lnSpc>
            <a:spcBef>
              <a:spcPct val="0"/>
            </a:spcBef>
            <a:spcAft>
              <a:spcPct val="15000"/>
            </a:spcAft>
            <a:buChar char="••"/>
          </a:pPr>
          <a:r>
            <a:rPr lang="en-US" sz="1500" b="0" kern="1200" dirty="0" smtClean="0">
              <a:latin typeface="Arial"/>
              <a:cs typeface="Arial"/>
            </a:rPr>
            <a:t>Program must have policies and procedures ensuring children ages 0-5 are screened at least annually </a:t>
          </a:r>
          <a:endParaRPr lang="en-US" sz="1500" b="0" kern="1200" dirty="0">
            <a:latin typeface="Arial"/>
            <a:cs typeface="Arial"/>
          </a:endParaRPr>
        </a:p>
      </dsp:txBody>
      <dsp:txXfrm>
        <a:off x="0" y="2181879"/>
        <a:ext cx="9035143" cy="1119037"/>
      </dsp:txXfrm>
    </dsp:sp>
    <dsp:sp modelId="{ADEA387E-11A8-CF42-ACD1-01AD2A9502D4}">
      <dsp:nvSpPr>
        <dsp:cNvPr id="0" name=""/>
        <dsp:cNvSpPr/>
      </dsp:nvSpPr>
      <dsp:spPr>
        <a:xfrm>
          <a:off x="451757" y="1753839"/>
          <a:ext cx="6324600" cy="8560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9055" tIns="0" rIns="239055" bIns="0" numCol="1" spcCol="1270" anchor="ctr" anchorCtr="0">
          <a:noAutofit/>
        </a:bodyPr>
        <a:lstStyle/>
        <a:p>
          <a:pPr lvl="0" algn="l" defTabSz="1289050" rtl="0">
            <a:lnSpc>
              <a:spcPct val="90000"/>
            </a:lnSpc>
            <a:spcBef>
              <a:spcPct val="0"/>
            </a:spcBef>
            <a:spcAft>
              <a:spcPct val="35000"/>
            </a:spcAft>
          </a:pPr>
          <a:r>
            <a:rPr lang="en-US" sz="2900" b="1" kern="1200" dirty="0" smtClean="0"/>
            <a:t>To move from </a:t>
          </a:r>
          <a:r>
            <a:rPr lang="en-US" sz="2900" b="1" kern="1200" dirty="0" smtClean="0">
              <a:solidFill>
                <a:schemeClr val="accent3">
                  <a:lumMod val="60000"/>
                  <a:lumOff val="40000"/>
                </a:schemeClr>
              </a:solidFill>
            </a:rPr>
            <a:t>Bronze </a:t>
          </a:r>
          <a:r>
            <a:rPr lang="en-US" sz="2900" b="1" kern="1200" dirty="0" smtClean="0">
              <a:solidFill>
                <a:schemeClr val="bg1"/>
              </a:solidFill>
            </a:rPr>
            <a:t>to </a:t>
          </a:r>
          <a:r>
            <a:rPr lang="en-US" sz="2900" b="1" kern="1200" dirty="0" smtClean="0">
              <a:solidFill>
                <a:schemeClr val="accent6">
                  <a:lumMod val="40000"/>
                  <a:lumOff val="60000"/>
                </a:schemeClr>
              </a:solidFill>
            </a:rPr>
            <a:t>Silver</a:t>
          </a:r>
          <a:endParaRPr lang="en-US" sz="2900" kern="1200" dirty="0">
            <a:solidFill>
              <a:schemeClr val="accent6">
                <a:lumMod val="40000"/>
                <a:lumOff val="60000"/>
              </a:schemeClr>
            </a:solidFill>
          </a:endParaRPr>
        </a:p>
      </dsp:txBody>
      <dsp:txXfrm>
        <a:off x="493547" y="1795629"/>
        <a:ext cx="6241020" cy="772500"/>
      </dsp:txXfrm>
    </dsp:sp>
    <dsp:sp modelId="{4CDE508C-8CB1-9C44-8A98-7FD28214B8C4}">
      <dsp:nvSpPr>
        <dsp:cNvPr id="0" name=""/>
        <dsp:cNvSpPr/>
      </dsp:nvSpPr>
      <dsp:spPr>
        <a:xfrm>
          <a:off x="0" y="3885557"/>
          <a:ext cx="9035143" cy="13245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1227" tIns="604012" rIns="701227" bIns="106680" numCol="1" spcCol="1270" anchor="t" anchorCtr="0">
          <a:noAutofit/>
        </a:bodyPr>
        <a:lstStyle/>
        <a:p>
          <a:pPr marL="114300" lvl="1" indent="-114300" algn="l" defTabSz="666750" rtl="0">
            <a:lnSpc>
              <a:spcPct val="90000"/>
            </a:lnSpc>
            <a:spcBef>
              <a:spcPct val="0"/>
            </a:spcBef>
            <a:spcAft>
              <a:spcPct val="15000"/>
            </a:spcAft>
            <a:buChar char="••"/>
          </a:pPr>
          <a:r>
            <a:rPr lang="en-US" sz="1500" b="0" kern="1200" dirty="0" smtClean="0">
              <a:latin typeface="Arial"/>
              <a:cs typeface="Arial"/>
            </a:rPr>
            <a:t>Program must have policies and procedures to ensure children ages 0-5 are screened no later than 60 days after entry into the program, parents are provided information on results, and children are referred to a CFC or school district for further evaluation. </a:t>
          </a:r>
          <a:endParaRPr lang="en-US" sz="1500" b="0" kern="1200" dirty="0">
            <a:latin typeface="Arial"/>
            <a:cs typeface="Arial"/>
          </a:endParaRPr>
        </a:p>
      </dsp:txBody>
      <dsp:txXfrm>
        <a:off x="0" y="3885557"/>
        <a:ext cx="9035143" cy="1324575"/>
      </dsp:txXfrm>
    </dsp:sp>
    <dsp:sp modelId="{DC7DC49F-73DF-D44D-A57A-E582F37D9A76}">
      <dsp:nvSpPr>
        <dsp:cNvPr id="0" name=""/>
        <dsp:cNvSpPr/>
      </dsp:nvSpPr>
      <dsp:spPr>
        <a:xfrm>
          <a:off x="451757" y="3457517"/>
          <a:ext cx="6324600" cy="8560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9055" tIns="0" rIns="239055" bIns="0" numCol="1" spcCol="1270" anchor="ctr" anchorCtr="0">
          <a:noAutofit/>
        </a:bodyPr>
        <a:lstStyle/>
        <a:p>
          <a:pPr lvl="0" algn="l" defTabSz="1244600" rtl="0">
            <a:lnSpc>
              <a:spcPct val="90000"/>
            </a:lnSpc>
            <a:spcBef>
              <a:spcPct val="0"/>
            </a:spcBef>
            <a:spcAft>
              <a:spcPct val="35000"/>
            </a:spcAft>
          </a:pPr>
          <a:r>
            <a:rPr lang="en-US" sz="2800" b="1" kern="1200" dirty="0" smtClean="0"/>
            <a:t>To move from </a:t>
          </a:r>
          <a:r>
            <a:rPr lang="en-US" sz="2800" b="1" kern="1200" dirty="0" smtClean="0">
              <a:solidFill>
                <a:schemeClr val="accent6">
                  <a:lumMod val="40000"/>
                  <a:lumOff val="60000"/>
                </a:schemeClr>
              </a:solidFill>
            </a:rPr>
            <a:t>Silver</a:t>
          </a:r>
          <a:r>
            <a:rPr lang="en-US" sz="2800" b="1" kern="1200" dirty="0" smtClean="0"/>
            <a:t> to </a:t>
          </a:r>
          <a:r>
            <a:rPr lang="en-US" sz="2800" b="1" kern="1200" dirty="0" smtClean="0">
              <a:solidFill>
                <a:srgbClr val="FFC000"/>
              </a:solidFill>
            </a:rPr>
            <a:t>Gold</a:t>
          </a:r>
          <a:endParaRPr lang="en-US" sz="2800" kern="1200" dirty="0">
            <a:solidFill>
              <a:srgbClr val="FFC000"/>
            </a:solidFill>
          </a:endParaRPr>
        </a:p>
      </dsp:txBody>
      <dsp:txXfrm>
        <a:off x="493547" y="3499307"/>
        <a:ext cx="6241020"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90335B-D2CA-43EB-82F6-A4CFBC35FABB}" type="datetimeFigureOut">
              <a:rPr lang="en-US" smtClean="0"/>
              <a:t>5/24/2018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8C1FE1-9814-48C6-9375-383CC28EBCD3}" type="slidenum">
              <a:rPr lang="en-US" smtClean="0"/>
              <a:t>‹#›</a:t>
            </a:fld>
            <a:endParaRPr lang="en-US"/>
          </a:p>
        </p:txBody>
      </p:sp>
    </p:spTree>
    <p:extLst>
      <p:ext uri="{BB962C8B-B14F-4D97-AF65-F5344CB8AC3E}">
        <p14:creationId xmlns:p14="http://schemas.microsoft.com/office/powerpoint/2010/main" val="406832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DE816-21B6-4AA5-B22A-179F39D0A28D}" type="slidenum">
              <a:rPr lang="en-US" altLang="en-US" smtClean="0"/>
              <a:pPr/>
              <a:t>1</a:t>
            </a:fld>
            <a:endParaRPr lang="en-US" altLang="en-US"/>
          </a:p>
        </p:txBody>
      </p:sp>
    </p:spTree>
    <p:extLst>
      <p:ext uri="{BB962C8B-B14F-4D97-AF65-F5344CB8AC3E}">
        <p14:creationId xmlns:p14="http://schemas.microsoft.com/office/powerpoint/2010/main" val="923706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918A9072-2DBD-4250-B9F7-A57A4722539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358347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8C1FE1-9814-48C6-9375-383CC28EBCD3}" type="slidenum">
              <a:rPr lang="en-US" smtClean="0"/>
              <a:t>11</a:t>
            </a:fld>
            <a:endParaRPr lang="en-US"/>
          </a:p>
        </p:txBody>
      </p:sp>
    </p:spTree>
    <p:extLst>
      <p:ext uri="{BB962C8B-B14F-4D97-AF65-F5344CB8AC3E}">
        <p14:creationId xmlns:p14="http://schemas.microsoft.com/office/powerpoint/2010/main" val="2009345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Wingdings" pitchFamily="2" charset="2"/>
              <a:buNone/>
            </a:pPr>
            <a:endParaRPr lang="en-US" dirty="0" smtClean="0"/>
          </a:p>
        </p:txBody>
      </p:sp>
      <p:sp>
        <p:nvSpPr>
          <p:cNvPr id="4" name="Slide Number Placeholder 3"/>
          <p:cNvSpPr>
            <a:spLocks noGrp="1"/>
          </p:cNvSpPr>
          <p:nvPr>
            <p:ph type="sldNum" sz="quarter" idx="10"/>
          </p:nvPr>
        </p:nvSpPr>
        <p:spPr/>
        <p:txBody>
          <a:bodyPr/>
          <a:lstStyle/>
          <a:p>
            <a:fld id="{F4C7089A-9C3D-4625-BE59-672941C5FE66}" type="slidenum">
              <a:rPr lang="en-US" smtClean="0"/>
              <a:pPr/>
              <a:t>12</a:t>
            </a:fld>
            <a:endParaRPr lang="en-US"/>
          </a:p>
        </p:txBody>
      </p:sp>
    </p:spTree>
    <p:extLst>
      <p:ext uri="{BB962C8B-B14F-4D97-AF65-F5344CB8AC3E}">
        <p14:creationId xmlns:p14="http://schemas.microsoft.com/office/powerpoint/2010/main" val="28082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8C1FE1-9814-48C6-9375-383CC28EBCD3}" type="slidenum">
              <a:rPr lang="en-US" smtClean="0"/>
              <a:t>2</a:t>
            </a:fld>
            <a:endParaRPr lang="en-US"/>
          </a:p>
        </p:txBody>
      </p:sp>
    </p:spTree>
    <p:extLst>
      <p:ext uri="{BB962C8B-B14F-4D97-AF65-F5344CB8AC3E}">
        <p14:creationId xmlns:p14="http://schemas.microsoft.com/office/powerpoint/2010/main" val="4016364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B3AB14-9B4D-4A2F-8CF9-3167DDB940C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565140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918A9072-2DBD-4250-B9F7-A57A4722539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75270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8A9072-2DBD-4250-B9F7-A57A4722539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575410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38501638" indent="-3803650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57288" indent="-230188"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22425" indent="-230188"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85975" indent="-230188"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43175" indent="-2301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0375" indent="-2301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57575" indent="-2301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14775" indent="-2301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83FD8501-40FA-4749-9C16-585BC92203E5}" type="slidenum">
              <a:rPr lang="en-US" altLang="en-US">
                <a:solidFill>
                  <a:prstClr val="black"/>
                </a:solidFill>
                <a:latin typeface="Arial" panose="020B0604020202020204" pitchFamily="34" charset="0"/>
              </a:rPr>
              <a:pPr eaLnBrk="1" hangingPunct="1">
                <a:spcBef>
                  <a:spcPct val="0"/>
                </a:spcBef>
              </a:pPr>
              <a:t>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841562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8A9072-2DBD-4250-B9F7-A57A4722539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325908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BFC007F-C475-43B7-B9F5-3901243E096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33363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18A9072-2DBD-4250-B9F7-A57A4722539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768619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D8EBFB-73F3-4161-8618-052C58D2186B}"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02122-3104-4495-9E8B-A73B8331C0E7}" type="slidenum">
              <a:rPr lang="en-US" smtClean="0"/>
              <a:t>‹#›</a:t>
            </a:fld>
            <a:endParaRPr lang="en-US"/>
          </a:p>
        </p:txBody>
      </p:sp>
    </p:spTree>
    <p:extLst>
      <p:ext uri="{BB962C8B-B14F-4D97-AF65-F5344CB8AC3E}">
        <p14:creationId xmlns:p14="http://schemas.microsoft.com/office/powerpoint/2010/main" val="456101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8EBFB-73F3-4161-8618-052C58D2186B}"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02122-3104-4495-9E8B-A73B8331C0E7}" type="slidenum">
              <a:rPr lang="en-US" smtClean="0"/>
              <a:t>‹#›</a:t>
            </a:fld>
            <a:endParaRPr lang="en-US"/>
          </a:p>
        </p:txBody>
      </p:sp>
    </p:spTree>
    <p:extLst>
      <p:ext uri="{BB962C8B-B14F-4D97-AF65-F5344CB8AC3E}">
        <p14:creationId xmlns:p14="http://schemas.microsoft.com/office/powerpoint/2010/main" val="121029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8EBFB-73F3-4161-8618-052C58D2186B}"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02122-3104-4495-9E8B-A73B8331C0E7}" type="slidenum">
              <a:rPr lang="en-US" smtClean="0"/>
              <a:t>‹#›</a:t>
            </a:fld>
            <a:endParaRPr lang="en-US"/>
          </a:p>
        </p:txBody>
      </p:sp>
    </p:spTree>
    <p:extLst>
      <p:ext uri="{BB962C8B-B14F-4D97-AF65-F5344CB8AC3E}">
        <p14:creationId xmlns:p14="http://schemas.microsoft.com/office/powerpoint/2010/main" val="3505729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ext Slide">
    <p:spTree>
      <p:nvGrpSpPr>
        <p:cNvPr id="1" name=""/>
        <p:cNvGrpSpPr/>
        <p:nvPr/>
      </p:nvGrpSpPr>
      <p:grpSpPr>
        <a:xfrm>
          <a:off x="0" y="0"/>
          <a:ext cx="0" cy="0"/>
          <a:chOff x="0" y="0"/>
          <a:chExt cx="0" cy="0"/>
        </a:xfrm>
      </p:grpSpPr>
      <p:sp>
        <p:nvSpPr>
          <p:cNvPr id="11" name="Text Placeholder 9"/>
          <p:cNvSpPr>
            <a:spLocks noGrp="1"/>
          </p:cNvSpPr>
          <p:nvPr>
            <p:ph type="body" sz="quarter" idx="13"/>
          </p:nvPr>
        </p:nvSpPr>
        <p:spPr>
          <a:xfrm>
            <a:off x="457200" y="342900"/>
            <a:ext cx="9296400" cy="558800"/>
          </a:xfrm>
          <a:prstGeom prst="rect">
            <a:avLst/>
          </a:prstGeom>
        </p:spPr>
        <p:txBody>
          <a:bodyPr vert="horz"/>
          <a:lstStyle>
            <a:lvl1pPr algn="l">
              <a:buNone/>
              <a:defRPr sz="2400">
                <a:solidFill>
                  <a:srgbClr val="8B0021"/>
                </a:solidFill>
                <a:latin typeface="Times New Roman"/>
                <a:cs typeface="Times New Roman"/>
              </a:defRPr>
            </a:lvl1pPr>
          </a:lstStyle>
          <a:p>
            <a:pPr lvl="0"/>
            <a:r>
              <a:rPr lang="en-US"/>
              <a:t>Click to edit Master text styles</a:t>
            </a:r>
          </a:p>
        </p:txBody>
      </p:sp>
      <p:sp>
        <p:nvSpPr>
          <p:cNvPr id="9" name="Text Placeholder 7"/>
          <p:cNvSpPr>
            <a:spLocks noGrp="1"/>
          </p:cNvSpPr>
          <p:nvPr>
            <p:ph type="body" sz="quarter" idx="12"/>
          </p:nvPr>
        </p:nvSpPr>
        <p:spPr>
          <a:xfrm>
            <a:off x="457200" y="1028700"/>
            <a:ext cx="11260667" cy="4775200"/>
          </a:xfrm>
          <a:prstGeom prst="rect">
            <a:avLst/>
          </a:prstGeom>
        </p:spPr>
        <p:txBody>
          <a:bodyPr vert="horz"/>
          <a:lstStyle>
            <a:lvl1pPr>
              <a:spcAft>
                <a:spcPts val="1200"/>
              </a:spcAft>
              <a:buFont typeface="Arial"/>
              <a:buChar char="•"/>
              <a:defRPr sz="1600" b="0" i="0">
                <a:latin typeface="Arial"/>
                <a:cs typeface="Arial"/>
              </a:defRPr>
            </a:lvl1pPr>
            <a:lvl2pPr>
              <a:defRPr sz="1600">
                <a:latin typeface="Ariel"/>
                <a:cs typeface="Ariel"/>
              </a:defRPr>
            </a:lvl2pPr>
            <a:lvl3pPr>
              <a:defRPr sz="1600">
                <a:latin typeface="Ariel"/>
                <a:cs typeface="Ariel"/>
              </a:defRPr>
            </a:lvl3pPr>
            <a:lvl4pPr>
              <a:defRPr sz="1600">
                <a:latin typeface="Ariel"/>
                <a:cs typeface="Ariel"/>
              </a:defRPr>
            </a:lvl4pPr>
            <a:lvl5pPr>
              <a:defRPr sz="1600">
                <a:latin typeface="Ariel"/>
                <a:cs typeface="Ariel"/>
              </a:defRPr>
            </a:lvl5pPr>
          </a:lstStyle>
          <a:p>
            <a:pPr lvl="0"/>
            <a:r>
              <a:rPr lang="en-US" dirty="0"/>
              <a:t>Click to edit Master text styles</a:t>
            </a:r>
          </a:p>
          <a:p>
            <a:pPr lvl="0"/>
            <a:r>
              <a:rPr lang="en-US" dirty="0"/>
              <a:t>Next Line of information</a:t>
            </a:r>
          </a:p>
        </p:txBody>
      </p:sp>
      <p:sp>
        <p:nvSpPr>
          <p:cNvPr id="6" name="Footer Placeholder 14"/>
          <p:cNvSpPr>
            <a:spLocks noGrp="1"/>
          </p:cNvSpPr>
          <p:nvPr>
            <p:ph type="ftr" sz="quarter" idx="15"/>
          </p:nvPr>
        </p:nvSpPr>
        <p:spPr>
          <a:xfrm>
            <a:off x="7857067" y="6319839"/>
            <a:ext cx="3860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B0021"/>
                </a:solidFill>
                <a:latin typeface="Arial" panose="020B0604020202020204" pitchFamily="34" charset="0"/>
                <a:cs typeface="Arial" pitchFamily="34" charset="0"/>
              </a:defRPr>
            </a:lvl1pPr>
          </a:lstStyle>
          <a:p>
            <a:pPr>
              <a:defRPr/>
            </a:pPr>
            <a:r>
              <a:rPr lang="en-US" altLang="en-US"/>
              <a:t>Presentation Title Here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06193"/>
            <a:ext cx="2683365" cy="562830"/>
          </a:xfrm>
          <a:prstGeom prst="rect">
            <a:avLst/>
          </a:prstGeom>
        </p:spPr>
      </p:pic>
      <p:cxnSp>
        <p:nvCxnSpPr>
          <p:cNvPr id="10" name="Straight Connector 9"/>
          <p:cNvCxnSpPr/>
          <p:nvPr userDrawn="1"/>
        </p:nvCxnSpPr>
        <p:spPr>
          <a:xfrm>
            <a:off x="416560" y="6035040"/>
            <a:ext cx="11338560" cy="0"/>
          </a:xfrm>
          <a:prstGeom prst="line">
            <a:avLst/>
          </a:prstGeom>
          <a:ln w="101600" cmpd="tri">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userDrawn="1"/>
        </p:nvPicPr>
        <p:blipFill>
          <a:blip r:embed="rId3"/>
          <a:stretch>
            <a:fillRect/>
          </a:stretch>
        </p:blipFill>
        <p:spPr>
          <a:xfrm>
            <a:off x="3828369" y="6106886"/>
            <a:ext cx="2164217" cy="746197"/>
          </a:xfrm>
          <a:prstGeom prst="rect">
            <a:avLst/>
          </a:prstGeom>
        </p:spPr>
      </p:pic>
    </p:spTree>
    <p:extLst>
      <p:ext uri="{BB962C8B-B14F-4D97-AF65-F5344CB8AC3E}">
        <p14:creationId xmlns:p14="http://schemas.microsoft.com/office/powerpoint/2010/main" val="18231099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8EBFB-73F3-4161-8618-052C58D2186B}"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02122-3104-4495-9E8B-A73B8331C0E7}" type="slidenum">
              <a:rPr lang="en-US" smtClean="0"/>
              <a:t>‹#›</a:t>
            </a:fld>
            <a:endParaRPr lang="en-US"/>
          </a:p>
        </p:txBody>
      </p:sp>
    </p:spTree>
    <p:extLst>
      <p:ext uri="{BB962C8B-B14F-4D97-AF65-F5344CB8AC3E}">
        <p14:creationId xmlns:p14="http://schemas.microsoft.com/office/powerpoint/2010/main" val="1655128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D8EBFB-73F3-4161-8618-052C58D2186B}"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02122-3104-4495-9E8B-A73B8331C0E7}" type="slidenum">
              <a:rPr lang="en-US" smtClean="0"/>
              <a:t>‹#›</a:t>
            </a:fld>
            <a:endParaRPr lang="en-US"/>
          </a:p>
        </p:txBody>
      </p:sp>
    </p:spTree>
    <p:extLst>
      <p:ext uri="{BB962C8B-B14F-4D97-AF65-F5344CB8AC3E}">
        <p14:creationId xmlns:p14="http://schemas.microsoft.com/office/powerpoint/2010/main" val="4152762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D8EBFB-73F3-4161-8618-052C58D2186B}"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02122-3104-4495-9E8B-A73B8331C0E7}" type="slidenum">
              <a:rPr lang="en-US" smtClean="0"/>
              <a:t>‹#›</a:t>
            </a:fld>
            <a:endParaRPr lang="en-US"/>
          </a:p>
        </p:txBody>
      </p:sp>
    </p:spTree>
    <p:extLst>
      <p:ext uri="{BB962C8B-B14F-4D97-AF65-F5344CB8AC3E}">
        <p14:creationId xmlns:p14="http://schemas.microsoft.com/office/powerpoint/2010/main" val="3911722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D8EBFB-73F3-4161-8618-052C58D2186B}"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C02122-3104-4495-9E8B-A73B8331C0E7}" type="slidenum">
              <a:rPr lang="en-US" smtClean="0"/>
              <a:t>‹#›</a:t>
            </a:fld>
            <a:endParaRPr lang="en-US"/>
          </a:p>
        </p:txBody>
      </p:sp>
    </p:spTree>
    <p:extLst>
      <p:ext uri="{BB962C8B-B14F-4D97-AF65-F5344CB8AC3E}">
        <p14:creationId xmlns:p14="http://schemas.microsoft.com/office/powerpoint/2010/main" val="39877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D8EBFB-73F3-4161-8618-052C58D2186B}"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C02122-3104-4495-9E8B-A73B8331C0E7}" type="slidenum">
              <a:rPr lang="en-US" smtClean="0"/>
              <a:t>‹#›</a:t>
            </a:fld>
            <a:endParaRPr lang="en-US"/>
          </a:p>
        </p:txBody>
      </p:sp>
    </p:spTree>
    <p:extLst>
      <p:ext uri="{BB962C8B-B14F-4D97-AF65-F5344CB8AC3E}">
        <p14:creationId xmlns:p14="http://schemas.microsoft.com/office/powerpoint/2010/main" val="1400267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8EBFB-73F3-4161-8618-052C58D2186B}" type="datetimeFigureOut">
              <a:rPr lang="en-US" smtClean="0"/>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02122-3104-4495-9E8B-A73B8331C0E7}" type="slidenum">
              <a:rPr lang="en-US" smtClean="0"/>
              <a:t>‹#›</a:t>
            </a:fld>
            <a:endParaRPr lang="en-US"/>
          </a:p>
        </p:txBody>
      </p:sp>
    </p:spTree>
    <p:extLst>
      <p:ext uri="{BB962C8B-B14F-4D97-AF65-F5344CB8AC3E}">
        <p14:creationId xmlns:p14="http://schemas.microsoft.com/office/powerpoint/2010/main" val="1185716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8EBFB-73F3-4161-8618-052C58D2186B}"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02122-3104-4495-9E8B-A73B8331C0E7}" type="slidenum">
              <a:rPr lang="en-US" smtClean="0"/>
              <a:t>‹#›</a:t>
            </a:fld>
            <a:endParaRPr lang="en-US"/>
          </a:p>
        </p:txBody>
      </p:sp>
    </p:spTree>
    <p:extLst>
      <p:ext uri="{BB962C8B-B14F-4D97-AF65-F5344CB8AC3E}">
        <p14:creationId xmlns:p14="http://schemas.microsoft.com/office/powerpoint/2010/main" val="729018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8EBFB-73F3-4161-8618-052C58D2186B}"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02122-3104-4495-9E8B-A73B8331C0E7}" type="slidenum">
              <a:rPr lang="en-US" smtClean="0"/>
              <a:t>‹#›</a:t>
            </a:fld>
            <a:endParaRPr lang="en-US"/>
          </a:p>
        </p:txBody>
      </p:sp>
    </p:spTree>
    <p:extLst>
      <p:ext uri="{BB962C8B-B14F-4D97-AF65-F5344CB8AC3E}">
        <p14:creationId xmlns:p14="http://schemas.microsoft.com/office/powerpoint/2010/main" val="358015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8EBFB-73F3-4161-8618-052C58D2186B}" type="datetimeFigureOut">
              <a:rPr lang="en-US" smtClean="0"/>
              <a:t>5/24/2018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C02122-3104-4495-9E8B-A73B8331C0E7}" type="slidenum">
              <a:rPr lang="en-US" smtClean="0"/>
              <a:t>‹#›</a:t>
            </a:fld>
            <a:endParaRPr lang="en-US"/>
          </a:p>
        </p:txBody>
      </p:sp>
    </p:spTree>
    <p:extLst>
      <p:ext uri="{BB962C8B-B14F-4D97-AF65-F5344CB8AC3E}">
        <p14:creationId xmlns:p14="http://schemas.microsoft.com/office/powerpoint/2010/main" val="894638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hyperlink" Target="mailto:kszafranski@everthriveil.org" TargetMode="External"/><Relationship Id="rId4" Type="http://schemas.openxmlformats.org/officeDocument/2006/relationships/hyperlink" Target="mailto:azimmerman@legalcounci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ilga.gov/legislation/publicacts/fulltext.asp?Name=099-092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illinois.gov/hfs/SiteCollectionDocuments/FINAL2015CCSDbk9-26-16.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childhealthdata.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y Zimmerman : PROGRAM DIRECTOR"/>
          <p:cNvPicPr>
            <a:picLocks noChangeAspect="1" noChangeArrowheads="1"/>
          </p:cNvPicPr>
          <p:nvPr/>
        </p:nvPicPr>
        <p:blipFill rotWithShape="1">
          <a:blip r:embed="rId3">
            <a:extLst>
              <a:ext uri="{28A0092B-C50C-407E-A947-70E740481C1C}">
                <a14:useLocalDpi xmlns:a14="http://schemas.microsoft.com/office/drawing/2010/main" val="0"/>
              </a:ext>
            </a:extLst>
          </a:blip>
          <a:srcRect b="6703"/>
          <a:stretch/>
        </p:blipFill>
        <p:spPr bwMode="auto">
          <a:xfrm>
            <a:off x="2826649" y="488991"/>
            <a:ext cx="1935619" cy="1805875"/>
          </a:xfrm>
          <a:prstGeom prst="rect">
            <a:avLst/>
          </a:prstGeom>
          <a:noFill/>
          <a:ln w="38100">
            <a:solidFill>
              <a:srgbClr val="8B0021"/>
            </a:solidFill>
          </a:ln>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5194913" y="653264"/>
            <a:ext cx="5287107" cy="923330"/>
          </a:xfrm>
          <a:prstGeom prst="rect">
            <a:avLst/>
          </a:prstGeom>
          <a:noFill/>
        </p:spPr>
        <p:txBody>
          <a:bodyPr wrap="square" rtlCol="0">
            <a:spAutoFit/>
          </a:bodyPr>
          <a:lstStyle/>
          <a:p>
            <a:r>
              <a:rPr lang="en-US" b="1" dirty="0">
                <a:solidFill>
                  <a:srgbClr val="8B0021"/>
                </a:solidFill>
                <a:latin typeface="+mj-lt"/>
              </a:rPr>
              <a:t>Amy Zimmerman, JD</a:t>
            </a:r>
          </a:p>
          <a:p>
            <a:r>
              <a:rPr lang="en-US" dirty="0" smtClean="0">
                <a:solidFill>
                  <a:srgbClr val="8B0021"/>
                </a:solidFill>
              </a:rPr>
              <a:t>Program Director, Legal Council for Health Justice</a:t>
            </a:r>
          </a:p>
          <a:p>
            <a:r>
              <a:rPr lang="en-US" dirty="0" smtClean="0">
                <a:solidFill>
                  <a:srgbClr val="8B0021"/>
                </a:solidFill>
                <a:cs typeface="Arial" panose="020B0604020202020204" pitchFamily="34" charset="0"/>
                <a:hlinkClick r:id="rId4"/>
              </a:rPr>
              <a:t>azimmerman@legalcouncil.org</a:t>
            </a:r>
            <a:r>
              <a:rPr lang="en-US" dirty="0" smtClean="0">
                <a:solidFill>
                  <a:srgbClr val="8B0021"/>
                </a:solidFill>
                <a:cs typeface="Arial" panose="020B0604020202020204" pitchFamily="34" charset="0"/>
              </a:rPr>
              <a:t> </a:t>
            </a:r>
            <a:endParaRPr lang="en-US" dirty="0">
              <a:solidFill>
                <a:srgbClr val="8B0021"/>
              </a:solidFill>
              <a:cs typeface="Arial" panose="020B0604020202020204" pitchFamily="34" charset="0"/>
            </a:endParaRPr>
          </a:p>
        </p:txBody>
      </p:sp>
      <p:sp>
        <p:nvSpPr>
          <p:cNvPr id="10" name="TextBox 9"/>
          <p:cNvSpPr txBox="1"/>
          <p:nvPr/>
        </p:nvSpPr>
        <p:spPr>
          <a:xfrm>
            <a:off x="5197955" y="3344006"/>
            <a:ext cx="5287107" cy="1200329"/>
          </a:xfrm>
          <a:prstGeom prst="rect">
            <a:avLst/>
          </a:prstGeom>
          <a:noFill/>
        </p:spPr>
        <p:txBody>
          <a:bodyPr wrap="square" rtlCol="0">
            <a:spAutoFit/>
          </a:bodyPr>
          <a:lstStyle/>
          <a:p>
            <a:r>
              <a:rPr lang="en-US" b="1" dirty="0" smtClean="0">
                <a:solidFill>
                  <a:srgbClr val="8B0021"/>
                </a:solidFill>
                <a:latin typeface="+mj-lt"/>
              </a:rPr>
              <a:t>Kaylan </a:t>
            </a:r>
            <a:r>
              <a:rPr lang="en-US" b="1" dirty="0" err="1" smtClean="0">
                <a:solidFill>
                  <a:srgbClr val="8B0021"/>
                </a:solidFill>
                <a:latin typeface="+mj-lt"/>
              </a:rPr>
              <a:t>Szafranski</a:t>
            </a:r>
            <a:r>
              <a:rPr lang="en-US" b="1" dirty="0" smtClean="0">
                <a:solidFill>
                  <a:srgbClr val="8B0021"/>
                </a:solidFill>
                <a:latin typeface="+mj-lt"/>
              </a:rPr>
              <a:t> </a:t>
            </a:r>
            <a:endParaRPr lang="en-US" b="1" dirty="0">
              <a:solidFill>
                <a:srgbClr val="8B0021"/>
              </a:solidFill>
              <a:latin typeface="+mj-lt"/>
            </a:endParaRPr>
          </a:p>
          <a:p>
            <a:r>
              <a:rPr lang="en-US" dirty="0" smtClean="0">
                <a:solidFill>
                  <a:srgbClr val="8B0021"/>
                </a:solidFill>
              </a:rPr>
              <a:t>Manager, Health Reform Initiative </a:t>
            </a:r>
          </a:p>
          <a:p>
            <a:r>
              <a:rPr lang="en-US" dirty="0" err="1" smtClean="0">
                <a:solidFill>
                  <a:srgbClr val="8B0021"/>
                </a:solidFill>
              </a:rPr>
              <a:t>EverThrive</a:t>
            </a:r>
            <a:r>
              <a:rPr lang="en-US" dirty="0" smtClean="0">
                <a:solidFill>
                  <a:srgbClr val="8B0021"/>
                </a:solidFill>
              </a:rPr>
              <a:t> Illinois </a:t>
            </a:r>
            <a:endParaRPr lang="en-US" dirty="0">
              <a:solidFill>
                <a:srgbClr val="8B0021"/>
              </a:solidFill>
            </a:endParaRPr>
          </a:p>
          <a:p>
            <a:r>
              <a:rPr lang="en-US" dirty="0">
                <a:hlinkClick r:id="rId5"/>
              </a:rPr>
              <a:t>kszafranski@everthriveil.org</a:t>
            </a:r>
            <a:endParaRPr lang="en-US" dirty="0">
              <a:solidFill>
                <a:srgbClr val="8B0021"/>
              </a:solidFill>
            </a:endParaRP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9210" r="19039"/>
          <a:stretch/>
        </p:blipFill>
        <p:spPr>
          <a:xfrm>
            <a:off x="2764176" y="2757004"/>
            <a:ext cx="2060563" cy="1914956"/>
          </a:xfrm>
          <a:prstGeom prst="rect">
            <a:avLst/>
          </a:prstGeom>
        </p:spPr>
      </p:pic>
    </p:spTree>
    <p:extLst>
      <p:ext uri="{BB962C8B-B14F-4D97-AF65-F5344CB8AC3E}">
        <p14:creationId xmlns:p14="http://schemas.microsoft.com/office/powerpoint/2010/main" val="2470278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t="6134" r="50774"/>
          <a:stretch/>
        </p:blipFill>
        <p:spPr>
          <a:xfrm>
            <a:off x="8219487" y="332510"/>
            <a:ext cx="3615040" cy="3683578"/>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2028" t="4507" r="463" b="9054"/>
          <a:stretch/>
        </p:blipFill>
        <p:spPr>
          <a:xfrm>
            <a:off x="8219487" y="3394200"/>
            <a:ext cx="3615040" cy="3312434"/>
          </a:xfrm>
          <a:prstGeom prst="rect">
            <a:avLst/>
          </a:prstGeom>
        </p:spPr>
      </p:pic>
      <p:sp>
        <p:nvSpPr>
          <p:cNvPr id="2" name="Rectangle 1"/>
          <p:cNvSpPr/>
          <p:nvPr/>
        </p:nvSpPr>
        <p:spPr>
          <a:xfrm>
            <a:off x="457200" y="6211669"/>
            <a:ext cx="7107382" cy="338554"/>
          </a:xfrm>
          <a:prstGeom prst="rect">
            <a:avLst/>
          </a:prstGeom>
        </p:spPr>
        <p:txBody>
          <a:bodyPr wrap="square">
            <a:spAutoFit/>
          </a:bodyPr>
          <a:lstStyle/>
          <a:p>
            <a:r>
              <a:rPr lang="en-US" sz="1600" dirty="0" smtClean="0">
                <a:hlinkClick r:id="rId4"/>
              </a:rPr>
              <a:t>http://www.ilga.gov/legislation/publicacts/fulltext.asp?Name=099-0927</a:t>
            </a:r>
            <a:r>
              <a:rPr lang="en-US" sz="1600" dirty="0" smtClean="0"/>
              <a:t> </a:t>
            </a:r>
            <a:endParaRPr lang="en-US" sz="1600" dirty="0"/>
          </a:p>
        </p:txBody>
      </p:sp>
      <p:sp>
        <p:nvSpPr>
          <p:cNvPr id="6" name="TextBox 5"/>
          <p:cNvSpPr txBox="1"/>
          <p:nvPr/>
        </p:nvSpPr>
        <p:spPr>
          <a:xfrm>
            <a:off x="8485907" y="0"/>
            <a:ext cx="3082199" cy="365760"/>
          </a:xfrm>
          <a:prstGeom prst="rect">
            <a:avLst/>
          </a:prstGeom>
          <a:noFill/>
        </p:spPr>
        <p:txBody>
          <a:bodyPr wrap="square" rtlCol="0">
            <a:spAutoFit/>
          </a:bodyPr>
          <a:lstStyle/>
          <a:p>
            <a:pPr algn="ctr"/>
            <a:r>
              <a:rPr lang="en-US" b="1" i="1" u="sng" dirty="0" smtClean="0">
                <a:latin typeface="Times New Roman" panose="02020603050405020304" pitchFamily="18" charset="0"/>
                <a:cs typeface="Times New Roman" panose="02020603050405020304" pitchFamily="18" charset="0"/>
              </a:rPr>
              <a:t>Public Act 099-0927 </a:t>
            </a:r>
            <a:endParaRPr lang="en-US" b="1" i="1" u="sng"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57200" y="140384"/>
            <a:ext cx="7424530" cy="1211998"/>
          </a:xfrm>
          <a:prstGeom prst="rect">
            <a:avLst/>
          </a:prstGeom>
          <a:noFill/>
        </p:spPr>
        <p:txBody>
          <a:bodyPr wrap="square" rtlCol="0">
            <a:spAutoFit/>
          </a:bodyPr>
          <a:lstStyle/>
          <a:p>
            <a:pPr algn="ctr">
              <a:lnSpc>
                <a:spcPct val="107000"/>
              </a:lnSpc>
            </a:pPr>
            <a:r>
              <a:rPr lang="en-US" sz="3200" b="1" i="1" u="sng" dirty="0" smtClean="0">
                <a:solidFill>
                  <a:srgbClr val="000000"/>
                </a:solidFill>
                <a:latin typeface="Georgia" panose="02040502050405020303" pitchFamily="18" charset="0"/>
                <a:ea typeface="Georgia" panose="02040502050405020303" pitchFamily="18" charset="0"/>
                <a:cs typeface="Georgia" panose="02040502050405020303" pitchFamily="18" charset="0"/>
              </a:rPr>
              <a:t>Public Act 099-0927</a:t>
            </a:r>
            <a:r>
              <a:rPr lang="en-US" sz="3200" b="1" i="1" dirty="0" smtClean="0">
                <a:solidFill>
                  <a:srgbClr val="000000"/>
                </a:solidFill>
                <a:latin typeface="Georgia" panose="02040502050405020303" pitchFamily="18" charset="0"/>
                <a:ea typeface="Georgia" panose="02040502050405020303" pitchFamily="18" charset="0"/>
                <a:cs typeface="Georgia" panose="02040502050405020303"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Georgia" panose="02040502050405020303" pitchFamily="18" charset="0"/>
                <a:ea typeface="Georgia" panose="02040502050405020303" pitchFamily="18" charset="0"/>
                <a:cs typeface="Georgia" panose="02040502050405020303" pitchFamily="18" charset="0"/>
              </a:rPr>
              <a:t>SUPPORTING CHILD HEALTH THROUGH DEVELOPMENTAL AND SOCIAL-EMOTIONAL SCREENINGS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572050" y="1630532"/>
            <a:ext cx="7190411" cy="37962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tabLst>
                <a:tab pos="6858000" algn="r"/>
              </a:tabLst>
            </a:pPr>
            <a:r>
              <a:rPr lang="en-US" sz="1400" b="1" u="sng" dirty="0">
                <a:solidFill>
                  <a:schemeClr val="tx1"/>
                </a:solidFill>
                <a:latin typeface="Tahoma" panose="020B0604030504040204" pitchFamily="34" charset="0"/>
                <a:ea typeface="Tahoma" panose="020B0604030504040204" pitchFamily="34" charset="0"/>
                <a:cs typeface="Tahoma" panose="020B0604030504040204" pitchFamily="34" charset="0"/>
              </a:rPr>
              <a:t>Why are screenings important?</a:t>
            </a: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Developmental </a:t>
            </a:r>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and </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social-emotional screenings help to identify children’s needs, leading to earlier intervention </a:t>
            </a:r>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where necessary and improved overall health in the long term. Many children have social-emotional and developmental challenges. Screenings can guide families to resources and services that can benefit the child and family.   </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tabLst>
                <a:tab pos="3429000" algn="ctr"/>
              </a:tabLst>
            </a:pPr>
            <a:r>
              <a:rPr lang="en-US" sz="1400" b="1" u="sng" dirty="0">
                <a:solidFill>
                  <a:schemeClr val="tx1"/>
                </a:solidFill>
                <a:latin typeface="Tahoma" panose="020B0604030504040204" pitchFamily="34" charset="0"/>
                <a:ea typeface="Tahoma" panose="020B0604030504040204" pitchFamily="34" charset="0"/>
                <a:cs typeface="Tahoma" panose="020B0604030504040204" pitchFamily="34" charset="0"/>
              </a:rPr>
              <a:t>What does Public Act 099-0927 do?</a:t>
            </a: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SB 565 adds developmental and social-emotional screenings to child health examinations that already include dental and vision exams for all children in Illinois. These child health examinations occur during the child’s kindergarten or first grade year, as well as sixth and ninth grades of a child’s K-12 school career. Additionally, child health exams occur before enrollment in child care, nursery school, and whenever out-of-state students enroll in Illinois schools. If the child does not have the screening done by October 15</a:t>
            </a:r>
            <a:r>
              <a:rPr lang="en-US" sz="12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th</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of the current school year, the child’s school may, with parental consent, complete the screening(s) and help link the child to appropriate services. By incorporating these screenings into the child health examination, SB 565 will also build awareness around developmental and social-emotional health challenges with the ultimate goal of breaking stigma and increasing early identification and intervention.</a:t>
            </a:r>
          </a:p>
        </p:txBody>
      </p:sp>
    </p:spTree>
    <p:extLst>
      <p:ext uri="{BB962C8B-B14F-4D97-AF65-F5344CB8AC3E}">
        <p14:creationId xmlns:p14="http://schemas.microsoft.com/office/powerpoint/2010/main" val="2625479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txBox="1">
            <a:spLocks/>
          </p:cNvSpPr>
          <p:nvPr/>
        </p:nvSpPr>
        <p:spPr>
          <a:xfrm>
            <a:off x="457199" y="342900"/>
            <a:ext cx="10133463" cy="558800"/>
          </a:xfrm>
          <a:prstGeom prst="rect">
            <a:avLst/>
          </a:prstGeom>
        </p:spPr>
        <p:txBody>
          <a:bodyPr vert="horz" lIns="91440" tIns="45720" rIns="91440" bIns="45720" rtlCol="0">
            <a:normAutofit fontScale="92500"/>
          </a:bodyPr>
          <a:lstStyle>
            <a:lvl1pPr marL="228600" indent="-228600" algn="ctr">
              <a:lnSpc>
                <a:spcPct val="90000"/>
              </a:lnSpc>
              <a:spcBef>
                <a:spcPts val="1000"/>
              </a:spcBef>
              <a:buFont typeface="Arial" panose="020B0604020202020204" pitchFamily="34" charset="0"/>
              <a:buNone/>
              <a:defRPr sz="2800">
                <a:solidFill>
                  <a:srgbClr val="8B0021"/>
                </a:solidFill>
                <a:latin typeface="Times New Roman"/>
                <a:cs typeface="Times New Roman"/>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Developmental Screening Resources for Health Care Providers and MCOs</a:t>
            </a:r>
          </a:p>
        </p:txBody>
      </p:sp>
      <p:sp>
        <p:nvSpPr>
          <p:cNvPr id="11" name="Text Placeholder 2"/>
          <p:cNvSpPr txBox="1">
            <a:spLocks/>
          </p:cNvSpPr>
          <p:nvPr/>
        </p:nvSpPr>
        <p:spPr>
          <a:xfrm>
            <a:off x="800338" y="859809"/>
            <a:ext cx="4576732" cy="5036024"/>
          </a:xfrm>
          <a:prstGeom prst="rect">
            <a:avLst/>
          </a:prstGeom>
          <a:ln>
            <a:noFill/>
          </a:ln>
        </p:spPr>
        <p:txBody>
          <a:bodyPr vert="horz" lIns="91440" tIns="45720" rIns="91440" bIns="45720" rtlCol="0">
            <a:normAutofit fontScale="85000" lnSpcReduction="20000"/>
          </a:bodyPr>
          <a:lstStyle>
            <a:lvl1pPr marL="228600" indent="-228600">
              <a:lnSpc>
                <a:spcPct val="90000"/>
              </a:lnSpc>
              <a:spcBef>
                <a:spcPts val="1000"/>
              </a:spcBef>
              <a:spcAft>
                <a:spcPts val="1200"/>
              </a:spcAft>
              <a:buFont typeface="Arial"/>
              <a:buChar char="•"/>
              <a:defRPr sz="2400" b="0" i="0">
                <a:latin typeface="Times New Roman" pitchFamily="18" charset="0"/>
                <a:cs typeface="Times New Roman" pitchFamily="18" charset="0"/>
              </a:defRPr>
            </a:lvl1pPr>
            <a:lvl2pPr marL="685800" indent="-228600">
              <a:lnSpc>
                <a:spcPct val="90000"/>
              </a:lnSpc>
              <a:spcBef>
                <a:spcPts val="500"/>
              </a:spcBef>
              <a:buFont typeface="Arial" panose="020B0604020202020204" pitchFamily="34" charset="0"/>
              <a:buChar char="•"/>
              <a:defRPr sz="1600">
                <a:latin typeface="Ariel"/>
                <a:cs typeface="Ariel"/>
              </a:defRPr>
            </a:lvl2pPr>
            <a:lvl3pPr marL="1143000" indent="-228600">
              <a:lnSpc>
                <a:spcPct val="90000"/>
              </a:lnSpc>
              <a:spcBef>
                <a:spcPts val="500"/>
              </a:spcBef>
              <a:buFont typeface="Arial" panose="020B0604020202020204" pitchFamily="34" charset="0"/>
              <a:buChar char="•"/>
              <a:defRPr sz="1600">
                <a:latin typeface="Ariel"/>
                <a:cs typeface="Ariel"/>
              </a:defRPr>
            </a:lvl3pPr>
            <a:lvl4pPr marL="1600200" indent="-228600">
              <a:lnSpc>
                <a:spcPct val="90000"/>
              </a:lnSpc>
              <a:spcBef>
                <a:spcPts val="500"/>
              </a:spcBef>
              <a:buFont typeface="Arial" panose="020B0604020202020204" pitchFamily="34" charset="0"/>
              <a:buChar char="•"/>
              <a:defRPr sz="1600">
                <a:latin typeface="Ariel"/>
                <a:cs typeface="Ariel"/>
              </a:defRPr>
            </a:lvl4pPr>
            <a:lvl5pPr marL="2057400" indent="-228600">
              <a:lnSpc>
                <a:spcPct val="90000"/>
              </a:lnSpc>
              <a:spcBef>
                <a:spcPts val="500"/>
              </a:spcBef>
              <a:buFont typeface="Arial" panose="020B0604020202020204" pitchFamily="34" charset="0"/>
              <a:buChar char="•"/>
              <a:defRPr sz="1600">
                <a:latin typeface="Ariel"/>
                <a:cs typeface="Arie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a:p>
          <a:p>
            <a:r>
              <a:rPr lang="en-US" sz="2500" dirty="0">
                <a:solidFill>
                  <a:srgbClr val="792130"/>
                </a:solidFill>
              </a:rPr>
              <a:t>Provider trainings</a:t>
            </a:r>
            <a:r>
              <a:rPr lang="en-US" sz="2500" dirty="0"/>
              <a:t>-</a:t>
            </a:r>
            <a:r>
              <a:rPr lang="en-US" sz="2500" dirty="0">
                <a:solidFill>
                  <a:srgbClr val="792130"/>
                </a:solidFill>
              </a:rPr>
              <a:t> </a:t>
            </a:r>
            <a:r>
              <a:rPr lang="en-US" sz="2500" dirty="0"/>
              <a:t>Importance of developmental screening and appropriate referrals </a:t>
            </a:r>
          </a:p>
          <a:p>
            <a:r>
              <a:rPr lang="en-US" sz="2500" dirty="0">
                <a:solidFill>
                  <a:srgbClr val="792130"/>
                </a:solidFill>
              </a:rPr>
              <a:t>Care coordinator trainings</a:t>
            </a:r>
            <a:r>
              <a:rPr lang="en-US" sz="2500" dirty="0"/>
              <a:t>-</a:t>
            </a:r>
            <a:r>
              <a:rPr lang="en-US" sz="2500" dirty="0">
                <a:solidFill>
                  <a:srgbClr val="792130"/>
                </a:solidFill>
              </a:rPr>
              <a:t> </a:t>
            </a:r>
            <a:r>
              <a:rPr lang="en-US" dirty="0"/>
              <a:t>Effective and informed methods for outreach and informing enrollees of development screenings </a:t>
            </a:r>
          </a:p>
          <a:p>
            <a:r>
              <a:rPr lang="en-US" sz="2500" dirty="0">
                <a:solidFill>
                  <a:srgbClr val="792130"/>
                </a:solidFill>
              </a:rPr>
              <a:t>Call Scripts and FAQ’s</a:t>
            </a:r>
            <a:r>
              <a:rPr lang="en-US" dirty="0"/>
              <a:t>- To assist care coordinators in demystifying developmental screenings for families</a:t>
            </a:r>
          </a:p>
          <a:p>
            <a:r>
              <a:rPr lang="en-US" sz="2500" dirty="0">
                <a:solidFill>
                  <a:srgbClr val="792130"/>
                </a:solidFill>
              </a:rPr>
              <a:t>Enrollee mailers</a:t>
            </a:r>
            <a:r>
              <a:rPr lang="en-US" dirty="0"/>
              <a:t>- Informing them of developmental screenings </a:t>
            </a:r>
          </a:p>
          <a:p>
            <a:r>
              <a:rPr lang="en-US" sz="2500" dirty="0">
                <a:solidFill>
                  <a:srgbClr val="792130"/>
                </a:solidFill>
              </a:rPr>
              <a:t>Clinical resource</a:t>
            </a:r>
            <a:r>
              <a:rPr lang="en-US" dirty="0"/>
              <a:t>- Presenting best practices for screening and referrals </a:t>
            </a:r>
          </a:p>
          <a:p>
            <a:endParaRPr lang="en-US" dirty="0"/>
          </a:p>
          <a:p>
            <a:endParaRPr lang="en-US" dirty="0"/>
          </a:p>
        </p:txBody>
      </p:sp>
      <p:pic>
        <p:nvPicPr>
          <p:cNvPr id="12" name="Picture 11" descr="C:\Users\edit\Downloads\IL Celebrating Milestones (5).png"/>
          <p:cNvPicPr/>
          <p:nvPr/>
        </p:nvPicPr>
        <p:blipFill rotWithShape="1">
          <a:blip r:embed="rId3" cstate="print">
            <a:extLst>
              <a:ext uri="{28A0092B-C50C-407E-A947-70E740481C1C}">
                <a14:useLocalDpi xmlns:a14="http://schemas.microsoft.com/office/drawing/2010/main" val="0"/>
              </a:ext>
            </a:extLst>
          </a:blip>
          <a:srcRect t="2135" b="7815"/>
          <a:stretch/>
        </p:blipFill>
        <p:spPr bwMode="auto">
          <a:xfrm>
            <a:off x="6509974" y="859809"/>
            <a:ext cx="4264043" cy="5232878"/>
          </a:xfrm>
          <a:prstGeom prst="rect">
            <a:avLst/>
          </a:prstGeom>
          <a:ln/>
          <a:extLst>
            <a:ext uri="{53640926-AAD7-44D8-BBD7-CCE9431645EC}">
              <a14:shadowObscured xmlns:a14="http://schemas.microsoft.com/office/drawing/2010/main"/>
            </a:ext>
          </a:extLst>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4039966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58426" y="88167"/>
            <a:ext cx="9281328" cy="677108"/>
          </a:xfrm>
          <a:prstGeom prst="rect">
            <a:avLst/>
          </a:prstGeom>
        </p:spPr>
        <p:txBody>
          <a:bodyPr wrap="square">
            <a:spAutoFit/>
          </a:bodyPr>
          <a:lstStyle/>
          <a:p>
            <a:pPr algn="ctr"/>
            <a:r>
              <a:rPr lang="en-US" sz="2000" dirty="0"/>
              <a:t>Illinois Health Care Provider</a:t>
            </a:r>
            <a:r>
              <a:rPr lang="en-US" dirty="0"/>
              <a:t> </a:t>
            </a:r>
            <a:r>
              <a:rPr lang="en-US" sz="2000" dirty="0"/>
              <a:t>Quick Resource Guide</a:t>
            </a:r>
            <a:r>
              <a:rPr lang="en-US" sz="2000" cap="all" dirty="0"/>
              <a:t>: </a:t>
            </a:r>
            <a:r>
              <a:rPr lang="en-US" i="1" dirty="0"/>
              <a:t>A resource for developmental and behavioral health screenings and referrals of young children</a:t>
            </a:r>
            <a:endParaRPr lang="en-US" dirty="0"/>
          </a:p>
        </p:txBody>
      </p:sp>
      <p:pic>
        <p:nvPicPr>
          <p:cNvPr id="7" name="Picture 6"/>
          <p:cNvPicPr>
            <a:picLocks noChangeAspect="1"/>
          </p:cNvPicPr>
          <p:nvPr/>
        </p:nvPicPr>
        <p:blipFill>
          <a:blip r:embed="rId3"/>
          <a:stretch>
            <a:fillRect/>
          </a:stretch>
        </p:blipFill>
        <p:spPr>
          <a:xfrm>
            <a:off x="3770408" y="765275"/>
            <a:ext cx="3857364" cy="5191532"/>
          </a:xfrm>
          <a:prstGeom prst="rect">
            <a:avLst/>
          </a:prstGeom>
        </p:spPr>
      </p:pic>
    </p:spTree>
    <p:extLst>
      <p:ext uri="{BB962C8B-B14F-4D97-AF65-F5344CB8AC3E}">
        <p14:creationId xmlns:p14="http://schemas.microsoft.com/office/powerpoint/2010/main" val="2725838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Developmental Screening as State Priority</a:t>
            </a:r>
            <a:br>
              <a:rPr lang="en-US" b="1" dirty="0"/>
            </a:br>
            <a:endParaRPr lang="en-US" dirty="0"/>
          </a:p>
        </p:txBody>
      </p:sp>
      <p:sp>
        <p:nvSpPr>
          <p:cNvPr id="4" name="Content Placeholder 2"/>
          <p:cNvSpPr>
            <a:spLocks noGrp="1"/>
          </p:cNvSpPr>
          <p:nvPr/>
        </p:nvSpPr>
        <p:spPr>
          <a:xfrm>
            <a:off x="1426564" y="1304145"/>
            <a:ext cx="9338871" cy="5186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222220"/>
                </a:solidFill>
              </a:rPr>
              <a:t>On the </a:t>
            </a:r>
            <a:r>
              <a:rPr lang="en-US" b="1" dirty="0"/>
              <a:t>State Level</a:t>
            </a:r>
            <a:r>
              <a:rPr lang="en-US" b="1" dirty="0">
                <a:solidFill>
                  <a:srgbClr val="0065BD"/>
                </a:solidFill>
              </a:rPr>
              <a:t>:</a:t>
            </a:r>
            <a:endParaRPr lang="en-US" sz="3200" b="1" dirty="0">
              <a:solidFill>
                <a:srgbClr val="0065BD"/>
              </a:solidFill>
            </a:endParaRPr>
          </a:p>
          <a:p>
            <a:r>
              <a:rPr lang="en-US" dirty="0">
                <a:solidFill>
                  <a:srgbClr val="222220"/>
                </a:solidFill>
              </a:rPr>
              <a:t>DCFS Illinois Child Welfare Transformation Plan</a:t>
            </a:r>
            <a:endParaRPr lang="en-US" sz="3200" dirty="0">
              <a:solidFill>
                <a:srgbClr val="222220"/>
              </a:solidFill>
            </a:endParaRPr>
          </a:p>
          <a:p>
            <a:r>
              <a:rPr lang="en-US" dirty="0">
                <a:solidFill>
                  <a:srgbClr val="222220"/>
                </a:solidFill>
              </a:rPr>
              <a:t>IDPH Maternal and Child Health </a:t>
            </a:r>
            <a:r>
              <a:rPr lang="en-US" dirty="0" smtClean="0">
                <a:solidFill>
                  <a:srgbClr val="222220"/>
                </a:solidFill>
              </a:rPr>
              <a:t>Title V Action Plan and IDPH Statewide Developmental Screening Summit</a:t>
            </a:r>
          </a:p>
          <a:p>
            <a:r>
              <a:rPr lang="en-US" dirty="0" smtClean="0">
                <a:solidFill>
                  <a:srgbClr val="222220"/>
                </a:solidFill>
              </a:rPr>
              <a:t>CDPH </a:t>
            </a:r>
            <a:r>
              <a:rPr lang="en-US" dirty="0">
                <a:solidFill>
                  <a:srgbClr val="222220"/>
                </a:solidFill>
              </a:rPr>
              <a:t>Healthy Chicago 2.0</a:t>
            </a:r>
            <a:endParaRPr lang="en-US" sz="3200" dirty="0">
              <a:solidFill>
                <a:srgbClr val="222220"/>
              </a:solidFill>
            </a:endParaRPr>
          </a:p>
          <a:p>
            <a:r>
              <a:rPr lang="en-US" dirty="0" err="1">
                <a:solidFill>
                  <a:srgbClr val="222220"/>
                </a:solidFill>
              </a:rPr>
              <a:t>ExceleRate</a:t>
            </a:r>
            <a:r>
              <a:rPr lang="en-US" dirty="0">
                <a:solidFill>
                  <a:srgbClr val="222220"/>
                </a:solidFill>
              </a:rPr>
              <a:t> Illinois</a:t>
            </a:r>
            <a:endParaRPr lang="en-US" sz="3200" dirty="0">
              <a:solidFill>
                <a:srgbClr val="222220"/>
              </a:solidFill>
            </a:endParaRPr>
          </a:p>
          <a:p>
            <a:r>
              <a:rPr lang="en-US" dirty="0" smtClean="0">
                <a:solidFill>
                  <a:srgbClr val="222220"/>
                </a:solidFill>
              </a:rPr>
              <a:t>Recommended metric </a:t>
            </a:r>
            <a:r>
              <a:rPr lang="en-US" dirty="0">
                <a:solidFill>
                  <a:srgbClr val="222220"/>
                </a:solidFill>
              </a:rPr>
              <a:t>in the ELC dashboard of </a:t>
            </a:r>
            <a:r>
              <a:rPr lang="en-US" dirty="0" smtClean="0">
                <a:solidFill>
                  <a:srgbClr val="222220"/>
                </a:solidFill>
              </a:rPr>
              <a:t>Early Childhood </a:t>
            </a:r>
            <a:r>
              <a:rPr lang="en-US" dirty="0">
                <a:solidFill>
                  <a:srgbClr val="222220"/>
                </a:solidFill>
              </a:rPr>
              <a:t>S</a:t>
            </a:r>
            <a:r>
              <a:rPr lang="en-US" dirty="0" smtClean="0">
                <a:solidFill>
                  <a:srgbClr val="222220"/>
                </a:solidFill>
              </a:rPr>
              <a:t>ystem Success</a:t>
            </a:r>
            <a:endParaRPr lang="en-US" sz="3200" dirty="0">
              <a:solidFill>
                <a:srgbClr val="222220"/>
              </a:solidFill>
            </a:endParaRPr>
          </a:p>
        </p:txBody>
      </p:sp>
    </p:spTree>
    <p:extLst>
      <p:ext uri="{BB962C8B-B14F-4D97-AF65-F5344CB8AC3E}">
        <p14:creationId xmlns:p14="http://schemas.microsoft.com/office/powerpoint/2010/main" val="993219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574" y="0"/>
            <a:ext cx="11944350" cy="667265"/>
          </a:xfrm>
        </p:spPr>
        <p:txBody>
          <a:bodyPr>
            <a:normAutofit fontScale="90000"/>
          </a:bodyPr>
          <a:lstStyle/>
          <a:p>
            <a:r>
              <a:rPr lang="en-US" sz="3200" dirty="0" smtClean="0">
                <a:latin typeface="Franklin Gothic Demi" panose="020B0703020102020204" pitchFamily="34" charset="0"/>
              </a:rPr>
              <a:t>Developmental Screening Population Analysis- 96110 Billing Data  </a:t>
            </a:r>
            <a:endParaRPr lang="en-US" sz="3200" dirty="0">
              <a:latin typeface="Franklin Gothic Demi" panose="020B0703020102020204" pitchFamily="34" charset="0"/>
            </a:endParaRPr>
          </a:p>
        </p:txBody>
      </p:sp>
      <p:sp>
        <p:nvSpPr>
          <p:cNvPr id="4" name="Rectangle 3"/>
          <p:cNvSpPr/>
          <p:nvPr/>
        </p:nvSpPr>
        <p:spPr>
          <a:xfrm>
            <a:off x="381574" y="5887113"/>
            <a:ext cx="8002771" cy="830997"/>
          </a:xfrm>
          <a:prstGeom prst="rect">
            <a:avLst/>
          </a:prstGeom>
        </p:spPr>
        <p:txBody>
          <a:bodyPr wrap="square">
            <a:spAutoFit/>
          </a:bodyPr>
          <a:lstStyle/>
          <a:p>
            <a:r>
              <a:rPr lang="en-US" sz="1600" i="1" dirty="0">
                <a:solidFill>
                  <a:prstClr val="black"/>
                </a:solidFill>
              </a:rPr>
              <a:t>Source:  CHIPRA Core Set of Children’s Health Care Quality Measures for Medicaid and CHIP: Illinois’ Performance Calendar Year </a:t>
            </a:r>
            <a:r>
              <a:rPr lang="en-US" sz="1600" i="1" dirty="0" smtClean="0">
                <a:solidFill>
                  <a:prstClr val="black"/>
                </a:solidFill>
              </a:rPr>
              <a:t>2010 </a:t>
            </a:r>
            <a:r>
              <a:rPr lang="en-US" sz="1600" i="1" dirty="0">
                <a:solidFill>
                  <a:prstClr val="black"/>
                </a:solidFill>
              </a:rPr>
              <a:t>through </a:t>
            </a:r>
            <a:r>
              <a:rPr lang="en-US" sz="1600" i="1" dirty="0" smtClean="0">
                <a:solidFill>
                  <a:prstClr val="black"/>
                </a:solidFill>
              </a:rPr>
              <a:t>2014</a:t>
            </a:r>
          </a:p>
          <a:p>
            <a:r>
              <a:rPr lang="en-US" sz="1600" i="1" dirty="0">
                <a:solidFill>
                  <a:prstClr val="black"/>
                </a:solidFill>
                <a:hlinkClick r:id="rId3"/>
              </a:rPr>
              <a:t>https://</a:t>
            </a:r>
            <a:r>
              <a:rPr lang="en-US" sz="1600" i="1" dirty="0" smtClean="0">
                <a:solidFill>
                  <a:prstClr val="black"/>
                </a:solidFill>
                <a:hlinkClick r:id="rId3"/>
              </a:rPr>
              <a:t>www.illinois.gov/hfs/SiteCollectionDocuments/FINAL2015CCSDbk9-26-16.pdf</a:t>
            </a:r>
            <a:r>
              <a:rPr lang="en-US" sz="1600" i="1" dirty="0" smtClean="0">
                <a:solidFill>
                  <a:prstClr val="black"/>
                </a:solidFill>
              </a:rPr>
              <a:t> </a:t>
            </a:r>
            <a:endParaRPr lang="en-US" sz="1600" i="1" dirty="0">
              <a:solidFill>
                <a:prstClr val="black"/>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574" y="661523"/>
            <a:ext cx="10923736" cy="5231332"/>
          </a:xfrm>
          <a:prstGeom prst="rect">
            <a:avLst/>
          </a:prstGeom>
          <a:solidFill>
            <a:schemeClr val="bg1"/>
          </a:solidFill>
        </p:spPr>
      </p:pic>
    </p:spTree>
    <p:extLst>
      <p:ext uri="{BB962C8B-B14F-4D97-AF65-F5344CB8AC3E}">
        <p14:creationId xmlns:p14="http://schemas.microsoft.com/office/powerpoint/2010/main" val="258222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70"/>
            <a:ext cx="8305800" cy="711968"/>
          </a:xfrm>
        </p:spPr>
        <p:txBody>
          <a:bodyPr>
            <a:normAutofit fontScale="90000"/>
          </a:bodyPr>
          <a:lstStyle/>
          <a:p>
            <a:r>
              <a:rPr lang="en-US" sz="3200" b="1" dirty="0" smtClean="0">
                <a:latin typeface="Franklin Gothic Demi" panose="020B0703020102020204" pitchFamily="34" charset="0"/>
              </a:rPr>
              <a:t>Developmental Screening Population Analysis</a:t>
            </a:r>
            <a:endParaRPr lang="en-US" sz="3200" b="1" dirty="0">
              <a:latin typeface="Franklin Gothic Demi" panose="020B0703020102020204" pitchFamily="34" charset="0"/>
            </a:endParaRPr>
          </a:p>
        </p:txBody>
      </p:sp>
      <p:pic>
        <p:nvPicPr>
          <p:cNvPr id="7170" name="Picture 2" descr="http://images.clipartpanda.com/illinois-clipart-MTLxLEaTa.jpeg"/>
          <p:cNvPicPr>
            <a:picLocks noChangeAspect="1" noChangeArrowheads="1"/>
          </p:cNvPicPr>
          <p:nvPr/>
        </p:nvPicPr>
        <p:blipFill>
          <a:blip r:embed="rId3" cstate="print"/>
          <a:srcRect/>
          <a:stretch>
            <a:fillRect/>
          </a:stretch>
        </p:blipFill>
        <p:spPr bwMode="auto">
          <a:xfrm>
            <a:off x="923335" y="1145732"/>
            <a:ext cx="5884391" cy="5712268"/>
          </a:xfrm>
          <a:prstGeom prst="rect">
            <a:avLst/>
          </a:prstGeom>
          <a:noFill/>
        </p:spPr>
      </p:pic>
      <p:sp>
        <p:nvSpPr>
          <p:cNvPr id="7" name="TextBox 6"/>
          <p:cNvSpPr txBox="1"/>
          <p:nvPr/>
        </p:nvSpPr>
        <p:spPr>
          <a:xfrm>
            <a:off x="6608035" y="6307788"/>
            <a:ext cx="5486400" cy="430887"/>
          </a:xfrm>
          <a:prstGeom prst="rect">
            <a:avLst/>
          </a:prstGeom>
          <a:noFill/>
        </p:spPr>
        <p:txBody>
          <a:bodyPr wrap="square" rtlCol="0">
            <a:spAutoFit/>
          </a:bodyPr>
          <a:lstStyle/>
          <a:p>
            <a:endParaRPr lang="en-US" sz="1100" i="1" dirty="0">
              <a:solidFill>
                <a:prstClr val="black"/>
              </a:solidFill>
            </a:endParaRPr>
          </a:p>
          <a:p>
            <a:r>
              <a:rPr lang="en-US" sz="1100" i="1" dirty="0">
                <a:solidFill>
                  <a:prstClr val="black"/>
                </a:solidFill>
              </a:rPr>
              <a:t>Retrieved </a:t>
            </a:r>
            <a:r>
              <a:rPr lang="en-US" sz="1100" i="1" dirty="0" smtClean="0">
                <a:solidFill>
                  <a:prstClr val="black"/>
                </a:solidFill>
              </a:rPr>
              <a:t>[05/23/18] </a:t>
            </a:r>
            <a:r>
              <a:rPr lang="en-US" sz="1100" i="1" dirty="0">
                <a:solidFill>
                  <a:prstClr val="black"/>
                </a:solidFill>
              </a:rPr>
              <a:t>from:</a:t>
            </a:r>
            <a:r>
              <a:rPr lang="en-US" sz="1100" i="1" dirty="0">
                <a:solidFill>
                  <a:srgbClr val="FFC000"/>
                </a:solidFill>
              </a:rPr>
              <a:t> </a:t>
            </a:r>
            <a:r>
              <a:rPr lang="en-US" sz="1100" i="1" dirty="0">
                <a:solidFill>
                  <a:srgbClr val="FFC000"/>
                </a:solidFill>
                <a:hlinkClick r:id="rId4"/>
              </a:rPr>
              <a:t>www.childhealthdata.org</a:t>
            </a:r>
            <a:r>
              <a:rPr lang="en-US" sz="1100" i="1" dirty="0">
                <a:solidFill>
                  <a:srgbClr val="FFC000"/>
                </a:solidFill>
              </a:rPr>
              <a:t> </a:t>
            </a:r>
          </a:p>
        </p:txBody>
      </p:sp>
      <p:sp>
        <p:nvSpPr>
          <p:cNvPr id="5" name="TextBox 4"/>
          <p:cNvSpPr txBox="1"/>
          <p:nvPr/>
        </p:nvSpPr>
        <p:spPr>
          <a:xfrm>
            <a:off x="6608035" y="1145732"/>
            <a:ext cx="4786465" cy="5355312"/>
          </a:xfrm>
          <a:prstGeom prst="rect">
            <a:avLst/>
          </a:prstGeom>
          <a:noFill/>
        </p:spPr>
        <p:txBody>
          <a:bodyPr wrap="square" rtlCol="0">
            <a:spAutoFit/>
          </a:bodyPr>
          <a:lstStyle/>
          <a:p>
            <a:r>
              <a:rPr lang="en-US" sz="2400" b="1" dirty="0" smtClean="0">
                <a:solidFill>
                  <a:prstClr val="black"/>
                </a:solidFill>
              </a:rPr>
              <a:t>Indicator 4.10: </a:t>
            </a:r>
            <a:r>
              <a:rPr lang="en-US" sz="2400" i="1" dirty="0" smtClean="0">
                <a:solidFill>
                  <a:prstClr val="black"/>
                </a:solidFill>
              </a:rPr>
              <a:t>Child </a:t>
            </a:r>
            <a:r>
              <a:rPr lang="en-US" sz="2400" i="1" dirty="0">
                <a:solidFill>
                  <a:prstClr val="black"/>
                </a:solidFill>
              </a:rPr>
              <a:t>(age 9-35 months)</a:t>
            </a:r>
            <a:r>
              <a:rPr lang="en-US" sz="2400" i="1" dirty="0" smtClean="0">
                <a:solidFill>
                  <a:prstClr val="black"/>
                </a:solidFill>
              </a:rPr>
              <a:t> received a developmental screening using a parent-completed screening tool</a:t>
            </a:r>
          </a:p>
          <a:p>
            <a:r>
              <a:rPr lang="en-US" sz="2400" i="1" dirty="0" smtClean="0">
                <a:solidFill>
                  <a:prstClr val="black"/>
                </a:solidFill>
              </a:rPr>
              <a:t> </a:t>
            </a:r>
            <a:r>
              <a:rPr lang="en-US" sz="2400" dirty="0" smtClean="0">
                <a:solidFill>
                  <a:srgbClr val="FF0000"/>
                </a:solidFill>
              </a:rPr>
              <a:t>	</a:t>
            </a:r>
            <a:r>
              <a:rPr lang="en-US" sz="2800" b="1" dirty="0" smtClean="0">
                <a:solidFill>
                  <a:srgbClr val="FF0000"/>
                </a:solidFill>
              </a:rPr>
              <a:t>39.4% </a:t>
            </a:r>
          </a:p>
          <a:p>
            <a:endParaRPr lang="en-US" sz="2800" b="1" dirty="0" smtClean="0">
              <a:solidFill>
                <a:srgbClr val="FF0000"/>
              </a:solidFill>
            </a:endParaRPr>
          </a:p>
          <a:p>
            <a:r>
              <a:rPr lang="en-US" sz="2400" b="1" dirty="0">
                <a:solidFill>
                  <a:prstClr val="black"/>
                </a:solidFill>
              </a:rPr>
              <a:t>Indicator </a:t>
            </a:r>
            <a:r>
              <a:rPr lang="en-US" sz="2400" b="1" dirty="0" smtClean="0">
                <a:solidFill>
                  <a:prstClr val="black"/>
                </a:solidFill>
              </a:rPr>
              <a:t>4.11: </a:t>
            </a:r>
            <a:r>
              <a:rPr lang="en-US" sz="2400" i="1" dirty="0" smtClean="0">
                <a:solidFill>
                  <a:prstClr val="black"/>
                </a:solidFill>
              </a:rPr>
              <a:t>Children currently receiving special services to meet his or her developmental needs as speech, occupational, or behavioral therapy</a:t>
            </a:r>
            <a:endParaRPr lang="en-US" sz="2400" i="1" dirty="0">
              <a:solidFill>
                <a:prstClr val="black"/>
              </a:solidFill>
            </a:endParaRPr>
          </a:p>
          <a:p>
            <a:r>
              <a:rPr lang="en-US" sz="2400" i="1" dirty="0">
                <a:solidFill>
                  <a:prstClr val="black"/>
                </a:solidFill>
              </a:rPr>
              <a:t> </a:t>
            </a:r>
            <a:r>
              <a:rPr lang="en-US" sz="2400" dirty="0" smtClean="0">
                <a:solidFill>
                  <a:srgbClr val="FF0000"/>
                </a:solidFill>
              </a:rPr>
              <a:t>	</a:t>
            </a:r>
            <a:r>
              <a:rPr lang="en-US" sz="2800" b="1" dirty="0" smtClean="0">
                <a:solidFill>
                  <a:srgbClr val="FF0000"/>
                </a:solidFill>
              </a:rPr>
              <a:t>7.7% </a:t>
            </a:r>
          </a:p>
          <a:p>
            <a:pPr marL="285750" indent="-285750">
              <a:buFont typeface="Arial" panose="020B0604020202020204" pitchFamily="34" charset="0"/>
              <a:buChar char="•"/>
            </a:pPr>
            <a:endParaRPr lang="en-US" sz="2400" dirty="0">
              <a:solidFill>
                <a:prstClr val="black"/>
              </a:solidFill>
            </a:endParaRPr>
          </a:p>
          <a:p>
            <a:pPr marL="285750" indent="-285750">
              <a:buFont typeface="Arial" panose="020B0604020202020204" pitchFamily="34" charset="0"/>
              <a:buChar char="•"/>
            </a:pPr>
            <a:endParaRPr lang="en-US" dirty="0">
              <a:solidFill>
                <a:prstClr val="black"/>
              </a:solidFill>
            </a:endParaRPr>
          </a:p>
        </p:txBody>
      </p:sp>
      <p:sp>
        <p:nvSpPr>
          <p:cNvPr id="9" name="TextBox 8"/>
          <p:cNvSpPr txBox="1"/>
          <p:nvPr/>
        </p:nvSpPr>
        <p:spPr>
          <a:xfrm>
            <a:off x="-189212" y="497187"/>
            <a:ext cx="6467948" cy="461665"/>
          </a:xfrm>
          <a:prstGeom prst="rect">
            <a:avLst/>
          </a:prstGeom>
          <a:noFill/>
        </p:spPr>
        <p:txBody>
          <a:bodyPr wrap="square" rtlCol="0">
            <a:spAutoFit/>
          </a:bodyPr>
          <a:lstStyle/>
          <a:p>
            <a:pPr algn="ctr"/>
            <a:r>
              <a:rPr lang="en-US" sz="2400" i="1" dirty="0" smtClean="0">
                <a:solidFill>
                  <a:prstClr val="black"/>
                </a:solidFill>
              </a:rPr>
              <a:t>National Survey of Children’s Health 2016 </a:t>
            </a:r>
            <a:endParaRPr lang="en-US" sz="2400" i="1" dirty="0">
              <a:solidFill>
                <a:prstClr val="black"/>
              </a:solidFill>
            </a:endParaRPr>
          </a:p>
        </p:txBody>
      </p:sp>
      <p:sp>
        <p:nvSpPr>
          <p:cNvPr id="4" name="Rectangle 3"/>
          <p:cNvSpPr/>
          <p:nvPr/>
        </p:nvSpPr>
        <p:spPr>
          <a:xfrm>
            <a:off x="3116877" y="2043582"/>
            <a:ext cx="2072046" cy="2831544"/>
          </a:xfrm>
          <a:prstGeom prst="rect">
            <a:avLst/>
          </a:prstGeom>
        </p:spPr>
        <p:txBody>
          <a:bodyPr wrap="square">
            <a:spAutoFit/>
          </a:bodyPr>
          <a:lstStyle/>
          <a:p>
            <a:pPr algn="ctr"/>
            <a:r>
              <a:rPr lang="en-US" sz="2800" dirty="0">
                <a:solidFill>
                  <a:prstClr val="black"/>
                </a:solidFill>
              </a:rPr>
              <a:t>Illinois ranks </a:t>
            </a:r>
            <a:endParaRPr lang="en-US" sz="2800" dirty="0" smtClean="0">
              <a:solidFill>
                <a:prstClr val="black"/>
              </a:solidFill>
            </a:endParaRPr>
          </a:p>
          <a:p>
            <a:pPr algn="ctr"/>
            <a:r>
              <a:rPr lang="en-US" sz="5400" b="1" dirty="0" smtClean="0">
                <a:solidFill>
                  <a:srgbClr val="FF0000"/>
                </a:solidFill>
              </a:rPr>
              <a:t>13</a:t>
            </a:r>
            <a:r>
              <a:rPr lang="en-US" sz="5400" b="1" baseline="30000" dirty="0" smtClean="0">
                <a:solidFill>
                  <a:srgbClr val="FF0000"/>
                </a:solidFill>
              </a:rPr>
              <a:t>th</a:t>
            </a:r>
            <a:endParaRPr lang="en-US" sz="5400" b="1" baseline="30000" dirty="0">
              <a:solidFill>
                <a:srgbClr val="FF0000"/>
              </a:solidFill>
            </a:endParaRPr>
          </a:p>
          <a:p>
            <a:pPr algn="ctr"/>
            <a:r>
              <a:rPr lang="en-US" sz="2400" b="1" dirty="0">
                <a:solidFill>
                  <a:srgbClr val="FF0000"/>
                </a:solidFill>
              </a:rPr>
              <a:t>in the nation </a:t>
            </a:r>
            <a:r>
              <a:rPr lang="en-US" sz="2400" dirty="0">
                <a:solidFill>
                  <a:prstClr val="black"/>
                </a:solidFill>
              </a:rPr>
              <a:t>for developmental screenings </a:t>
            </a:r>
          </a:p>
        </p:txBody>
      </p:sp>
    </p:spTree>
    <p:extLst>
      <p:ext uri="{BB962C8B-B14F-4D97-AF65-F5344CB8AC3E}">
        <p14:creationId xmlns:p14="http://schemas.microsoft.com/office/powerpoint/2010/main" val="357981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303" y="186051"/>
            <a:ext cx="12605656" cy="1325563"/>
          </a:xfrm>
        </p:spPr>
        <p:txBody>
          <a:bodyPr/>
          <a:lstStyle/>
          <a:p>
            <a:pPr algn="ctr"/>
            <a:r>
              <a:rPr lang="en-US" dirty="0" smtClean="0"/>
              <a:t>Early Care and Education Role in Developmental Screening</a:t>
            </a:r>
            <a:endParaRPr lang="en-US" dirty="0"/>
          </a:p>
        </p:txBody>
      </p:sp>
      <p:sp>
        <p:nvSpPr>
          <p:cNvPr id="3" name="Content Placeholder 2"/>
          <p:cNvSpPr>
            <a:spLocks noGrp="1"/>
          </p:cNvSpPr>
          <p:nvPr>
            <p:ph idx="1"/>
          </p:nvPr>
        </p:nvSpPr>
        <p:spPr>
          <a:xfrm>
            <a:off x="412251" y="1511614"/>
            <a:ext cx="11608970" cy="5356225"/>
          </a:xfrm>
        </p:spPr>
        <p:txBody>
          <a:bodyPr/>
          <a:lstStyle/>
          <a:p>
            <a:pPr marL="0" indent="0">
              <a:buNone/>
            </a:pPr>
            <a:r>
              <a:rPr lang="en-US" b="1" dirty="0" smtClean="0"/>
              <a:t>Almost all </a:t>
            </a:r>
            <a:r>
              <a:rPr lang="en-US" b="1" dirty="0"/>
              <a:t>e</a:t>
            </a:r>
            <a:r>
              <a:rPr lang="en-US" b="1" dirty="0" smtClean="0"/>
              <a:t>arly </a:t>
            </a:r>
            <a:r>
              <a:rPr lang="en-US" b="1" dirty="0"/>
              <a:t>c</a:t>
            </a:r>
            <a:r>
              <a:rPr lang="en-US" b="1" dirty="0" smtClean="0"/>
              <a:t>hildhood </a:t>
            </a:r>
            <a:r>
              <a:rPr lang="en-US" b="1" dirty="0"/>
              <a:t>p</a:t>
            </a:r>
            <a:r>
              <a:rPr lang="en-US" b="1" dirty="0" smtClean="0"/>
              <a:t>rograms are either required to do </a:t>
            </a:r>
            <a:r>
              <a:rPr lang="en-US" b="1" dirty="0"/>
              <a:t>d</a:t>
            </a:r>
            <a:r>
              <a:rPr lang="en-US" b="1" dirty="0" smtClean="0"/>
              <a:t>evelopmental </a:t>
            </a:r>
            <a:r>
              <a:rPr lang="en-US" b="1" dirty="0"/>
              <a:t>s</a:t>
            </a:r>
            <a:r>
              <a:rPr lang="en-US" b="1" dirty="0" smtClean="0"/>
              <a:t>creenings or ensure that children get developmental screenings.</a:t>
            </a:r>
          </a:p>
          <a:p>
            <a:r>
              <a:rPr lang="en-US" sz="2200" u="sng" dirty="0" smtClean="0"/>
              <a:t>Head Start/Early Head Start</a:t>
            </a:r>
            <a:r>
              <a:rPr lang="en-US" sz="2200" dirty="0" smtClean="0"/>
              <a:t>: Developmental Screening required within 45 days of enrollment for 3-5 year olds and annually; infants and toddlers as screening tool indicates.  Referrals required.</a:t>
            </a:r>
          </a:p>
          <a:p>
            <a:r>
              <a:rPr lang="en-US" sz="2200" u="sng" dirty="0" smtClean="0"/>
              <a:t>Preschool for All/Prevention Initiative</a:t>
            </a:r>
            <a:r>
              <a:rPr lang="en-US" sz="2200" dirty="0" smtClean="0"/>
              <a:t>:  Developmental Screening required to determine eligibility for enrollment for 0-5 year olds (at least 3 months of age). Additional developmental screening required within 60 days of enrollment for 3-5 year olds and at least every 6 months for infants and toddlers.  Referrals Required.</a:t>
            </a:r>
          </a:p>
          <a:p>
            <a:r>
              <a:rPr lang="en-US" sz="2200" u="sng" dirty="0" smtClean="0"/>
              <a:t>Home Visiting</a:t>
            </a:r>
            <a:r>
              <a:rPr lang="en-US" sz="2200" dirty="0" smtClean="0"/>
              <a:t>: All models require developmental screening and referral, intervals vary according to tool.</a:t>
            </a:r>
          </a:p>
          <a:p>
            <a:r>
              <a:rPr lang="en-US" sz="2200" u="sng" dirty="0" smtClean="0"/>
              <a:t>Child Care</a:t>
            </a:r>
            <a:r>
              <a:rPr lang="en-US" sz="2200" dirty="0" smtClean="0"/>
              <a:t>:  </a:t>
            </a:r>
            <a:r>
              <a:rPr lang="en-US" sz="2200" dirty="0"/>
              <a:t>R</a:t>
            </a:r>
            <a:r>
              <a:rPr lang="en-US" sz="2200" dirty="0" smtClean="0"/>
              <a:t>equired to make families aware of existing opportunities for developmental screenings. </a:t>
            </a:r>
          </a:p>
          <a:p>
            <a:r>
              <a:rPr lang="en-US" sz="2200" u="sng" dirty="0" smtClean="0"/>
              <a:t>Child Welfare (DCFS)</a:t>
            </a:r>
            <a:r>
              <a:rPr lang="en-US" sz="2200" dirty="0" smtClean="0"/>
              <a:t>: Required for all wards 0-5, available to Intact Family service cases (0-3) and children of teen wards (0-3).</a:t>
            </a:r>
          </a:p>
          <a:p>
            <a:pPr marL="0" indent="0">
              <a:buNone/>
            </a:pPr>
            <a:endParaRPr lang="en-US" sz="2400" dirty="0" smtClean="0"/>
          </a:p>
          <a:p>
            <a:endParaRPr lang="en-US" dirty="0" smtClean="0"/>
          </a:p>
          <a:p>
            <a:endParaRPr lang="en-US" dirty="0"/>
          </a:p>
        </p:txBody>
      </p:sp>
    </p:spTree>
    <p:extLst>
      <p:ext uri="{BB962C8B-B14F-4D97-AF65-F5344CB8AC3E}">
        <p14:creationId xmlns:p14="http://schemas.microsoft.com/office/powerpoint/2010/main" val="1635185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999481" y="0"/>
            <a:ext cx="10515600" cy="1325563"/>
          </a:xfrm>
        </p:spPr>
        <p:txBody>
          <a:bodyPr/>
          <a:lstStyle/>
          <a:p>
            <a:pPr algn="ctr">
              <a:defRPr/>
            </a:pPr>
            <a:r>
              <a:rPr lang="en-US" altLang="en-US" b="1" dirty="0" smtClean="0"/>
              <a:t>ExceleRate &amp; Child Screening</a:t>
            </a:r>
          </a:p>
        </p:txBody>
      </p:sp>
      <p:graphicFrame>
        <p:nvGraphicFramePr>
          <p:cNvPr id="6" name="Content Placeholder 5"/>
          <p:cNvGraphicFramePr>
            <a:graphicFrameLocks noGrp="1"/>
          </p:cNvGraphicFramePr>
          <p:nvPr>
            <p:ph idx="1"/>
            <p:extLst/>
          </p:nvPr>
        </p:nvGraphicFramePr>
        <p:xfrm>
          <a:off x="1739710" y="1325563"/>
          <a:ext cx="9035143" cy="5260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521342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5" y="169182"/>
            <a:ext cx="10515600" cy="1325563"/>
          </a:xfrm>
        </p:spPr>
        <p:txBody>
          <a:bodyPr/>
          <a:lstStyle/>
          <a:p>
            <a:pPr algn="ctr"/>
            <a:r>
              <a:rPr lang="en-US" b="1" dirty="0" smtClean="0"/>
              <a:t>Referrals and Connections to Services</a:t>
            </a:r>
            <a:endParaRPr lang="en-US" b="1" dirty="0"/>
          </a:p>
        </p:txBody>
      </p:sp>
      <p:sp>
        <p:nvSpPr>
          <p:cNvPr id="3" name="Content Placeholder 2"/>
          <p:cNvSpPr>
            <a:spLocks noGrp="1"/>
          </p:cNvSpPr>
          <p:nvPr>
            <p:ph idx="1"/>
          </p:nvPr>
        </p:nvSpPr>
        <p:spPr>
          <a:xfrm>
            <a:off x="838199" y="1690688"/>
            <a:ext cx="11153775" cy="4351338"/>
          </a:xfrm>
        </p:spPr>
        <p:txBody>
          <a:bodyPr>
            <a:normAutofit lnSpcReduction="10000"/>
          </a:bodyPr>
          <a:lstStyle/>
          <a:p>
            <a:r>
              <a:rPr lang="en-US" dirty="0" smtClean="0">
                <a:latin typeface="+mj-lt"/>
              </a:rPr>
              <a:t>Early Identification requires more than developmental screenings</a:t>
            </a:r>
          </a:p>
          <a:p>
            <a:r>
              <a:rPr lang="en-US" dirty="0" smtClean="0">
                <a:latin typeface="+mj-lt"/>
              </a:rPr>
              <a:t>After all children screened, what would an ideal system of referral and connection look like?</a:t>
            </a:r>
          </a:p>
          <a:p>
            <a:pPr marL="0" indent="0">
              <a:buNone/>
            </a:pPr>
            <a:endParaRPr lang="en-US" dirty="0" smtClean="0">
              <a:latin typeface="+mj-lt"/>
            </a:endParaRPr>
          </a:p>
          <a:p>
            <a:pPr lvl="2">
              <a:buFont typeface="Wingdings" panose="05000000000000000000" pitchFamily="2" charset="2"/>
              <a:buChar char="§"/>
            </a:pPr>
            <a:r>
              <a:rPr lang="en-US" sz="2400" dirty="0" smtClean="0">
                <a:latin typeface="+mj-lt"/>
              </a:rPr>
              <a:t>Early childhood and health provider capacity to discuss </a:t>
            </a:r>
            <a:r>
              <a:rPr lang="en-US" sz="2400" dirty="0">
                <a:latin typeface="+mj-lt"/>
              </a:rPr>
              <a:t>r</a:t>
            </a:r>
            <a:r>
              <a:rPr lang="en-US" sz="2400" dirty="0" smtClean="0">
                <a:latin typeface="+mj-lt"/>
              </a:rPr>
              <a:t>esults and engage families</a:t>
            </a:r>
          </a:p>
          <a:p>
            <a:pPr lvl="2">
              <a:buFont typeface="Wingdings" panose="05000000000000000000" pitchFamily="2" charset="2"/>
              <a:buChar char="§"/>
            </a:pPr>
            <a:r>
              <a:rPr lang="en-US" sz="2400" dirty="0" smtClean="0">
                <a:latin typeface="+mj-lt"/>
              </a:rPr>
              <a:t>Parents with knowledge and support to navigate systems</a:t>
            </a:r>
          </a:p>
          <a:p>
            <a:pPr lvl="2">
              <a:buFont typeface="Wingdings" panose="05000000000000000000" pitchFamily="2" charset="2"/>
              <a:buChar char="§"/>
            </a:pPr>
            <a:r>
              <a:rPr lang="en-US" sz="2400" dirty="0" smtClean="0">
                <a:latin typeface="+mj-lt"/>
              </a:rPr>
              <a:t>Coordinated systems for referral, follow-up, and service </a:t>
            </a:r>
            <a:r>
              <a:rPr lang="en-US" sz="2400" dirty="0">
                <a:latin typeface="+mj-lt"/>
              </a:rPr>
              <a:t>c</a:t>
            </a:r>
            <a:r>
              <a:rPr lang="en-US" sz="2400" dirty="0" smtClean="0">
                <a:latin typeface="+mj-lt"/>
              </a:rPr>
              <a:t>onnections</a:t>
            </a:r>
          </a:p>
          <a:p>
            <a:pPr lvl="2">
              <a:buFont typeface="Wingdings" panose="05000000000000000000" pitchFamily="2" charset="2"/>
              <a:buChar char="§"/>
            </a:pPr>
            <a:r>
              <a:rPr lang="en-US" sz="2400" dirty="0" smtClean="0">
                <a:latin typeface="+mj-lt"/>
              </a:rPr>
              <a:t>No Wrong Door – easy </a:t>
            </a:r>
            <a:r>
              <a:rPr lang="en-US" sz="2400" dirty="0">
                <a:latin typeface="+mj-lt"/>
              </a:rPr>
              <a:t>s</a:t>
            </a:r>
            <a:r>
              <a:rPr lang="en-US" sz="2400" dirty="0" smtClean="0">
                <a:latin typeface="+mj-lt"/>
              </a:rPr>
              <a:t>ystem points of entry</a:t>
            </a:r>
          </a:p>
          <a:p>
            <a:pPr lvl="2">
              <a:buFont typeface="Wingdings" panose="05000000000000000000" pitchFamily="2" charset="2"/>
              <a:buChar char="§"/>
            </a:pPr>
            <a:r>
              <a:rPr lang="en-US" sz="2400" dirty="0" smtClean="0">
                <a:latin typeface="+mj-lt"/>
              </a:rPr>
              <a:t>Child-Level Data—screening, results, referrals and receipt of service</a:t>
            </a:r>
          </a:p>
          <a:p>
            <a:pPr lvl="2">
              <a:buFont typeface="Wingdings" panose="05000000000000000000" pitchFamily="2" charset="2"/>
              <a:buChar char="§"/>
            </a:pPr>
            <a:r>
              <a:rPr lang="en-US" sz="2400" dirty="0" smtClean="0">
                <a:latin typeface="+mj-lt"/>
              </a:rPr>
              <a:t>Increased access to availability of services that meet children and families’ needs</a:t>
            </a:r>
          </a:p>
          <a:p>
            <a:pPr lvl="2">
              <a:buFont typeface="Wingdings" panose="05000000000000000000" pitchFamily="2" charset="2"/>
              <a:buChar char="§"/>
            </a:pPr>
            <a:endParaRPr lang="en-US" sz="2400" dirty="0" smtClean="0">
              <a:latin typeface="+mj-lt"/>
            </a:endParaRPr>
          </a:p>
          <a:p>
            <a:pPr lvl="2">
              <a:buFont typeface="Courier New" panose="02070309020205020404" pitchFamily="49" charset="0"/>
              <a:buChar char="o"/>
            </a:pPr>
            <a:endParaRPr lang="en-US" sz="2400" dirty="0" smtClean="0"/>
          </a:p>
          <a:p>
            <a:pPr marL="0" indent="0">
              <a:buNone/>
            </a:pPr>
            <a:endParaRPr lang="en-US" sz="2400" dirty="0"/>
          </a:p>
        </p:txBody>
      </p:sp>
    </p:spTree>
    <p:extLst>
      <p:ext uri="{BB962C8B-B14F-4D97-AF65-F5344CB8AC3E}">
        <p14:creationId xmlns:p14="http://schemas.microsoft.com/office/powerpoint/2010/main" val="1959088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4" y="119376"/>
            <a:ext cx="13567859" cy="685800"/>
          </a:xfrm>
        </p:spPr>
        <p:txBody>
          <a:bodyPr>
            <a:normAutofit/>
          </a:bodyPr>
          <a:lstStyle/>
          <a:p>
            <a:pPr algn="ctr"/>
            <a:r>
              <a:rPr lang="en-US" sz="3600" dirty="0" smtClean="0"/>
              <a:t>Statewide Tool: Standardized IL Early Intervention </a:t>
            </a:r>
            <a:r>
              <a:rPr lang="en-US" sz="3600" u="sng" dirty="0" smtClean="0"/>
              <a:t>Referral Form</a:t>
            </a:r>
            <a:endParaRPr lang="en-US" sz="3600" dirty="0"/>
          </a:p>
        </p:txBody>
      </p:sp>
      <p:pic>
        <p:nvPicPr>
          <p:cNvPr id="6" name="Content Placeholder 6" descr="EI referral.PNG"/>
          <p:cNvPicPr>
            <a:picLocks noGrp="1" noChangeAspect="1"/>
          </p:cNvPicPr>
          <p:nvPr>
            <p:ph sz="quarter" idx="1"/>
          </p:nvPr>
        </p:nvPicPr>
        <p:blipFill>
          <a:blip r:embed="rId3" cstate="print"/>
          <a:stretch>
            <a:fillRect/>
          </a:stretch>
        </p:blipFill>
        <p:spPr>
          <a:xfrm>
            <a:off x="829287" y="929821"/>
            <a:ext cx="5061848" cy="5928179"/>
          </a:xfrm>
          <a:ln>
            <a:solidFill>
              <a:schemeClr val="accent2">
                <a:lumMod val="75000"/>
              </a:schemeClr>
            </a:solidFill>
          </a:ln>
        </p:spPr>
      </p:pic>
      <p:pic>
        <p:nvPicPr>
          <p:cNvPr id="4" name="Shape 408"/>
          <p:cNvPicPr preferRelativeResize="0"/>
          <p:nvPr/>
        </p:nvPicPr>
        <p:blipFill rotWithShape="1">
          <a:blip r:embed="rId4" cstate="print">
            <a:alphaModFix/>
          </a:blip>
          <a:srcRect/>
          <a:stretch/>
        </p:blipFill>
        <p:spPr>
          <a:xfrm>
            <a:off x="5891135" y="929821"/>
            <a:ext cx="5061848" cy="5928179"/>
          </a:xfrm>
          <a:prstGeom prst="rect">
            <a:avLst/>
          </a:prstGeom>
          <a:noFill/>
          <a:ln>
            <a:noFill/>
          </a:ln>
        </p:spPr>
      </p:pic>
    </p:spTree>
    <p:extLst>
      <p:ext uri="{BB962C8B-B14F-4D97-AF65-F5344CB8AC3E}">
        <p14:creationId xmlns:p14="http://schemas.microsoft.com/office/powerpoint/2010/main" val="1164356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620" t="8146"/>
          <a:stretch/>
        </p:blipFill>
        <p:spPr>
          <a:xfrm>
            <a:off x="6346371" y="957943"/>
            <a:ext cx="5594569" cy="5908687"/>
          </a:xfr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1222"/>
            <a:ext cx="6346371" cy="5925974"/>
          </a:xfrm>
          <a:prstGeom prst="rect">
            <a:avLst/>
          </a:prstGeom>
        </p:spPr>
      </p:pic>
      <p:sp>
        <p:nvSpPr>
          <p:cNvPr id="2" name="Title 1"/>
          <p:cNvSpPr>
            <a:spLocks noGrp="1"/>
          </p:cNvSpPr>
          <p:nvPr>
            <p:ph type="title"/>
          </p:nvPr>
        </p:nvSpPr>
        <p:spPr>
          <a:xfrm>
            <a:off x="849085" y="-149906"/>
            <a:ext cx="10515600" cy="1325563"/>
          </a:xfrm>
        </p:spPr>
        <p:txBody>
          <a:bodyPr/>
          <a:lstStyle/>
          <a:p>
            <a:pPr algn="ctr"/>
            <a:r>
              <a:rPr lang="en-US" dirty="0" smtClean="0"/>
              <a:t>Statewide Tool: EI Referral Fax Back Forms</a:t>
            </a:r>
            <a:endParaRPr lang="en-US" dirty="0"/>
          </a:p>
        </p:txBody>
      </p:sp>
    </p:spTree>
    <p:extLst>
      <p:ext uri="{BB962C8B-B14F-4D97-AF65-F5344CB8AC3E}">
        <p14:creationId xmlns:p14="http://schemas.microsoft.com/office/powerpoint/2010/main" val="1567449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640</Words>
  <Application>Microsoft Office PowerPoint</Application>
  <PresentationFormat>Widescreen</PresentationFormat>
  <Paragraphs>86</Paragraphs>
  <Slides>12</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MS PGothic</vt:lpstr>
      <vt:lpstr>Arial</vt:lpstr>
      <vt:lpstr>Ariel</vt:lpstr>
      <vt:lpstr>Calibri</vt:lpstr>
      <vt:lpstr>Calibri Light</vt:lpstr>
      <vt:lpstr>Courier New</vt:lpstr>
      <vt:lpstr>Franklin Gothic Demi</vt:lpstr>
      <vt:lpstr>Georgia</vt:lpstr>
      <vt:lpstr>Tahoma</vt:lpstr>
      <vt:lpstr>Times New Roman</vt:lpstr>
      <vt:lpstr>Wingdings</vt:lpstr>
      <vt:lpstr>Office Theme</vt:lpstr>
      <vt:lpstr>PowerPoint Presentation</vt:lpstr>
      <vt:lpstr>Developmental Screening as State Priority </vt:lpstr>
      <vt:lpstr>Developmental Screening Population Analysis- 96110 Billing Data  </vt:lpstr>
      <vt:lpstr>Developmental Screening Population Analysis</vt:lpstr>
      <vt:lpstr>Early Care and Education Role in Developmental Screening</vt:lpstr>
      <vt:lpstr>ExceleRate &amp; Child Screening</vt:lpstr>
      <vt:lpstr>Referrals and Connections to Services</vt:lpstr>
      <vt:lpstr>Statewide Tool: Standardized IL Early Intervention Referral Form</vt:lpstr>
      <vt:lpstr>Statewide Tool: EI Referral Fax Back Forms</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Perez-Tineo</dc:creator>
  <cp:lastModifiedBy>Christina Perez-Tineo</cp:lastModifiedBy>
  <cp:revision>27</cp:revision>
  <dcterms:created xsi:type="dcterms:W3CDTF">2018-05-24T13:54:14Z</dcterms:created>
  <dcterms:modified xsi:type="dcterms:W3CDTF">2018-05-24T20:19:38Z</dcterms:modified>
</cp:coreProperties>
</file>