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6" r:id="rId3"/>
    <p:sldId id="272" r:id="rId4"/>
    <p:sldId id="288" r:id="rId5"/>
    <p:sldId id="277" r:id="rId6"/>
    <p:sldId id="278" r:id="rId7"/>
    <p:sldId id="279" r:id="rId8"/>
    <p:sldId id="289" r:id="rId9"/>
    <p:sldId id="280" r:id="rId10"/>
    <p:sldId id="285" r:id="rId11"/>
    <p:sldId id="281" r:id="rId12"/>
    <p:sldId id="282" r:id="rId13"/>
    <p:sldId id="290" r:id="rId14"/>
    <p:sldId id="283" r:id="rId15"/>
    <p:sldId id="284" r:id="rId16"/>
    <p:sldId id="287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icia Brooks" initials="" lastIdx="6" clrIdx="0"/>
  <p:cmAuthor id="7" name="Kelly Whitener" initials="KDW" lastIdx="29" clrIdx="7">
    <p:extLst>
      <p:ext uri="{19B8F6BF-5375-455C-9EA6-DF929625EA0E}">
        <p15:presenceInfo xmlns:p15="http://schemas.microsoft.com/office/powerpoint/2012/main" userId="Kelly Whitener" providerId="None"/>
      </p:ext>
    </p:extLst>
  </p:cmAuthor>
  <p:cmAuthor id="1" name="Kelly Whitener" initials="MOU" lastIdx="10" clrIdx="1"/>
  <p:cmAuthor id="8" name="Microsoft Office User" initials="MOU" lastIdx="1" clrIdx="8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elly Whitener" initials="MOU [2]" lastIdx="1" clrIdx="2"/>
  <p:cmAuthor id="9" name="tricia brooks" initials="tb" lastIdx="14" clrIdx="9">
    <p:extLst>
      <p:ext uri="{19B8F6BF-5375-455C-9EA6-DF929625EA0E}">
        <p15:presenceInfo xmlns:p15="http://schemas.microsoft.com/office/powerpoint/2012/main" userId="8b1285740aa8832d" providerId="Windows Live"/>
      </p:ext>
    </p:extLst>
  </p:cmAuthor>
  <p:cmAuthor id="3" name="Kelly Whitener" initials="MOU [3]" lastIdx="1" clrIdx="3"/>
  <p:cmAuthor id="4" name="Kelly Whitener" initials="MOU [4]" lastIdx="1" clrIdx="4"/>
  <p:cmAuthor id="5" name="Kelly Whitener" initials="MOU [5]" lastIdx="1" clrIdx="5"/>
  <p:cmAuthor id="6" name="Microsoft Office User" initials="Office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2"/>
    <a:srgbClr val="253F60"/>
    <a:srgbClr val="C9961E"/>
    <a:srgbClr val="DCA61E"/>
    <a:srgbClr val="AA0000"/>
    <a:srgbClr val="800000"/>
    <a:srgbClr val="20599D"/>
    <a:srgbClr val="D29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0" autoAdjust="0"/>
    <p:restoredTop sz="97030" autoAdjust="0"/>
  </p:normalViewPr>
  <p:slideViewPr>
    <p:cSldViewPr>
      <p:cViewPr>
        <p:scale>
          <a:sx n="83" d="100"/>
          <a:sy n="83" d="100"/>
        </p:scale>
        <p:origin x="2200" y="9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6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E7859-4A6B-3D4E-9469-164B3E834FF9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BABC11-D921-F74A-A8D0-20BB51B4EB9A}">
      <dgm:prSet phldrT="[Text]" custT="1"/>
      <dgm:spPr/>
      <dgm:t>
        <a:bodyPr/>
        <a:lstStyle/>
        <a:p>
          <a:r>
            <a:rPr lang="en-US" sz="3200" b="1" dirty="0"/>
            <a:t>Social</a:t>
          </a:r>
          <a:endParaRPr lang="en-US" sz="2500" b="1" dirty="0"/>
        </a:p>
      </dgm:t>
    </dgm:pt>
    <dgm:pt modelId="{B2C9EF8E-F00D-284F-A1B1-F943937D5D16}" type="parTrans" cxnId="{92C982BA-087B-2B4C-A451-2B3B01747C04}">
      <dgm:prSet/>
      <dgm:spPr/>
      <dgm:t>
        <a:bodyPr/>
        <a:lstStyle/>
        <a:p>
          <a:endParaRPr lang="en-US"/>
        </a:p>
      </dgm:t>
    </dgm:pt>
    <dgm:pt modelId="{314F935E-0320-2048-A406-0FDDE0F47560}" type="sibTrans" cxnId="{92C982BA-087B-2B4C-A451-2B3B01747C04}">
      <dgm:prSet/>
      <dgm:spPr/>
      <dgm:t>
        <a:bodyPr/>
        <a:lstStyle/>
        <a:p>
          <a:endParaRPr lang="en-US"/>
        </a:p>
      </dgm:t>
    </dgm:pt>
    <dgm:pt modelId="{EA61B952-5D12-2940-BDE9-19DA31AE140A}">
      <dgm:prSet phldrT="[Text]"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Homelessness or risk of homelessness</a:t>
          </a:r>
        </a:p>
      </dgm:t>
    </dgm:pt>
    <dgm:pt modelId="{40465F1C-5E8F-3F47-9FEB-01F38934A550}" type="parTrans" cxnId="{514F1042-0FF0-1D4B-BF80-25EF6DFBD4AA}">
      <dgm:prSet/>
      <dgm:spPr/>
      <dgm:t>
        <a:bodyPr/>
        <a:lstStyle/>
        <a:p>
          <a:endParaRPr lang="en-US"/>
        </a:p>
      </dgm:t>
    </dgm:pt>
    <dgm:pt modelId="{2A5F8E02-B9C9-7F45-8FD6-B52D58F43127}" type="sibTrans" cxnId="{514F1042-0FF0-1D4B-BF80-25EF6DFBD4AA}">
      <dgm:prSet/>
      <dgm:spPr/>
      <dgm:t>
        <a:bodyPr/>
        <a:lstStyle/>
        <a:p>
          <a:endParaRPr lang="en-US"/>
        </a:p>
      </dgm:t>
    </dgm:pt>
    <dgm:pt modelId="{63283D16-2BB3-9947-94C9-2B615CD47A7F}">
      <dgm:prSet phldrT="[Text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3200" b="1" dirty="0"/>
            <a:t>Clinical</a:t>
          </a:r>
          <a:endParaRPr lang="en-US" sz="2500" b="1" dirty="0"/>
        </a:p>
      </dgm:t>
    </dgm:pt>
    <dgm:pt modelId="{BF51EFAD-7A3D-1F40-B2AC-3FC5421B2788}" type="parTrans" cxnId="{5AE6864D-E62D-3D4E-8E9C-EBD5C8AB71A7}">
      <dgm:prSet/>
      <dgm:spPr/>
      <dgm:t>
        <a:bodyPr/>
        <a:lstStyle/>
        <a:p>
          <a:endParaRPr lang="en-US"/>
        </a:p>
      </dgm:t>
    </dgm:pt>
    <dgm:pt modelId="{5648DCAC-EA81-E54C-B108-F97913D66CBC}" type="sibTrans" cxnId="{5AE6864D-E62D-3D4E-8E9C-EBD5C8AB71A7}">
      <dgm:prSet/>
      <dgm:spPr/>
      <dgm:t>
        <a:bodyPr/>
        <a:lstStyle/>
        <a:p>
          <a:endParaRPr lang="en-US"/>
        </a:p>
      </dgm:t>
    </dgm:pt>
    <dgm:pt modelId="{5955856C-5A13-6248-8872-D95FB66C4EF1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High risk pregnancy (or within 12 months postpartum)</a:t>
          </a:r>
        </a:p>
      </dgm:t>
    </dgm:pt>
    <dgm:pt modelId="{6DD4B25A-57C3-C347-93B8-41EA773E3231}" type="parTrans" cxnId="{A77E549E-0BDD-1746-B535-AC2B606B0331}">
      <dgm:prSet/>
      <dgm:spPr/>
      <dgm:t>
        <a:bodyPr/>
        <a:lstStyle/>
        <a:p>
          <a:endParaRPr lang="en-US"/>
        </a:p>
      </dgm:t>
    </dgm:pt>
    <dgm:pt modelId="{AF040A69-0F0E-1441-83A7-847A61702112}" type="sibTrans" cxnId="{A77E549E-0BDD-1746-B535-AC2B606B0331}">
      <dgm:prSet/>
      <dgm:spPr/>
      <dgm:t>
        <a:bodyPr/>
        <a:lstStyle/>
        <a:p>
          <a:endParaRPr lang="en-US"/>
        </a:p>
      </dgm:t>
    </dgm:pt>
    <dgm:pt modelId="{50A200E9-901E-5740-96FC-00D07783ACE1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en-US" dirty="0"/>
            <a:t>More possibilities may exist</a:t>
          </a:r>
        </a:p>
      </dgm:t>
    </dgm:pt>
    <dgm:pt modelId="{F27E45DA-5BB9-5C4D-A01C-80485A2F335D}" type="parTrans" cxnId="{B7B5A775-0BF5-9840-BDEB-62CC6782890E}">
      <dgm:prSet/>
      <dgm:spPr/>
      <dgm:t>
        <a:bodyPr/>
        <a:lstStyle/>
        <a:p>
          <a:endParaRPr lang="en-US"/>
        </a:p>
      </dgm:t>
    </dgm:pt>
    <dgm:pt modelId="{3D04418B-3A87-AF47-9268-0BBE03320FFB}" type="sibTrans" cxnId="{B7B5A775-0BF5-9840-BDEB-62CC6782890E}">
      <dgm:prSet/>
      <dgm:spPr/>
      <dgm:t>
        <a:bodyPr/>
        <a:lstStyle/>
        <a:p>
          <a:endParaRPr lang="en-US"/>
        </a:p>
      </dgm:t>
    </dgm:pt>
    <dgm:pt modelId="{B49196D1-E828-974B-9778-AB0DD377EBE1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Individuals at risk because of transitions –shelters, hospitals, prisons, other institutions</a:t>
          </a:r>
        </a:p>
      </dgm:t>
    </dgm:pt>
    <dgm:pt modelId="{6CF150EF-67F9-9C4D-8EE4-DCE78B756E63}" type="parTrans" cxnId="{19FAB7F4-1D18-684D-BB2B-DD4DC9F1D50A}">
      <dgm:prSet/>
      <dgm:spPr/>
      <dgm:t>
        <a:bodyPr/>
        <a:lstStyle/>
        <a:p>
          <a:endParaRPr lang="en-US"/>
        </a:p>
      </dgm:t>
    </dgm:pt>
    <dgm:pt modelId="{099584B2-2586-0744-BC91-8BEFAD77A601}" type="sibTrans" cxnId="{19FAB7F4-1D18-684D-BB2B-DD4DC9F1D50A}">
      <dgm:prSet/>
      <dgm:spPr/>
      <dgm:t>
        <a:bodyPr/>
        <a:lstStyle/>
        <a:p>
          <a:endParaRPr lang="en-US"/>
        </a:p>
      </dgm:t>
    </dgm:pt>
    <dgm:pt modelId="{836B4528-9AA1-164A-A664-7BA3AB5516E9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More possibilities may exist</a:t>
          </a:r>
        </a:p>
      </dgm:t>
    </dgm:pt>
    <dgm:pt modelId="{FA58FA40-AD66-CA49-B5E5-D3C094AB6F4E}" type="parTrans" cxnId="{257BF719-0C42-2044-AD84-5DA2D7B5F4D9}">
      <dgm:prSet/>
      <dgm:spPr/>
      <dgm:t>
        <a:bodyPr/>
        <a:lstStyle/>
        <a:p>
          <a:endParaRPr lang="en-US"/>
        </a:p>
      </dgm:t>
    </dgm:pt>
    <dgm:pt modelId="{9F50FBD1-CC7E-FF4C-A68A-782A71D82EC8}" type="sibTrans" cxnId="{257BF719-0C42-2044-AD84-5DA2D7B5F4D9}">
      <dgm:prSet/>
      <dgm:spPr/>
      <dgm:t>
        <a:bodyPr/>
        <a:lstStyle/>
        <a:p>
          <a:endParaRPr lang="en-US"/>
        </a:p>
      </dgm:t>
    </dgm:pt>
    <dgm:pt modelId="{9999683C-9993-3B4E-A37E-CA0E7542CEA6}">
      <dgm:prSet/>
      <dgm:spPr/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People experiencing food or financial insecurity</a:t>
          </a:r>
        </a:p>
      </dgm:t>
    </dgm:pt>
    <dgm:pt modelId="{FE373860-FF09-0344-9FF6-13D9389B6D13}" type="parTrans" cxnId="{F0C05A85-A263-CE41-B082-5D056823E77B}">
      <dgm:prSet/>
      <dgm:spPr/>
      <dgm:t>
        <a:bodyPr/>
        <a:lstStyle/>
        <a:p>
          <a:endParaRPr lang="en-US"/>
        </a:p>
      </dgm:t>
    </dgm:pt>
    <dgm:pt modelId="{B50CCAE2-3B98-4549-8B02-F131411A9506}" type="sibTrans" cxnId="{F0C05A85-A263-CE41-B082-5D056823E77B}">
      <dgm:prSet/>
      <dgm:spPr/>
      <dgm:t>
        <a:bodyPr/>
        <a:lstStyle/>
        <a:p>
          <a:endParaRPr lang="en-US"/>
        </a:p>
      </dgm:t>
    </dgm:pt>
    <dgm:pt modelId="{79A2D658-2F45-9E4D-8FA9-43770EAADB7C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Children under 6 experiencing/at risk/with a history of certain physical health conditions</a:t>
          </a:r>
        </a:p>
      </dgm:t>
    </dgm:pt>
    <dgm:pt modelId="{2C0C4E0F-3CE8-FA41-8DFB-50CBD7E61686}" type="parTrans" cxnId="{3F8A6050-D3DE-7D41-8A4A-9E857F257018}">
      <dgm:prSet/>
      <dgm:spPr/>
      <dgm:t>
        <a:bodyPr/>
        <a:lstStyle/>
        <a:p>
          <a:endParaRPr lang="en-US"/>
        </a:p>
      </dgm:t>
    </dgm:pt>
    <dgm:pt modelId="{EDEB64F2-4887-ED42-AC4A-261882F05C58}" type="sibTrans" cxnId="{3F8A6050-D3DE-7D41-8A4A-9E857F257018}">
      <dgm:prSet/>
      <dgm:spPr/>
      <dgm:t>
        <a:bodyPr/>
        <a:lstStyle/>
        <a:p>
          <a:endParaRPr lang="en-US"/>
        </a:p>
      </dgm:t>
    </dgm:pt>
    <dgm:pt modelId="{6FF54FDC-3EF9-4E44-AF55-7BF53A86655F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Complex BH/SUD needs</a:t>
          </a:r>
        </a:p>
      </dgm:t>
    </dgm:pt>
    <dgm:pt modelId="{3B0A1E44-708E-CB43-86F2-64A442EAC1AE}" type="parTrans" cxnId="{D1122BDB-AEC3-FF46-BBF6-0CEDD2A597A0}">
      <dgm:prSet/>
      <dgm:spPr/>
      <dgm:t>
        <a:bodyPr/>
        <a:lstStyle/>
        <a:p>
          <a:endParaRPr lang="en-US"/>
        </a:p>
      </dgm:t>
    </dgm:pt>
    <dgm:pt modelId="{1FC3CAD0-D678-7345-97A9-A3A2F4C4F83B}" type="sibTrans" cxnId="{D1122BDB-AEC3-FF46-BBF6-0CEDD2A597A0}">
      <dgm:prSet/>
      <dgm:spPr/>
      <dgm:t>
        <a:bodyPr/>
        <a:lstStyle/>
        <a:p>
          <a:endParaRPr lang="en-US"/>
        </a:p>
      </dgm:t>
    </dgm:pt>
    <dgm:pt modelId="{46A501BE-379C-8645-8E96-CEC331CFE403}">
      <dgm:prSet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chemeClr val="accent3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pPr>
            <a:buFont typeface="Symbol" pitchFamily="2" charset="2"/>
            <a:buChar char=""/>
          </a:pPr>
          <a:r>
            <a:rPr lang="en-US" dirty="0"/>
            <a:t>Chronic physical health needs</a:t>
          </a:r>
        </a:p>
      </dgm:t>
    </dgm:pt>
    <dgm:pt modelId="{9F2DA3EB-F6A4-6E40-9FDE-403F25211970}" type="parTrans" cxnId="{82C28C79-65A7-7B4F-8910-6BC3F9811B6D}">
      <dgm:prSet/>
      <dgm:spPr/>
      <dgm:t>
        <a:bodyPr/>
        <a:lstStyle/>
        <a:p>
          <a:endParaRPr lang="en-US"/>
        </a:p>
      </dgm:t>
    </dgm:pt>
    <dgm:pt modelId="{88ECBDFE-FADA-FF4F-996E-B5FA93D8A667}" type="sibTrans" cxnId="{82C28C79-65A7-7B4F-8910-6BC3F9811B6D}">
      <dgm:prSet/>
      <dgm:spPr/>
      <dgm:t>
        <a:bodyPr/>
        <a:lstStyle/>
        <a:p>
          <a:endParaRPr lang="en-US"/>
        </a:p>
      </dgm:t>
    </dgm:pt>
    <dgm:pt modelId="{179604D5-05E9-8F4E-9F48-87ED50B92674}" type="pres">
      <dgm:prSet presAssocID="{A5BE7859-4A6B-3D4E-9469-164B3E834FF9}" presName="Name0" presStyleCnt="0">
        <dgm:presLayoutVars>
          <dgm:dir/>
          <dgm:animLvl val="lvl"/>
          <dgm:resizeHandles val="exact"/>
        </dgm:presLayoutVars>
      </dgm:prSet>
      <dgm:spPr/>
    </dgm:pt>
    <dgm:pt modelId="{2BB925F2-D472-3648-BA3C-B5AFEDA89762}" type="pres">
      <dgm:prSet presAssocID="{E8BABC11-D921-F74A-A8D0-20BB51B4EB9A}" presName="composite" presStyleCnt="0"/>
      <dgm:spPr/>
    </dgm:pt>
    <dgm:pt modelId="{EE8F16F9-829C-364C-B3F6-995ABABFA367}" type="pres">
      <dgm:prSet presAssocID="{E8BABC11-D921-F74A-A8D0-20BB51B4EB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B22EEDE-E0EA-ED42-AE42-E011DD9198CB}" type="pres">
      <dgm:prSet presAssocID="{E8BABC11-D921-F74A-A8D0-20BB51B4EB9A}" presName="desTx" presStyleLbl="alignAccFollowNode1" presStyleIdx="0" presStyleCnt="2">
        <dgm:presLayoutVars>
          <dgm:bulletEnabled val="1"/>
        </dgm:presLayoutVars>
      </dgm:prSet>
      <dgm:spPr/>
    </dgm:pt>
    <dgm:pt modelId="{628BC646-5567-FF44-8D59-CC69EBED9E0C}" type="pres">
      <dgm:prSet presAssocID="{314F935E-0320-2048-A406-0FDDE0F47560}" presName="space" presStyleCnt="0"/>
      <dgm:spPr/>
    </dgm:pt>
    <dgm:pt modelId="{0467C35B-ABA4-1B49-B09D-57E32206E0FF}" type="pres">
      <dgm:prSet presAssocID="{63283D16-2BB3-9947-94C9-2B615CD47A7F}" presName="composite" presStyleCnt="0"/>
      <dgm:spPr/>
    </dgm:pt>
    <dgm:pt modelId="{7E325435-9A88-B74B-BF79-0F9E40A09830}" type="pres">
      <dgm:prSet presAssocID="{63283D16-2BB3-9947-94C9-2B615CD47A7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D5F530B-EDF6-8D4E-9A70-C5412310FCD4}" type="pres">
      <dgm:prSet presAssocID="{63283D16-2BB3-9947-94C9-2B615CD47A7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6CC2DD14-00B1-AB4E-90C3-CF9EC6DB3A3F}" type="presOf" srcId="{5955856C-5A13-6248-8872-D95FB66C4EF1}" destId="{AD5F530B-EDF6-8D4E-9A70-C5412310FCD4}" srcOrd="0" destOrd="0" presId="urn:microsoft.com/office/officeart/2005/8/layout/hList1"/>
    <dgm:cxn modelId="{257BF719-0C42-2044-AD84-5DA2D7B5F4D9}" srcId="{E8BABC11-D921-F74A-A8D0-20BB51B4EB9A}" destId="{836B4528-9AA1-164A-A664-7BA3AB5516E9}" srcOrd="3" destOrd="0" parTransId="{FA58FA40-AD66-CA49-B5E5-D3C094AB6F4E}" sibTransId="{9F50FBD1-CC7E-FF4C-A68A-782A71D82EC8}"/>
    <dgm:cxn modelId="{FC6B161E-4F9E-5D45-9AC7-155258CD60ED}" type="presOf" srcId="{63283D16-2BB3-9947-94C9-2B615CD47A7F}" destId="{7E325435-9A88-B74B-BF79-0F9E40A09830}" srcOrd="0" destOrd="0" presId="urn:microsoft.com/office/officeart/2005/8/layout/hList1"/>
    <dgm:cxn modelId="{E1796735-D703-C54D-B3A2-9177A8E3EDC5}" type="presOf" srcId="{9999683C-9993-3B4E-A37E-CA0E7542CEA6}" destId="{0B22EEDE-E0EA-ED42-AE42-E011DD9198CB}" srcOrd="0" destOrd="2" presId="urn:microsoft.com/office/officeart/2005/8/layout/hList1"/>
    <dgm:cxn modelId="{514F1042-0FF0-1D4B-BF80-25EF6DFBD4AA}" srcId="{E8BABC11-D921-F74A-A8D0-20BB51B4EB9A}" destId="{EA61B952-5D12-2940-BDE9-19DA31AE140A}" srcOrd="0" destOrd="0" parTransId="{40465F1C-5E8F-3F47-9FEB-01F38934A550}" sibTransId="{2A5F8E02-B9C9-7F45-8FD6-B52D58F43127}"/>
    <dgm:cxn modelId="{5AE6864D-E62D-3D4E-8E9C-EBD5C8AB71A7}" srcId="{A5BE7859-4A6B-3D4E-9469-164B3E834FF9}" destId="{63283D16-2BB3-9947-94C9-2B615CD47A7F}" srcOrd="1" destOrd="0" parTransId="{BF51EFAD-7A3D-1F40-B2AC-3FC5421B2788}" sibTransId="{5648DCAC-EA81-E54C-B108-F97913D66CBC}"/>
    <dgm:cxn modelId="{3F8A6050-D3DE-7D41-8A4A-9E857F257018}" srcId="{63283D16-2BB3-9947-94C9-2B615CD47A7F}" destId="{79A2D658-2F45-9E4D-8FA9-43770EAADB7C}" srcOrd="1" destOrd="0" parTransId="{2C0C4E0F-3CE8-FA41-8DFB-50CBD7E61686}" sibTransId="{EDEB64F2-4887-ED42-AC4A-261882F05C58}"/>
    <dgm:cxn modelId="{15653465-DB77-6B4C-898E-4FE0950BC619}" type="presOf" srcId="{E8BABC11-D921-F74A-A8D0-20BB51B4EB9A}" destId="{EE8F16F9-829C-364C-B3F6-995ABABFA367}" srcOrd="0" destOrd="0" presId="urn:microsoft.com/office/officeart/2005/8/layout/hList1"/>
    <dgm:cxn modelId="{B7B5A775-0BF5-9840-BDEB-62CC6782890E}" srcId="{63283D16-2BB3-9947-94C9-2B615CD47A7F}" destId="{50A200E9-901E-5740-96FC-00D07783ACE1}" srcOrd="4" destOrd="0" parTransId="{F27E45DA-5BB9-5C4D-A01C-80485A2F335D}" sibTransId="{3D04418B-3A87-AF47-9268-0BBE03320FFB}"/>
    <dgm:cxn modelId="{82C28C79-65A7-7B4F-8910-6BC3F9811B6D}" srcId="{63283D16-2BB3-9947-94C9-2B615CD47A7F}" destId="{46A501BE-379C-8645-8E96-CEC331CFE403}" srcOrd="3" destOrd="0" parTransId="{9F2DA3EB-F6A4-6E40-9FDE-403F25211970}" sibTransId="{88ECBDFE-FADA-FF4F-996E-B5FA93D8A667}"/>
    <dgm:cxn modelId="{F0C05A85-A263-CE41-B082-5D056823E77B}" srcId="{E8BABC11-D921-F74A-A8D0-20BB51B4EB9A}" destId="{9999683C-9993-3B4E-A37E-CA0E7542CEA6}" srcOrd="2" destOrd="0" parTransId="{FE373860-FF09-0344-9FF6-13D9389B6D13}" sibTransId="{B50CCAE2-3B98-4549-8B02-F131411A9506}"/>
    <dgm:cxn modelId="{A060A586-3DA5-C34B-8F6F-7DB42B9C1E3E}" type="presOf" srcId="{6FF54FDC-3EF9-4E44-AF55-7BF53A86655F}" destId="{AD5F530B-EDF6-8D4E-9A70-C5412310FCD4}" srcOrd="0" destOrd="2" presId="urn:microsoft.com/office/officeart/2005/8/layout/hList1"/>
    <dgm:cxn modelId="{A77E549E-0BDD-1746-B535-AC2B606B0331}" srcId="{63283D16-2BB3-9947-94C9-2B615CD47A7F}" destId="{5955856C-5A13-6248-8872-D95FB66C4EF1}" srcOrd="0" destOrd="0" parTransId="{6DD4B25A-57C3-C347-93B8-41EA773E3231}" sibTransId="{AF040A69-0F0E-1441-83A7-847A61702112}"/>
    <dgm:cxn modelId="{DCD7CBA2-ACC1-D748-93B0-F272C1E16706}" type="presOf" srcId="{46A501BE-379C-8645-8E96-CEC331CFE403}" destId="{AD5F530B-EDF6-8D4E-9A70-C5412310FCD4}" srcOrd="0" destOrd="3" presId="urn:microsoft.com/office/officeart/2005/8/layout/hList1"/>
    <dgm:cxn modelId="{87D0E2AB-0694-AB4E-BC22-01099D439A18}" type="presOf" srcId="{79A2D658-2F45-9E4D-8FA9-43770EAADB7C}" destId="{AD5F530B-EDF6-8D4E-9A70-C5412310FCD4}" srcOrd="0" destOrd="1" presId="urn:microsoft.com/office/officeart/2005/8/layout/hList1"/>
    <dgm:cxn modelId="{2AB0E7B1-4750-D645-8522-B168292ED323}" type="presOf" srcId="{EA61B952-5D12-2940-BDE9-19DA31AE140A}" destId="{0B22EEDE-E0EA-ED42-AE42-E011DD9198CB}" srcOrd="0" destOrd="0" presId="urn:microsoft.com/office/officeart/2005/8/layout/hList1"/>
    <dgm:cxn modelId="{A030E8B2-324E-484D-8772-5F334FADB63B}" type="presOf" srcId="{836B4528-9AA1-164A-A664-7BA3AB5516E9}" destId="{0B22EEDE-E0EA-ED42-AE42-E011DD9198CB}" srcOrd="0" destOrd="3" presId="urn:microsoft.com/office/officeart/2005/8/layout/hList1"/>
    <dgm:cxn modelId="{EA277FB8-C1EC-A54E-BD34-B0E36E3B1B60}" type="presOf" srcId="{B49196D1-E828-974B-9778-AB0DD377EBE1}" destId="{0B22EEDE-E0EA-ED42-AE42-E011DD9198CB}" srcOrd="0" destOrd="1" presId="urn:microsoft.com/office/officeart/2005/8/layout/hList1"/>
    <dgm:cxn modelId="{92C982BA-087B-2B4C-A451-2B3B01747C04}" srcId="{A5BE7859-4A6B-3D4E-9469-164B3E834FF9}" destId="{E8BABC11-D921-F74A-A8D0-20BB51B4EB9A}" srcOrd="0" destOrd="0" parTransId="{B2C9EF8E-F00D-284F-A1B1-F943937D5D16}" sibTransId="{314F935E-0320-2048-A406-0FDDE0F47560}"/>
    <dgm:cxn modelId="{FBA926BD-AC11-F64E-8C16-5C63C2C15FD6}" type="presOf" srcId="{50A200E9-901E-5740-96FC-00D07783ACE1}" destId="{AD5F530B-EDF6-8D4E-9A70-C5412310FCD4}" srcOrd="0" destOrd="4" presId="urn:microsoft.com/office/officeart/2005/8/layout/hList1"/>
    <dgm:cxn modelId="{D1122BDB-AEC3-FF46-BBF6-0CEDD2A597A0}" srcId="{63283D16-2BB3-9947-94C9-2B615CD47A7F}" destId="{6FF54FDC-3EF9-4E44-AF55-7BF53A86655F}" srcOrd="2" destOrd="0" parTransId="{3B0A1E44-708E-CB43-86F2-64A442EAC1AE}" sibTransId="{1FC3CAD0-D678-7345-97A9-A3A2F4C4F83B}"/>
    <dgm:cxn modelId="{531CD6E9-1753-4F47-8635-B58ED547153B}" type="presOf" srcId="{A5BE7859-4A6B-3D4E-9469-164B3E834FF9}" destId="{179604D5-05E9-8F4E-9F48-87ED50B92674}" srcOrd="0" destOrd="0" presId="urn:microsoft.com/office/officeart/2005/8/layout/hList1"/>
    <dgm:cxn modelId="{19FAB7F4-1D18-684D-BB2B-DD4DC9F1D50A}" srcId="{E8BABC11-D921-F74A-A8D0-20BB51B4EB9A}" destId="{B49196D1-E828-974B-9778-AB0DD377EBE1}" srcOrd="1" destOrd="0" parTransId="{6CF150EF-67F9-9C4D-8EE4-DCE78B756E63}" sibTransId="{099584B2-2586-0744-BC91-8BEFAD77A601}"/>
    <dgm:cxn modelId="{5693AE16-3F98-D94A-B98E-0BEAA8C239E1}" type="presParOf" srcId="{179604D5-05E9-8F4E-9F48-87ED50B92674}" destId="{2BB925F2-D472-3648-BA3C-B5AFEDA89762}" srcOrd="0" destOrd="0" presId="urn:microsoft.com/office/officeart/2005/8/layout/hList1"/>
    <dgm:cxn modelId="{FD870B09-3104-7C40-B05E-19CE0695806D}" type="presParOf" srcId="{2BB925F2-D472-3648-BA3C-B5AFEDA89762}" destId="{EE8F16F9-829C-364C-B3F6-995ABABFA367}" srcOrd="0" destOrd="0" presId="urn:microsoft.com/office/officeart/2005/8/layout/hList1"/>
    <dgm:cxn modelId="{C9E31DC6-1311-3244-BF74-5240AAF34B6E}" type="presParOf" srcId="{2BB925F2-D472-3648-BA3C-B5AFEDA89762}" destId="{0B22EEDE-E0EA-ED42-AE42-E011DD9198CB}" srcOrd="1" destOrd="0" presId="urn:microsoft.com/office/officeart/2005/8/layout/hList1"/>
    <dgm:cxn modelId="{10FC8C90-9229-9B41-AEFD-E2D8E8FD1B00}" type="presParOf" srcId="{179604D5-05E9-8F4E-9F48-87ED50B92674}" destId="{628BC646-5567-FF44-8D59-CC69EBED9E0C}" srcOrd="1" destOrd="0" presId="urn:microsoft.com/office/officeart/2005/8/layout/hList1"/>
    <dgm:cxn modelId="{F62ADA9D-78EB-3E45-9B05-60BA75D9D730}" type="presParOf" srcId="{179604D5-05E9-8F4E-9F48-87ED50B92674}" destId="{0467C35B-ABA4-1B49-B09D-57E32206E0FF}" srcOrd="2" destOrd="0" presId="urn:microsoft.com/office/officeart/2005/8/layout/hList1"/>
    <dgm:cxn modelId="{2576183A-AE67-BA46-AE4A-44AF4AEA3ABA}" type="presParOf" srcId="{0467C35B-ABA4-1B49-B09D-57E32206E0FF}" destId="{7E325435-9A88-B74B-BF79-0F9E40A09830}" srcOrd="0" destOrd="0" presId="urn:microsoft.com/office/officeart/2005/8/layout/hList1"/>
    <dgm:cxn modelId="{0496B207-6D1E-AC48-89C5-5A50E53E5A0B}" type="presParOf" srcId="{0467C35B-ABA4-1B49-B09D-57E32206E0FF}" destId="{AD5F530B-EDF6-8D4E-9A70-C5412310FCD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F16F9-829C-364C-B3F6-995ABABFA367}">
      <dsp:nvSpPr>
        <dsp:cNvPr id="0" name=""/>
        <dsp:cNvSpPr/>
      </dsp:nvSpPr>
      <dsp:spPr>
        <a:xfrm>
          <a:off x="51" y="227754"/>
          <a:ext cx="4913783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Social</a:t>
          </a:r>
          <a:endParaRPr lang="en-US" sz="2500" b="1" kern="1200" dirty="0"/>
        </a:p>
      </dsp:txBody>
      <dsp:txXfrm>
        <a:off x="51" y="227754"/>
        <a:ext cx="4913783" cy="720000"/>
      </dsp:txXfrm>
    </dsp:sp>
    <dsp:sp modelId="{0B22EEDE-E0EA-ED42-AE42-E011DD9198CB}">
      <dsp:nvSpPr>
        <dsp:cNvPr id="0" name=""/>
        <dsp:cNvSpPr/>
      </dsp:nvSpPr>
      <dsp:spPr>
        <a:xfrm>
          <a:off x="51" y="947754"/>
          <a:ext cx="4913783" cy="3362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Homelessness or risk of homelessness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Individuals at risk because of transitions –shelters, hospitals, prisons, other institutions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People experiencing food or financial insecurity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More possibilities may exist</a:t>
          </a:r>
        </a:p>
      </dsp:txBody>
      <dsp:txXfrm>
        <a:off x="51" y="947754"/>
        <a:ext cx="4913783" cy="3362625"/>
      </dsp:txXfrm>
    </dsp:sp>
    <dsp:sp modelId="{7E325435-9A88-B74B-BF79-0F9E40A09830}">
      <dsp:nvSpPr>
        <dsp:cNvPr id="0" name=""/>
        <dsp:cNvSpPr/>
      </dsp:nvSpPr>
      <dsp:spPr>
        <a:xfrm>
          <a:off x="5601764" y="227754"/>
          <a:ext cx="4913783" cy="720000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Clinical</a:t>
          </a:r>
          <a:endParaRPr lang="en-US" sz="2500" b="1" kern="1200" dirty="0"/>
        </a:p>
      </dsp:txBody>
      <dsp:txXfrm>
        <a:off x="5601764" y="227754"/>
        <a:ext cx="4913783" cy="720000"/>
      </dsp:txXfrm>
    </dsp:sp>
    <dsp:sp modelId="{AD5F530B-EDF6-8D4E-9A70-C5412310FCD4}">
      <dsp:nvSpPr>
        <dsp:cNvPr id="0" name=""/>
        <dsp:cNvSpPr/>
      </dsp:nvSpPr>
      <dsp:spPr>
        <a:xfrm>
          <a:off x="5601764" y="947754"/>
          <a:ext cx="4913783" cy="3362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20000"/>
              <a:lumOff val="8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High risk pregnancy (or within 12 months postpartum)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Children under 6 experiencing/at risk/with a history of certain physical health conditions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Complex BH/SUD needs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itchFamily="2" charset="2"/>
            <a:buChar char=""/>
          </a:pPr>
          <a:r>
            <a:rPr lang="en-US" sz="2500" kern="1200" dirty="0"/>
            <a:t>Chronic physical health needs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More possibilities may exist</a:t>
          </a:r>
        </a:p>
      </dsp:txBody>
      <dsp:txXfrm>
        <a:off x="5601764" y="947754"/>
        <a:ext cx="4913783" cy="3362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F04C8-2725-D240-B15B-A753AA49CC35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31C42-56FB-C741-B012-D1B54D22A3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65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BF9C7-FC34-3441-90C4-2BBB1C593375}" type="datetimeFigureOut">
              <a:rPr lang="en-US" smtClean="0"/>
              <a:pPr/>
              <a:t>9/5/24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0A29F-B2A7-4541-9164-5056651417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3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8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0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38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0A29F-B2A7-4541-9164-50566514170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5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2697EF-D6CF-D64E-A8BE-B053F21CAA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" b="26067"/>
          <a:stretch/>
        </p:blipFill>
        <p:spPr>
          <a:xfrm>
            <a:off x="-152400" y="0"/>
            <a:ext cx="12496800" cy="7010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6B108-5B39-6544-A70D-9B4133056A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26720"/>
            <a:ext cx="30480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5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024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68000" y="6356351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>
            <a:extLst>
              <a:ext uri="{FF2B5EF4-FFF2-40B4-BE49-F238E27FC236}">
                <a16:creationId xmlns:a16="http://schemas.microsoft.com/office/drawing/2014/main" id="{8CB8EA0F-3EA4-2545-9403-07A1314AB2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A9877BDC-806A-4543-9E74-A65430D449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9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33400"/>
            <a:ext cx="80264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A2D79C-CD48-4D19-A731-CDEDB40B86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1CBB7B31-8040-4A4A-A927-72DBA5E62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10972800" cy="960438"/>
          </a:xfrm>
        </p:spPr>
        <p:txBody>
          <a:bodyPr/>
          <a:lstStyle>
            <a:lvl1pPr>
              <a:defRPr b="1" i="0">
                <a:latin typeface="Helvetica" pitchFamily="2" charset="0"/>
              </a:defRPr>
            </a:lvl1pPr>
          </a:lstStyle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Lorem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Ipsum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Headline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Shpjerewr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/>
          <a:lstStyle>
            <a:lvl1pPr marL="342900" indent="-342900">
              <a:buClr>
                <a:srgbClr val="C9961E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  <a:lvl2pPr marL="742950" indent="-285750">
              <a:buClr>
                <a:srgbClr val="C9961E"/>
              </a:buClr>
              <a:buFont typeface="System Font Regular"/>
              <a:buChar char="-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96905" y="6289227"/>
            <a:ext cx="4759895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90048" y="6305279"/>
            <a:ext cx="1192352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9D3E43A6-BEB6-6146-BCFE-D0A224755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F77BA-3C8F-8645-9D4E-569210670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8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E2B87-1E25-C74B-96BB-DF509BCBFD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-42333"/>
            <a:ext cx="12192000" cy="1337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57401"/>
            <a:ext cx="10363200" cy="1362075"/>
          </a:xfrm>
        </p:spPr>
        <p:txBody>
          <a:bodyPr anchor="t"/>
          <a:lstStyle>
            <a:lvl1pPr algn="l">
              <a:defRPr sz="4000" b="1" i="0" cap="all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4290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2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AE88612-171D-F146-9357-4D2125D85A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048" y="136523"/>
            <a:ext cx="2086352" cy="10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4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buClr>
                <a:srgbClr val="C99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/>
          <a:lstStyle>
            <a:lvl1pPr>
              <a:buClr>
                <a:srgbClr val="C99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294438"/>
            <a:ext cx="5181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1200" y="6305279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Footer2.jpg">
            <a:extLst>
              <a:ext uri="{FF2B5EF4-FFF2-40B4-BE49-F238E27FC236}">
                <a16:creationId xmlns:a16="http://schemas.microsoft.com/office/drawing/2014/main" id="{9FC3A677-0EC2-5147-AD72-8D3EDAF18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E2A4D-8FFE-744C-ADFB-BB6DC1C021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5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C9961E"/>
              </a:buCl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89600" y="6324600"/>
            <a:ext cx="4876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68000" y="6324601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Footer2.jpg">
            <a:extLst>
              <a:ext uri="{FF2B5EF4-FFF2-40B4-BE49-F238E27FC236}">
                <a16:creationId xmlns:a16="http://schemas.microsoft.com/office/drawing/2014/main" id="{2E13DA0F-B293-4E4C-B492-6D03C9CC6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7734CE-5550-8F42-AFBE-6157E6DAF8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 b="1" i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/>
          <a:lstStyle>
            <a:lvl1pPr>
              <a:buClr>
                <a:srgbClr val="C99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C99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Clr>
                <a:srgbClr val="C9961E"/>
              </a:buClr>
              <a:buFont typeface="Wingdings" pitchFamily="2" charset="2"/>
              <a:buChar char="§"/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Clr>
                <a:srgbClr val="C9961E"/>
              </a:buClr>
              <a:buFont typeface="Arial" panose="020B0604020202020204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Clr>
                <a:srgbClr val="C9961E"/>
              </a:buClr>
              <a:buFont typeface="System Font Regular"/>
              <a:buChar char="-"/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96563" y="6324600"/>
            <a:ext cx="4552932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91952" y="6324599"/>
            <a:ext cx="914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Footer2.jpg">
            <a:extLst>
              <a:ext uri="{FF2B5EF4-FFF2-40B4-BE49-F238E27FC236}">
                <a16:creationId xmlns:a16="http://schemas.microsoft.com/office/drawing/2014/main" id="{AB7A7DE7-2FCC-E44A-A057-6F13ED62DF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96E8E2-34F8-BF43-BFD5-48BE3ACE7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9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/>
          <a:lstStyle>
            <a:lvl1pPr>
              <a:defRPr b="1" i="0">
                <a:solidFill>
                  <a:schemeClr val="tx2">
                    <a:lumMod val="7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0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Footer2.jpg">
            <a:extLst>
              <a:ext uri="{FF2B5EF4-FFF2-40B4-BE49-F238E27FC236}">
                <a16:creationId xmlns:a16="http://schemas.microsoft.com/office/drawing/2014/main" id="{8788A28C-CA4A-CB49-8FC2-5A71EB02C5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DAFE36-6486-5042-B8D7-43AA37103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60" y="6096000"/>
            <a:ext cx="142368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0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43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81000"/>
            <a:ext cx="4011084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381000"/>
            <a:ext cx="6815667" cy="5562601"/>
          </a:xfrm>
        </p:spPr>
        <p:txBody>
          <a:bodyPr/>
          <a:lstStyle>
            <a:lvl1pPr>
              <a:buClr>
                <a:srgbClr val="DCA61E"/>
              </a:buCl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DCA61E"/>
              </a:buCl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DCA61E"/>
              </a:buCl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DCA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DCA61E"/>
              </a:buCl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040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Calibri"/>
                <a:cs typeface="Calibr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Calibri"/>
                <a:cs typeface="Calibri"/>
              </a:defRPr>
            </a:lvl1pPr>
          </a:lstStyle>
          <a:p>
            <a:fld id="{ADA2D79C-CD48-4D19-A731-CDEDB40B86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200" y="6019800"/>
            <a:ext cx="11684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Footer2.jpg">
            <a:extLst>
              <a:ext uri="{FF2B5EF4-FFF2-40B4-BE49-F238E27FC236}">
                <a16:creationId xmlns:a16="http://schemas.microsoft.com/office/drawing/2014/main" id="{5C9CB9A9-10DA-A344-B680-06E4696458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89" r="71833" b="2000"/>
          <a:stretch/>
        </p:blipFill>
        <p:spPr>
          <a:xfrm>
            <a:off x="20637" y="6117684"/>
            <a:ext cx="2265363" cy="7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82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accent1">
              <a:lumMod val="50000"/>
            </a:schemeClr>
          </a:solidFill>
          <a:latin typeface="Helvetica" pitchFamily="2" charset="0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1pPr>
      <a:lvl2pPr marL="742950" indent="-28575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Helvetica" pitchFamily="2" charset="0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cf.georgetown.edu/2024/06/13/state-use-of-section-1115-waivers-to-support-the-health-related-social-needs-of-pregnant-and-postpartum-women-infants-and-young-children/" TargetMode="External"/><Relationship Id="rId7" Type="http://schemas.openxmlformats.org/officeDocument/2006/relationships/hyperlink" Target="https://www.medicaid.gov/health-related-social-needs/downloads/hrsn-coverage-table.pdf" TargetMode="External"/><Relationship Id="rId2" Type="http://schemas.openxmlformats.org/officeDocument/2006/relationships/hyperlink" Target="https://ccf.georgetown.edu/2024/08/27/approved-and-pending-section-1115-demonstrations-to-provide-health-related-social-need-services-to-pregnant-and-postpartum-individuals-and-childr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icaid.gov/media/166286" TargetMode="External"/><Relationship Id="rId5" Type="http://schemas.openxmlformats.org/officeDocument/2006/relationships/hyperlink" Target="https://www.kff.org/medicaid/issue-brief/medicaid-waiver-tracker-approved-and-pending-section-1115-waivers-by-state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cbpp.org/research/health/states-can-use-medicaid-to-help-address-health-related-social-needs" TargetMode="Externa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gray-scale-photo-of-a-pregnant-woman-46207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image/148123/premium-photo-image-boys-bubble-bubble-wand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id.gov/federal-policy-guidance/downloads/cib11162023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medicaid.gov/health-related-social-needs/downloads/hrsn-coverage-table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A055A5D-EE47-D240-9A6E-F24823947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2971800"/>
            <a:ext cx="8534400" cy="1752600"/>
          </a:xfrm>
        </p:spPr>
        <p:txBody>
          <a:bodyPr/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200" b="1" dirty="0">
                <a:latin typeface="Helvetica" pitchFamily="2" charset="0"/>
              </a:rPr>
              <a:t>Using Section 1115 Demonstrations to Support Health-Related Social Needs for Prenatal to 3 Population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2BBA17-D6B5-58AB-208F-B16A7BD6E653}"/>
              </a:ext>
            </a:extLst>
          </p:cNvPr>
          <p:cNvSpPr txBox="1"/>
          <p:nvPr/>
        </p:nvSpPr>
        <p:spPr>
          <a:xfrm>
            <a:off x="9601200" y="6324600"/>
            <a:ext cx="236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9961E"/>
                </a:solidFill>
                <a:latin typeface="Helvetica" pitchFamily="2" charset="0"/>
              </a:rPr>
              <a:t>September 5, 2024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C038C0-DA93-E48C-1A4D-E33E53AB5377}"/>
              </a:ext>
            </a:extLst>
          </p:cNvPr>
          <p:cNvSpPr/>
          <p:nvPr/>
        </p:nvSpPr>
        <p:spPr>
          <a:xfrm>
            <a:off x="-34636" y="324113"/>
            <a:ext cx="5410200" cy="1905000"/>
          </a:xfrm>
          <a:prstGeom prst="rect">
            <a:avLst/>
          </a:prstGeom>
          <a:solidFill>
            <a:srgbClr val="002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72A325-2890-2B06-130B-7BC5470D6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113"/>
            <a:ext cx="5410200" cy="125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3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41BE-4335-B8A2-AF20-6DE0AA57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92" y="533400"/>
            <a:ext cx="4536536" cy="2133600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State Efforts to Provide HRSN Services through 1115s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ED88-F0BC-2306-F3AC-BB6F7E28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6DAAE4-4074-D936-7C6F-0A8F9557E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841" y="390356"/>
            <a:ext cx="7416360" cy="55864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A7D364-4067-89B4-5055-FCBB8A709506}"/>
              </a:ext>
            </a:extLst>
          </p:cNvPr>
          <p:cNvSpPr txBox="1"/>
          <p:nvPr/>
        </p:nvSpPr>
        <p:spPr>
          <a:xfrm>
            <a:off x="137792" y="2615900"/>
            <a:ext cx="4434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9961E"/>
                </a:solidFill>
              </a:rPr>
              <a:t>12</a:t>
            </a:r>
            <a:r>
              <a:rPr lang="en-US" sz="2000" dirty="0">
                <a:solidFill>
                  <a:srgbClr val="DCA61E"/>
                </a:solidFill>
              </a:rPr>
              <a:t> </a:t>
            </a:r>
            <a:r>
              <a:rPr lang="en-US" sz="2000" dirty="0">
                <a:solidFill>
                  <a:srgbClr val="253F60"/>
                </a:solidFill>
              </a:rPr>
              <a:t>states (CO, DC, HI, IL, MA, NJ, NY, NC, OR, PA, RI, WA) provide </a:t>
            </a:r>
            <a:r>
              <a:rPr lang="en-US" sz="2000" b="1" dirty="0">
                <a:solidFill>
                  <a:srgbClr val="253F60"/>
                </a:solidFill>
              </a:rPr>
              <a:t>both </a:t>
            </a:r>
            <a:r>
              <a:rPr lang="en-US" sz="2000" dirty="0">
                <a:solidFill>
                  <a:srgbClr val="253F60"/>
                </a:solidFill>
              </a:rPr>
              <a:t>housing and nutrition supports</a:t>
            </a:r>
          </a:p>
          <a:p>
            <a:endParaRPr lang="en-US" sz="1400" dirty="0">
              <a:solidFill>
                <a:srgbClr val="253F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9961E"/>
                </a:solidFill>
              </a:rPr>
              <a:t>6 </a:t>
            </a:r>
            <a:r>
              <a:rPr lang="en-US" sz="2000" dirty="0">
                <a:solidFill>
                  <a:srgbClr val="253F60"/>
                </a:solidFill>
              </a:rPr>
              <a:t>states (AZ, AR, CA, CT, UT, VT) provide housing services</a:t>
            </a:r>
          </a:p>
          <a:p>
            <a:endParaRPr lang="en-US" sz="1400" dirty="0">
              <a:solidFill>
                <a:srgbClr val="253F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9961E"/>
                </a:solidFill>
              </a:rPr>
              <a:t>2 </a:t>
            </a:r>
            <a:r>
              <a:rPr lang="en-US" sz="2000" dirty="0">
                <a:solidFill>
                  <a:srgbClr val="253F60"/>
                </a:solidFill>
              </a:rPr>
              <a:t>states (DE, NM) provide nutrition services</a:t>
            </a:r>
          </a:p>
          <a:p>
            <a:endParaRPr lang="en-US" sz="1400" dirty="0">
              <a:solidFill>
                <a:srgbClr val="253F60"/>
              </a:solidFill>
            </a:endParaRPr>
          </a:p>
          <a:p>
            <a:pPr marL="285750" indent="-285750">
              <a:buClr>
                <a:srgbClr val="C9961E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53F60"/>
                </a:solidFill>
              </a:rPr>
              <a:t>TN</a:t>
            </a:r>
            <a:r>
              <a:rPr lang="en-US" sz="2000" dirty="0">
                <a:solidFill>
                  <a:srgbClr val="C9961E"/>
                </a:solidFill>
              </a:rPr>
              <a:t> </a:t>
            </a:r>
            <a:r>
              <a:rPr lang="en-US" sz="2000" dirty="0">
                <a:solidFill>
                  <a:srgbClr val="253F60"/>
                </a:solidFill>
              </a:rPr>
              <a:t>provides other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DCA61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4A4D2E-4FC2-1B59-1EA1-971B2B2E775C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8A1D6-835F-6C24-4412-1B075FA87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47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2C133-543D-EB75-611B-2D4E9218F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for Infrastructure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50051-8527-7B50-7A18-73B90E51D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Recognizing the complexity of implementing services to address HRSN, CMS will match limited infrastructure spending</a:t>
            </a:r>
          </a:p>
          <a:p>
            <a:pPr lvl="1"/>
            <a:r>
              <a:rPr lang="en-US" dirty="0">
                <a:latin typeface="+mn-lt"/>
              </a:rPr>
              <a:t>Not to exceed 15% of state’s total HRSN spending </a:t>
            </a:r>
          </a:p>
          <a:p>
            <a:r>
              <a:rPr lang="en-US" dirty="0">
                <a:latin typeface="+mn-lt"/>
              </a:rPr>
              <a:t>Allowable uses:</a:t>
            </a:r>
          </a:p>
          <a:p>
            <a:pPr lvl="1"/>
            <a:r>
              <a:rPr lang="en-US" dirty="0">
                <a:latin typeface="+mn-lt"/>
              </a:rPr>
              <a:t>Technology </a:t>
            </a:r>
          </a:p>
          <a:p>
            <a:pPr lvl="1"/>
            <a:r>
              <a:rPr lang="en-US" dirty="0">
                <a:latin typeface="+mn-lt"/>
              </a:rPr>
              <a:t>Development of business or operational practices </a:t>
            </a:r>
          </a:p>
          <a:p>
            <a:pPr lvl="1"/>
            <a:r>
              <a:rPr lang="en-US" dirty="0">
                <a:latin typeface="+mn-lt"/>
              </a:rPr>
              <a:t>Workforce development </a:t>
            </a:r>
          </a:p>
          <a:p>
            <a:pPr lvl="1"/>
            <a:r>
              <a:rPr lang="en-US" dirty="0">
                <a:latin typeface="+mn-lt"/>
              </a:rPr>
              <a:t>Outreach, education, stakeholder convening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DD4A5-5772-3AB0-74CA-48F801D0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301FB8-8304-7FD3-B75A-77497718C220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DDDB39-3E1A-4ED6-D2FF-F56ADEB60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4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30BA4-B474-F083-8962-3492B928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Guardrails for HRSN 1115 Demonstrations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FEDBC-7306-1E78-78FD-EEC90B03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B27FC0-1FB2-2F00-8C20-7050E05E35AD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1097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+mn-lt"/>
              </a:rPr>
              <a:t>New flexibilities come with new guardrails to ensure that state and federal Medicaid spending on HRSN does not supplant existing funding sources for HRSN or displace core Medicaid spending:</a:t>
            </a:r>
          </a:p>
          <a:p>
            <a:pPr lvl="1">
              <a:buFontTx/>
              <a:buChar char="-"/>
            </a:pPr>
            <a:r>
              <a:rPr lang="en-US" sz="2600" dirty="0">
                <a:latin typeface="+mn-lt"/>
              </a:rPr>
              <a:t>Maintain baseline level of state funding for social services related to HRSN services</a:t>
            </a:r>
          </a:p>
          <a:p>
            <a:pPr lvl="1">
              <a:buFontTx/>
              <a:buChar char="-"/>
            </a:pPr>
            <a:r>
              <a:rPr lang="en-US" sz="2600" dirty="0">
                <a:latin typeface="+mn-lt"/>
              </a:rPr>
              <a:t>Limits on (1) total HRSN spending as a percentage of waiver spending and (2) infrastructure spending as a percentage of HRSN spending</a:t>
            </a:r>
            <a:endParaRPr lang="en-US" sz="1400" dirty="0">
              <a:latin typeface="+mn-lt"/>
            </a:endParaRPr>
          </a:p>
          <a:p>
            <a:r>
              <a:rPr lang="en-US" sz="3000" dirty="0">
                <a:solidFill>
                  <a:srgbClr val="253F60"/>
                </a:solidFill>
                <a:latin typeface="+mn-lt"/>
              </a:rPr>
              <a:t>Other guardrails and implementation requirements: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253F60"/>
                </a:solidFill>
                <a:latin typeface="+mn-lt"/>
              </a:rPr>
              <a:t>Beneficiary choice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253F60"/>
                </a:solidFill>
                <a:latin typeface="+mn-lt"/>
              </a:rPr>
              <a:t>Connections to community-based providers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253F60"/>
                </a:solidFill>
                <a:latin typeface="+mn-lt"/>
              </a:rPr>
              <a:t>Plan to increase the share of Medicaid enrollees who are enrolled in programs that address other social needs (e.g., SNAP, WIC, TANF)</a:t>
            </a:r>
          </a:p>
          <a:p>
            <a:pPr lvl="1">
              <a:buFontTx/>
              <a:buChar char="-"/>
            </a:pPr>
            <a:r>
              <a:rPr lang="en-US" sz="2600" dirty="0">
                <a:solidFill>
                  <a:srgbClr val="253F60"/>
                </a:solidFill>
                <a:latin typeface="+mn-lt"/>
              </a:rPr>
              <a:t>Enhanced monitoring and evaluation standards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BC0610-C667-3F6D-13CD-AEEC40BFD5F8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4A1094-F285-8758-5523-7E3DB317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50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9DE7F-13F1-61C1-E6E2-5FE89033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Guardrails for HRSN 1115 Demonstrations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3B15B-DDFB-E339-9E66-E86043602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253F60"/>
                </a:solidFill>
                <a:effectLst/>
                <a:highlight>
                  <a:srgbClr val="FFFFFF"/>
                </a:highlight>
                <a:latin typeface="+mn-lt"/>
              </a:rPr>
              <a:t>States </a:t>
            </a:r>
            <a:r>
              <a:rPr lang="en-US" dirty="0">
                <a:solidFill>
                  <a:srgbClr val="253F60"/>
                </a:solidFill>
                <a:highlight>
                  <a:srgbClr val="FFFFFF"/>
                </a:highlight>
                <a:latin typeface="+mn-lt"/>
              </a:rPr>
              <a:t>making significant HRSN services and/or infrastructure investments must review provider payment rates in three key areas:</a:t>
            </a:r>
          </a:p>
          <a:p>
            <a:pPr lvl="1"/>
            <a:r>
              <a:rPr lang="en-US" dirty="0">
                <a:solidFill>
                  <a:srgbClr val="253F60"/>
                </a:solidFill>
                <a:highlight>
                  <a:srgbClr val="FFFFFF"/>
                </a:highlight>
                <a:latin typeface="+mn-lt"/>
              </a:rPr>
              <a:t>P</a:t>
            </a:r>
            <a:r>
              <a:rPr lang="en-US" b="0" i="0" dirty="0">
                <a:solidFill>
                  <a:srgbClr val="253F60"/>
                </a:solidFill>
                <a:effectLst/>
                <a:highlight>
                  <a:srgbClr val="FFFFFF"/>
                </a:highlight>
                <a:latin typeface="+mn-lt"/>
              </a:rPr>
              <a:t>rimary care</a:t>
            </a:r>
          </a:p>
          <a:p>
            <a:pPr lvl="1"/>
            <a:r>
              <a:rPr lang="en-US" dirty="0">
                <a:solidFill>
                  <a:srgbClr val="253F60"/>
                </a:solidFill>
                <a:highlight>
                  <a:srgbClr val="FFFFFF"/>
                </a:highlight>
                <a:latin typeface="+mn-lt"/>
              </a:rPr>
              <a:t>O</a:t>
            </a:r>
            <a:r>
              <a:rPr lang="en-US" b="0" i="0" dirty="0">
                <a:solidFill>
                  <a:srgbClr val="253F60"/>
                </a:solidFill>
                <a:effectLst/>
                <a:highlight>
                  <a:srgbClr val="FFFFFF"/>
                </a:highlight>
                <a:latin typeface="+mn-lt"/>
              </a:rPr>
              <a:t>bstetrics care</a:t>
            </a:r>
          </a:p>
          <a:p>
            <a:pPr lvl="1"/>
            <a:r>
              <a:rPr lang="en-US" b="0" i="0" dirty="0">
                <a:solidFill>
                  <a:srgbClr val="253F60"/>
                </a:solidFill>
                <a:effectLst/>
                <a:highlight>
                  <a:srgbClr val="FFFFFF"/>
                </a:highlight>
                <a:latin typeface="+mn-lt"/>
              </a:rPr>
              <a:t>Care for mental health and substance use disorders</a:t>
            </a:r>
            <a:endParaRPr lang="en-US" b="0" i="0" dirty="0">
              <a:solidFill>
                <a:srgbClr val="253F60"/>
              </a:solidFill>
              <a:effectLst/>
              <a:highlight>
                <a:srgbClr val="FFFF00"/>
              </a:highlight>
              <a:latin typeface="+mn-lt"/>
            </a:endParaRPr>
          </a:p>
          <a:p>
            <a:r>
              <a:rPr lang="en-US" dirty="0">
                <a:solidFill>
                  <a:srgbClr val="253F60"/>
                </a:solidFill>
                <a:latin typeface="+mn-lt"/>
              </a:rPr>
              <a:t>Fee-for-service and managed care provider rates must be at least 80 percent of Medicare rates in these three areas. </a:t>
            </a:r>
          </a:p>
          <a:p>
            <a:pPr lvl="1"/>
            <a:r>
              <a:rPr lang="en-US" dirty="0">
                <a:solidFill>
                  <a:srgbClr val="253F60"/>
                </a:solidFill>
                <a:latin typeface="+mn-lt"/>
              </a:rPr>
              <a:t>If not, by year three of the demonstration, increase rates by two percentage points in the category with the lowest rates </a:t>
            </a:r>
          </a:p>
          <a:p>
            <a:pPr lvl="1"/>
            <a:r>
              <a:rPr lang="en-US" dirty="0">
                <a:solidFill>
                  <a:srgbClr val="253F60"/>
                </a:solidFill>
                <a:latin typeface="+mn-lt"/>
              </a:rPr>
              <a:t>Sustain increase throughout demonstration period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F08D1-7AE8-D803-B4FF-D1D64544C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E403E-CCC0-26FA-6D9D-C74C0749DACC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217BB2-20F8-E1D4-FF14-5B43F7ADB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48B32-D3AA-8FE7-80B7-9987F3040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New Efforts: Diapers for Infants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9363D-4E96-358A-B323-C11516E68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E137FA-F3F0-31CD-12B6-5DB5B31D4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40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+mn-lt"/>
              </a:rPr>
              <a:t>Two states have been approved to provide diapers to young children</a:t>
            </a:r>
          </a:p>
          <a:p>
            <a:pPr lvl="1"/>
            <a:r>
              <a:rPr lang="en-US" sz="2200" u="sng" dirty="0">
                <a:latin typeface="+mn-lt"/>
              </a:rPr>
              <a:t>Delaware: </a:t>
            </a:r>
            <a:r>
              <a:rPr lang="en-US" sz="2200" dirty="0">
                <a:latin typeface="+mn-lt"/>
              </a:rPr>
              <a:t>part of a “postpartum box” program that provides a weekly supply of diapers and wipes for the first 12 weeks postpartum</a:t>
            </a:r>
          </a:p>
          <a:p>
            <a:pPr lvl="1"/>
            <a:r>
              <a:rPr lang="en-US" sz="2200" u="sng" dirty="0">
                <a:latin typeface="+mn-lt"/>
              </a:rPr>
              <a:t>Tennessee:</a:t>
            </a:r>
            <a:r>
              <a:rPr lang="en-US" sz="2200" dirty="0">
                <a:latin typeface="+mn-lt"/>
              </a:rPr>
              <a:t> more expansive benefit; any child under 2 is eligible to receive up to 100 diapers per month (or 200 diapers every 60 days) </a:t>
            </a:r>
          </a:p>
          <a:p>
            <a:r>
              <a:rPr lang="en-US" sz="2600" dirty="0">
                <a:latin typeface="+mn-lt"/>
              </a:rPr>
              <a:t>CMS has not explicitly defined diapers as a HRSN, but there are HRSN implications, particularly related to parental mental health </a:t>
            </a:r>
          </a:p>
          <a:p>
            <a:r>
              <a:rPr lang="en-US" sz="2600" dirty="0">
                <a:latin typeface="+mn-lt"/>
              </a:rPr>
              <a:t>Unclear yet if states can provide diapers through other pathways </a:t>
            </a:r>
          </a:p>
          <a:p>
            <a:r>
              <a:rPr lang="en-US" sz="2600" dirty="0">
                <a:latin typeface="+mn-lt"/>
              </a:rPr>
              <a:t>States should consider leveraging existing networks (e.g., diaper banks) and touchpoints for new parents like SNAP/WIC offices and pediatricians to distribute diapers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21B3F7-AB78-535A-7267-4510BE1ADC72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5CBE63-31D1-24AB-8CC6-5F0A4A62B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4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2063-18B3-4767-DBC5-7FFBBF46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Considerations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852C7-342A-94A1-365E-04D97D0C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E45D0D2D-EAB9-F082-539D-90077884DC43}"/>
              </a:ext>
            </a:extLst>
          </p:cNvPr>
          <p:cNvSpPr txBox="1">
            <a:spLocks/>
          </p:cNvSpPr>
          <p:nvPr/>
        </p:nvSpPr>
        <p:spPr>
          <a:xfrm>
            <a:off x="381000" y="1524000"/>
            <a:ext cx="5562600" cy="457200"/>
          </a:xfrm>
          <a:prstGeom prst="rect">
            <a:avLst/>
          </a:prstGeo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Calibri"/>
              </a:rPr>
              <a:t>Outreach and Oversight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3E36AE9-FDB0-BA2B-8628-6B77A4B25EC4}"/>
              </a:ext>
            </a:extLst>
          </p:cNvPr>
          <p:cNvSpPr txBox="1">
            <a:spLocks/>
          </p:cNvSpPr>
          <p:nvPr/>
        </p:nvSpPr>
        <p:spPr>
          <a:xfrm>
            <a:off x="6253225" y="1522071"/>
            <a:ext cx="5562600" cy="457200"/>
          </a:xfrm>
          <a:prstGeom prst="rect">
            <a:avLst/>
          </a:prstGeo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Calibri"/>
              </a:rPr>
              <a:t>Additional Opportunities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8B4BCA-7933-A24E-D596-93117149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83703"/>
            <a:ext cx="5562600" cy="3859897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+mn-lt"/>
              </a:rPr>
              <a:t>Outreach will be one of the most important factors in ensuring eligible populations receive HRSN services </a:t>
            </a:r>
          </a:p>
          <a:p>
            <a:pPr lvl="1"/>
            <a:r>
              <a:rPr lang="en-US" sz="2200" dirty="0">
                <a:latin typeface="+mn-lt"/>
              </a:rPr>
              <a:t>Maximize available infrastructure funding for outreach efforts </a:t>
            </a:r>
          </a:p>
          <a:p>
            <a:pPr lvl="1"/>
            <a:r>
              <a:rPr lang="en-US" sz="2200" dirty="0">
                <a:latin typeface="+mn-lt"/>
              </a:rPr>
              <a:t>Connect with community partners outside of Medicaid</a:t>
            </a:r>
          </a:p>
          <a:p>
            <a:pPr lvl="1"/>
            <a:r>
              <a:rPr lang="en-US" sz="2200" dirty="0">
                <a:latin typeface="+mn-lt"/>
              </a:rPr>
              <a:t>Evaluate documentation requirements to receive services</a:t>
            </a:r>
          </a:p>
          <a:p>
            <a:r>
              <a:rPr lang="en-US" sz="2600" dirty="0">
                <a:latin typeface="+mn-lt"/>
              </a:rPr>
              <a:t>General oversight of implementation is needed, but especially over MCOs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EE29D1-F547-9EE1-7FEB-67869AEA07DB}"/>
              </a:ext>
            </a:extLst>
          </p:cNvPr>
          <p:cNvSpPr txBox="1">
            <a:spLocks/>
          </p:cNvSpPr>
          <p:nvPr/>
        </p:nvSpPr>
        <p:spPr>
          <a:xfrm>
            <a:off x="6253225" y="1993035"/>
            <a:ext cx="5562600" cy="395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+mn-lt"/>
              </a:rPr>
              <a:t>Define pregnancy/postpartum period more explicitly in qualifying criteria</a:t>
            </a:r>
          </a:p>
          <a:p>
            <a:pPr lvl="1"/>
            <a:r>
              <a:rPr lang="en-US" sz="2200" dirty="0">
                <a:latin typeface="+mn-lt"/>
              </a:rPr>
              <a:t>Can come as states are drafting initial proposals or as states are developing protocols following approvals </a:t>
            </a:r>
          </a:p>
          <a:p>
            <a:r>
              <a:rPr lang="en-US" sz="2600" dirty="0">
                <a:latin typeface="+mn-lt"/>
              </a:rPr>
              <a:t>Successful implementation can provide better evidence on the link between HRSNs and health outcomes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FDAF9-23C8-3709-3ADE-249D15B5818B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6151D7-DFB5-9666-6D2E-C3D37014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5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F738-B03D-6F7E-BACC-ADC61670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6043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9938-AAA8-74A2-4E78-47C2E4611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5715000" cy="434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253F60"/>
                </a:solidFill>
                <a:latin typeface="+mn-lt"/>
              </a:rPr>
              <a:t>CCF:</a:t>
            </a:r>
            <a:r>
              <a:rPr lang="en-US" sz="2800" dirty="0">
                <a:solidFill>
                  <a:srgbClr val="253F60"/>
                </a:solidFill>
                <a:latin typeface="+mn-lt"/>
              </a:rPr>
              <a:t> Section 1115 HRSN </a:t>
            </a:r>
            <a:r>
              <a:rPr lang="en-US" sz="2800" dirty="0">
                <a:solidFill>
                  <a:srgbClr val="253F60"/>
                </a:solidFill>
                <a:latin typeface="+mn-lt"/>
                <a:hlinkClick r:id="rId2"/>
              </a:rPr>
              <a:t>tracker</a:t>
            </a:r>
            <a:r>
              <a:rPr lang="en-US" sz="2800" dirty="0">
                <a:solidFill>
                  <a:srgbClr val="253F60"/>
                </a:solidFill>
                <a:latin typeface="+mn-lt"/>
              </a:rPr>
              <a:t> and </a:t>
            </a:r>
            <a:r>
              <a:rPr lang="en-US" sz="2800" dirty="0">
                <a:latin typeface="+mn-lt"/>
                <a:hlinkClick r:id="rId3"/>
              </a:rPr>
              <a:t>report </a:t>
            </a:r>
            <a:endParaRPr lang="en-US" sz="2800" dirty="0">
              <a:latin typeface="+mn-lt"/>
            </a:endParaRPr>
          </a:p>
          <a:p>
            <a:endParaRPr lang="en-US" sz="2800" b="1" dirty="0">
              <a:solidFill>
                <a:srgbClr val="253F6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253F60"/>
                </a:solidFill>
                <a:latin typeface="+mn-lt"/>
              </a:rPr>
              <a:t>CBPP: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dirty="0">
                <a:latin typeface="+mn-lt"/>
                <a:hlinkClick r:id="rId4"/>
              </a:rPr>
              <a:t>Medicaid and HRSN brief </a:t>
            </a:r>
            <a:endParaRPr lang="en-US" sz="2800" dirty="0">
              <a:latin typeface="+mn-lt"/>
            </a:endParaRPr>
          </a:p>
          <a:p>
            <a:endParaRPr lang="en-US" sz="2800" b="1" dirty="0">
              <a:solidFill>
                <a:srgbClr val="253F6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253F60"/>
                </a:solidFill>
                <a:latin typeface="+mn-lt"/>
              </a:rPr>
              <a:t>KFF: </a:t>
            </a:r>
            <a:r>
              <a:rPr lang="en-US" sz="2800" dirty="0">
                <a:latin typeface="+mn-lt"/>
                <a:hlinkClick r:id="rId5"/>
              </a:rPr>
              <a:t>1115 waiver tracker</a:t>
            </a:r>
            <a:endParaRPr lang="en-US" sz="2800" dirty="0">
              <a:latin typeface="+mn-lt"/>
            </a:endParaRPr>
          </a:p>
          <a:p>
            <a:endParaRPr lang="en-US" sz="2800" b="1" dirty="0">
              <a:solidFill>
                <a:srgbClr val="253F60"/>
              </a:solidFill>
              <a:latin typeface="+mn-lt"/>
            </a:endParaRPr>
          </a:p>
          <a:p>
            <a:r>
              <a:rPr lang="en-US" sz="2800" b="1" dirty="0">
                <a:solidFill>
                  <a:srgbClr val="253F60"/>
                </a:solidFill>
                <a:latin typeface="+mn-lt"/>
              </a:rPr>
              <a:t>CMS: </a:t>
            </a:r>
            <a:r>
              <a:rPr lang="en-US" sz="2800" dirty="0">
                <a:latin typeface="+mn-lt"/>
                <a:hlinkClick r:id="rId6"/>
              </a:rPr>
              <a:t>Guidance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solidFill>
                  <a:srgbClr val="253F60"/>
                </a:solidFill>
                <a:latin typeface="+mn-lt"/>
              </a:rPr>
              <a:t>and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>
                <a:latin typeface="+mn-lt"/>
                <a:hlinkClick r:id="rId7"/>
              </a:rPr>
              <a:t>chart on allowable HRSN services 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1049F-31FC-E7E6-0181-5F710977D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9BEB3-2C6A-573D-0491-03DD9A5A2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1292580"/>
            <a:ext cx="5142874" cy="2494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FE195-CB2B-9DFF-C74C-1F56B51842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1800" y="3935583"/>
            <a:ext cx="4914274" cy="182010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FA6BFA-6FB8-89BF-3B83-12D1FF7664C9}"/>
              </a:ext>
            </a:extLst>
          </p:cNvPr>
          <p:cNvCxnSpPr/>
          <p:nvPr/>
        </p:nvCxnSpPr>
        <p:spPr>
          <a:xfrm>
            <a:off x="6705600" y="3810000"/>
            <a:ext cx="5029200" cy="0"/>
          </a:xfrm>
          <a:prstGeom prst="line">
            <a:avLst/>
          </a:prstGeom>
          <a:ln w="28575">
            <a:solidFill>
              <a:srgbClr val="253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725920D-5D8D-7456-308B-133524797A00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7D97AB-9A42-423A-997B-F61F3DF92D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EE25-3F65-8F1F-FC66-39A4C836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0"/>
            <a:ext cx="10972800" cy="96043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7EADB-CAE9-9C70-CFA4-476AEF2B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2C41F3-CBC8-1F98-D035-A21B334C65C8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833830-FE11-ED84-DC77-F17B2B799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1EB7-0835-484E-A2DB-007D5DE7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 and Speakers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E4ECE9-64C3-204F-BAC7-7A6DCB64E5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Overview of HRSNs</a:t>
            </a:r>
          </a:p>
          <a:p>
            <a:r>
              <a:rPr lang="en-US" dirty="0">
                <a:latin typeface="+mn-lt"/>
              </a:rPr>
              <a:t>Pathways to cover HRSNs and qualifying criteria </a:t>
            </a:r>
          </a:p>
          <a:p>
            <a:r>
              <a:rPr lang="en-US" dirty="0">
                <a:latin typeface="+mn-lt"/>
              </a:rPr>
              <a:t>State efforts with HRSNs and 1115 demonstrations </a:t>
            </a:r>
          </a:p>
          <a:p>
            <a:r>
              <a:rPr lang="en-US" dirty="0">
                <a:latin typeface="+mn-lt"/>
              </a:rPr>
              <a:t>CMS guardrails for 1115s </a:t>
            </a:r>
          </a:p>
          <a:p>
            <a:r>
              <a:rPr lang="en-US" dirty="0">
                <a:latin typeface="+mn-lt"/>
              </a:rPr>
              <a:t>Implementation considerations 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B131C-B898-E448-9CB0-7BD3777642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Georgetown CCF</a:t>
            </a:r>
          </a:p>
          <a:p>
            <a:pPr lvl="1"/>
            <a:r>
              <a:rPr lang="en-US" dirty="0">
                <a:latin typeface="+mn-lt"/>
              </a:rPr>
              <a:t>Tanesha </a:t>
            </a:r>
            <a:r>
              <a:rPr lang="en-US" dirty="0" err="1">
                <a:latin typeface="+mn-lt"/>
              </a:rPr>
              <a:t>Mondestin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>
                <a:latin typeface="+mn-lt"/>
              </a:rPr>
              <a:t>Leo </a:t>
            </a:r>
            <a:r>
              <a:rPr lang="en-US" dirty="0" err="1">
                <a:latin typeface="+mn-lt"/>
              </a:rPr>
              <a:t>Cuello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>
                <a:latin typeface="+mn-lt"/>
              </a:rPr>
              <a:t>Nancy </a:t>
            </a:r>
            <a:r>
              <a:rPr lang="en-US" dirty="0" err="1">
                <a:latin typeface="+mn-lt"/>
              </a:rPr>
              <a:t>Kaneb</a:t>
            </a:r>
            <a:r>
              <a:rPr lang="en-US" dirty="0">
                <a:latin typeface="+mn-lt"/>
              </a:rPr>
              <a:t> </a:t>
            </a:r>
          </a:p>
          <a:p>
            <a:pPr lvl="1"/>
            <a:r>
              <a:rPr lang="en-US" dirty="0">
                <a:latin typeface="+mn-lt"/>
              </a:rPr>
              <a:t>Allie Gardner </a:t>
            </a:r>
          </a:p>
          <a:p>
            <a:r>
              <a:rPr lang="en-US" dirty="0">
                <a:latin typeface="+mn-lt"/>
              </a:rPr>
              <a:t>CBPP</a:t>
            </a:r>
          </a:p>
          <a:p>
            <a:pPr lvl="1"/>
            <a:r>
              <a:rPr lang="en-US" dirty="0">
                <a:latin typeface="+mn-lt"/>
              </a:rPr>
              <a:t>Allison Orris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B618F-0515-CB49-93ED-D5E553B7C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A8692C-E274-AFBE-1B51-DCE42D36A8EE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8C540-34AD-4DFB-C556-61EAD0CDC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3B382A2-CB5C-4A4D-8160-50F841B4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036638"/>
          </a:xfrm>
        </p:spPr>
        <p:txBody>
          <a:bodyPr anchor="ctr">
            <a:normAutofit/>
          </a:bodyPr>
          <a:lstStyle/>
          <a:p>
            <a:r>
              <a:rPr lang="en-US" dirty="0"/>
              <a:t>What are Health-Related Social Needs? </a:t>
            </a:r>
          </a:p>
        </p:txBody>
      </p:sp>
      <p:pic>
        <p:nvPicPr>
          <p:cNvPr id="4" name="Content Placeholder 3" descr="A diagram of community and individual&#10;&#10;Description automatically generated">
            <a:extLst>
              <a:ext uri="{FF2B5EF4-FFF2-40B4-BE49-F238E27FC236}">
                <a16:creationId xmlns:a16="http://schemas.microsoft.com/office/drawing/2014/main" id="{B7CAFF3D-ECE9-3ACF-CF02-2F3CE4D7BC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" r="16509"/>
          <a:stretch/>
        </p:blipFill>
        <p:spPr>
          <a:xfrm>
            <a:off x="1066799" y="1145414"/>
            <a:ext cx="4927601" cy="4385564"/>
          </a:xfrm>
          <a:noFill/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0980D94-F0C5-5C57-EFE2-9ED6297C9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988408"/>
            <a:ext cx="5384800" cy="2971799"/>
          </a:xfrm>
        </p:spPr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253F60"/>
                </a:solidFill>
                <a:effectLst/>
                <a:latin typeface="+mn-lt"/>
              </a:rPr>
              <a:t>Social determinants of health (SDOH) describe the societal, non-medical factors affecting health outcomes. </a:t>
            </a:r>
          </a:p>
          <a:p>
            <a:pPr marL="0" indent="0">
              <a:buNone/>
            </a:pPr>
            <a:endParaRPr lang="en-US" sz="2400" b="0" i="0" dirty="0">
              <a:solidFill>
                <a:srgbClr val="253F60"/>
              </a:solidFill>
              <a:effectLst/>
              <a:latin typeface="+mn-lt"/>
            </a:endParaRPr>
          </a:p>
          <a:p>
            <a:r>
              <a:rPr lang="en-US" sz="2400" dirty="0">
                <a:latin typeface="+mn-lt"/>
              </a:rPr>
              <a:t>Health-related social needs (HRSN) are individual-level social conditions that stem from how a SDOH may impact a person.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3F347-AB43-5F46-B884-55EA787E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1200" y="6305279"/>
            <a:ext cx="711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DA2D79C-CD48-4D19-A731-CDEDB40B86D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A58731-CE5B-C4ED-F8E9-30C654C81412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1FCBB6-4FD8-4FF4-5080-E9ACA8B64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B4E4-0F6C-73C7-5FBE-9AC9CA61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HRSNs and Prenatal to Three Population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D6195-10CF-3FC8-0615-42EF2F302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867400" cy="4343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Pregnant and postpartum individuals are a key group states may target with HRSN policies.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n-lt"/>
              </a:rPr>
              <a:t>Pregnant individuals are more vulnerable to adverse health outcomes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n-lt"/>
              </a:rPr>
              <a:t>HRSN can affect the access and ability to attend all recommended appointments throughout pregnancy. 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n-lt"/>
              </a:rPr>
              <a:t>Unmet social needs during the 12-month postpartum period have also been associated with higher depression and anxiety rates among pregnant and postpartum people.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8F65-4767-9025-D032-46008F62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pregnant person holding her belly&#10;&#10;Description automatically generated">
            <a:extLst>
              <a:ext uri="{FF2B5EF4-FFF2-40B4-BE49-F238E27FC236}">
                <a16:creationId xmlns:a16="http://schemas.microsoft.com/office/drawing/2014/main" id="{9B0CE45E-40B7-F170-F366-98FD84B5C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843"/>
          <a:stretch/>
        </p:blipFill>
        <p:spPr>
          <a:xfrm>
            <a:off x="6781800" y="1600201"/>
            <a:ext cx="4191431" cy="41608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EC13B0-6A43-0DB5-0022-11298266D9FA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92E6D-B723-7313-30AC-E3293007C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B4E4-0F6C-73C7-5FBE-9AC9CA61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HRSNs and Prenatal to Three Population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C8F65-4767-9025-D032-46008F62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6F682D1-A405-66D3-1D69-BF0654470ADA}"/>
              </a:ext>
            </a:extLst>
          </p:cNvPr>
          <p:cNvSpPr txBox="1">
            <a:spLocks/>
          </p:cNvSpPr>
          <p:nvPr/>
        </p:nvSpPr>
        <p:spPr>
          <a:xfrm>
            <a:off x="252046" y="1435222"/>
            <a:ext cx="6072554" cy="412737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800" dirty="0">
                <a:latin typeface="+mn-lt"/>
              </a:rPr>
              <a:t>Young children may experience negative effects from unmet social needs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latin typeface="+mn-lt"/>
              </a:rPr>
              <a:t>Health and development can be influenced by maternal nutrition, parental stress, employment status of caregivers, and home environment. 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latin typeface="+mn-lt"/>
              </a:rPr>
              <a:t>Food insecurity among mothers is associated with greater incidences of inpatient hospitalizations and missed immunizations for their children in the first six months of life. </a:t>
            </a:r>
          </a:p>
          <a:p>
            <a:pPr lvl="1">
              <a:lnSpc>
                <a:spcPct val="120000"/>
              </a:lnSpc>
            </a:pPr>
            <a:r>
              <a:rPr lang="en-US" sz="8000" dirty="0">
                <a:latin typeface="+mn-lt"/>
              </a:rPr>
              <a:t>Children in households with HRSN may also be more likely to experience social-emotional challenges within the first year of life</a:t>
            </a:r>
          </a:p>
        </p:txBody>
      </p:sp>
      <p:pic>
        <p:nvPicPr>
          <p:cNvPr id="9" name="Picture 8" descr="A group of children holding hands&#10;&#10;Description automatically generated">
            <a:extLst>
              <a:ext uri="{FF2B5EF4-FFF2-40B4-BE49-F238E27FC236}">
                <a16:creationId xmlns:a16="http://schemas.microsoft.com/office/drawing/2014/main" id="{AFAC0EC5-1805-4B92-03E7-B44519F74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7000" y="1803400"/>
            <a:ext cx="4876800" cy="325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C7B15C-781B-359E-2A6A-243A0DFD75EE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A98D2-C71F-873C-61E4-D781D7245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0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D0675-C8C9-ADA5-C490-CF20F415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Pathways to Cover HRSN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F11E1-4C10-D808-F283-FA364674D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Section 1115 Demonstrations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Managed Care “In Lieu of Services”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HCBS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CHIP Health Services Initiatives (HSI)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latin typeface="+mn-lt"/>
                <a:cs typeface="Calibri" panose="020F0502020204030204" pitchFamily="34" charset="0"/>
              </a:rPr>
              <a:t>Key CMS Guidance (Nov 2023):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1400" dirty="0">
              <a:latin typeface="+mn-lt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3200"/>
              <a:buFont typeface="Wingdings" pitchFamily="2" charset="2"/>
              <a:buChar char="Ø"/>
            </a:pPr>
            <a:r>
              <a:rPr lang="en-US" sz="2000" dirty="0">
                <a:latin typeface="+mn-lt"/>
                <a:cs typeface="Calibri" panose="020F0502020204030204" pitchFamily="34" charset="0"/>
                <a:hlinkClick r:id="rId3"/>
              </a:rPr>
              <a:t>https://www.medicaid.gov/federal-policy-guidance/downloads/cib11162023.pdf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3200"/>
              <a:buFont typeface="Wingdings" pitchFamily="2" charset="2"/>
              <a:buChar char="Ø"/>
            </a:pPr>
            <a:endParaRPr lang="en-US" sz="1400" dirty="0">
              <a:latin typeface="+mn-lt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3200"/>
              <a:buFont typeface="Wingdings" pitchFamily="2" charset="2"/>
              <a:buChar char="Ø"/>
            </a:pPr>
            <a:r>
              <a:rPr lang="en-US" sz="2000" dirty="0">
                <a:latin typeface="+mn-lt"/>
                <a:cs typeface="Calibri" panose="020F0502020204030204" pitchFamily="34" charset="0"/>
                <a:hlinkClick r:id="rId4"/>
              </a:rPr>
              <a:t>https://www.medicaid.gov/health-related-social-needs/downloads/hrsn-coverage-table.pdf</a:t>
            </a:r>
            <a:r>
              <a:rPr lang="en-US" sz="2000" dirty="0">
                <a:latin typeface="+mn-lt"/>
              </a:rPr>
              <a:t> </a:t>
            </a:r>
            <a:endParaRPr lang="en-US" sz="2000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C546E-F822-0A68-6FBF-DB9F317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AAD4B-42CD-0580-43D6-964B4154179D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B9C19-EC69-B6B5-AAF8-33E42427C4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7379-F196-3AEB-AD34-DEE122AA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 for HRSN Services and Supports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2B3D-C046-89CA-C04F-577378BF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3BE8D69-93E0-E641-8054-183A37040A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726" y="1417638"/>
            <a:ext cx="6674643" cy="44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39A5A-3DB5-92E1-A942-B6FE65AE1216}"/>
              </a:ext>
            </a:extLst>
          </p:cNvPr>
          <p:cNvSpPr txBox="1"/>
          <p:nvPr/>
        </p:nvSpPr>
        <p:spPr>
          <a:xfrm>
            <a:off x="990600" y="2088247"/>
            <a:ext cx="27432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To be eligible for HRSN services CMS is requiring individuals to meet </a:t>
            </a:r>
            <a:r>
              <a:rPr lang="en-US" sz="2800" u="sng" dirty="0"/>
              <a:t>both</a:t>
            </a:r>
            <a:r>
              <a:rPr lang="en-US" sz="2800" dirty="0"/>
              <a:t> a social and clinical need criteria.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501C02-1482-28F2-FACC-7DB7FCB5101D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C25EE-808E-4AF6-3CF3-C56DD5394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9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7379-F196-3AEB-AD34-DEE122AA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Social &amp; Clinical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2B3D-C046-89CA-C04F-577378BF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D88FC88-7CC2-C276-177C-D3A29C635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149546"/>
              </p:ext>
            </p:extLst>
          </p:nvPr>
        </p:nvGraphicFramePr>
        <p:xfrm>
          <a:off x="838200" y="1600200"/>
          <a:ext cx="10515600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457CCD-4B27-A847-684E-D5CFC49D5BE0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608D1-20BC-D107-F4FA-2CA852D4D6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3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41BE-4335-B8A2-AF20-6DE0AA57F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HRSN Services and Supports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2ED88-F0BC-2306-F3AC-BB6F7E28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2D79C-CD48-4D19-A731-CDEDB40B86D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C0F390C-D0B6-294F-7617-8C67CC568B9A}"/>
              </a:ext>
            </a:extLst>
          </p:cNvPr>
          <p:cNvSpPr txBox="1">
            <a:spLocks/>
          </p:cNvSpPr>
          <p:nvPr/>
        </p:nvSpPr>
        <p:spPr>
          <a:xfrm>
            <a:off x="78611" y="1383378"/>
            <a:ext cx="3883789" cy="457200"/>
          </a:xfrm>
          <a:prstGeom prst="rect">
            <a:avLst/>
          </a:prstGeo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Calibri"/>
              </a:rPr>
              <a:t>Housing 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82AE1E2-E2E8-29BA-0E4B-2BB2CE770FCF}"/>
              </a:ext>
            </a:extLst>
          </p:cNvPr>
          <p:cNvSpPr txBox="1">
            <a:spLocks/>
          </p:cNvSpPr>
          <p:nvPr/>
        </p:nvSpPr>
        <p:spPr>
          <a:xfrm>
            <a:off x="4154105" y="1383378"/>
            <a:ext cx="3883789" cy="457200"/>
          </a:xfrm>
          <a:prstGeom prst="rect">
            <a:avLst/>
          </a:prstGeo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Calibri"/>
              </a:rPr>
              <a:t>Nutrition 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4E068217-F6D0-0ABD-60A0-069083CB1471}"/>
              </a:ext>
            </a:extLst>
          </p:cNvPr>
          <p:cNvSpPr txBox="1">
            <a:spLocks/>
          </p:cNvSpPr>
          <p:nvPr/>
        </p:nvSpPr>
        <p:spPr>
          <a:xfrm>
            <a:off x="8229599" y="1383378"/>
            <a:ext cx="3883789" cy="457200"/>
          </a:xfrm>
          <a:prstGeom prst="rect">
            <a:avLst/>
          </a:prstGeom>
          <a:gradFill flip="none" rotWithShape="1">
            <a:gsLst>
              <a:gs pos="0">
                <a:srgbClr val="DCA61E">
                  <a:tint val="66000"/>
                  <a:satMod val="160000"/>
                </a:srgbClr>
              </a:gs>
              <a:gs pos="50000">
                <a:srgbClr val="DCA61E">
                  <a:tint val="44500"/>
                  <a:satMod val="160000"/>
                </a:srgbClr>
              </a:gs>
              <a:gs pos="100000">
                <a:srgbClr val="DCA61E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Helvetica" pitchFamily="2" charset="0"/>
                <a:cs typeface="Calibri"/>
              </a:rPr>
              <a:t>Other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73CBEA-45A0-0FD8-4241-72D2FCED1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" y="1840578"/>
            <a:ext cx="3883789" cy="4255422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Rent/temporary housing and utility payments for up to six months </a:t>
            </a:r>
          </a:p>
          <a:p>
            <a:r>
              <a:rPr lang="en-US" sz="2400" dirty="0">
                <a:latin typeface="+mn-lt"/>
              </a:rPr>
              <a:t>One-time moving and transition costs </a:t>
            </a:r>
          </a:p>
          <a:p>
            <a:pPr lvl="1"/>
            <a:r>
              <a:rPr lang="en-US" sz="2000" dirty="0">
                <a:latin typeface="+mn-lt"/>
              </a:rPr>
              <a:t>Ex: Security deposits, movers</a:t>
            </a:r>
          </a:p>
          <a:p>
            <a:r>
              <a:rPr lang="en-US" sz="2400" dirty="0">
                <a:latin typeface="+mn-lt"/>
              </a:rPr>
              <a:t>Fees to secure housing (e.g. application fees)</a:t>
            </a:r>
            <a:endParaRPr lang="en-US" sz="2000" dirty="0">
              <a:latin typeface="+mn-lt"/>
            </a:endParaRPr>
          </a:p>
          <a:p>
            <a:r>
              <a:rPr lang="en-US" sz="2400" dirty="0">
                <a:latin typeface="+mn-lt"/>
              </a:rPr>
              <a:t>Medically necessary home goods or home modifications</a:t>
            </a:r>
          </a:p>
          <a:p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C14EE1-3741-7D46-E005-9628AA6182AE}"/>
              </a:ext>
            </a:extLst>
          </p:cNvPr>
          <p:cNvSpPr txBox="1">
            <a:spLocks/>
          </p:cNvSpPr>
          <p:nvPr/>
        </p:nvSpPr>
        <p:spPr>
          <a:xfrm>
            <a:off x="4114800" y="1842710"/>
            <a:ext cx="3883789" cy="417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Where there is most targeted prioritization of prenatal to three population </a:t>
            </a:r>
          </a:p>
          <a:p>
            <a:r>
              <a:rPr lang="en-US" sz="2400" dirty="0">
                <a:latin typeface="+mn-lt"/>
              </a:rPr>
              <a:t>Medically tailored meals</a:t>
            </a:r>
          </a:p>
          <a:p>
            <a:r>
              <a:rPr lang="en-US" sz="2400" dirty="0">
                <a:latin typeface="+mn-lt"/>
              </a:rPr>
              <a:t>Meals or pantry stocking </a:t>
            </a:r>
          </a:p>
          <a:p>
            <a:r>
              <a:rPr lang="en-US" sz="2400" dirty="0">
                <a:latin typeface="+mn-lt"/>
              </a:rPr>
              <a:t>Nutrition prescriptions</a:t>
            </a:r>
          </a:p>
          <a:p>
            <a:pPr lvl="1"/>
            <a:r>
              <a:rPr lang="en-US" sz="2000" dirty="0">
                <a:latin typeface="+mn-lt"/>
              </a:rPr>
              <a:t>Can include food/vegetable/protein “prescriptions” or healthy food vouchers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FBAD5F-F3F7-94AF-76C0-7835EE82492E}"/>
              </a:ext>
            </a:extLst>
          </p:cNvPr>
          <p:cNvSpPr txBox="1">
            <a:spLocks/>
          </p:cNvSpPr>
          <p:nvPr/>
        </p:nvSpPr>
        <p:spPr>
          <a:xfrm>
            <a:off x="8232011" y="1840577"/>
            <a:ext cx="3883789" cy="385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8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Wingdings" pitchFamily="2" charset="2"/>
              <a:buChar char="§"/>
              <a:defRPr sz="24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C9961E"/>
              </a:buClr>
              <a:buFont typeface="System Font Regular"/>
              <a:buChar char="-"/>
              <a:defRPr sz="2000" kern="1200">
                <a:solidFill>
                  <a:schemeClr val="tx2">
                    <a:lumMod val="75000"/>
                  </a:schemeClr>
                </a:solidFill>
                <a:latin typeface="Helvetica" pitchFamily="2" charset="0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Case management </a:t>
            </a:r>
          </a:p>
          <a:p>
            <a:pPr lvl="1"/>
            <a:r>
              <a:rPr lang="en-US" sz="2000" dirty="0">
                <a:latin typeface="+mn-lt"/>
              </a:rPr>
              <a:t>Aid connections to HRSN services</a:t>
            </a:r>
          </a:p>
          <a:p>
            <a:pPr lvl="1"/>
            <a:r>
              <a:rPr lang="en-US" sz="2000" dirty="0">
                <a:latin typeface="+mn-lt"/>
              </a:rPr>
              <a:t>Key part of reentry demonstrations </a:t>
            </a:r>
          </a:p>
          <a:p>
            <a:r>
              <a:rPr lang="en-US" sz="2400" dirty="0">
                <a:latin typeface="+mn-lt"/>
              </a:rPr>
              <a:t>Non-medical transportation services</a:t>
            </a:r>
          </a:p>
          <a:p>
            <a:r>
              <a:rPr lang="en-US" sz="2400" dirty="0">
                <a:latin typeface="+mn-lt"/>
              </a:rPr>
              <a:t>Interpersonal violence programs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865333-5682-514E-172F-DA98342F0C8E}"/>
              </a:ext>
            </a:extLst>
          </p:cNvPr>
          <p:cNvSpPr/>
          <p:nvPr/>
        </p:nvSpPr>
        <p:spPr>
          <a:xfrm>
            <a:off x="0" y="6172200"/>
            <a:ext cx="2286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D5E0F1-C267-496B-FBEB-045C29D4C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4" t="88692" r="38236" b="-1005"/>
          <a:stretch/>
        </p:blipFill>
        <p:spPr>
          <a:xfrm>
            <a:off x="-228600" y="6049964"/>
            <a:ext cx="2971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63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-2 unwinding webinar TB and JS" id="{F59BD089-F363-ED4A-AE27-D72610DCB088}" vid="{B4A761EB-2D6F-CB4B-A8D8-E435BAB22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8-2 unwinding webinar TB and JS</Template>
  <TotalTime>3506</TotalTime>
  <Words>1130</Words>
  <Application>Microsoft Macintosh PowerPoint</Application>
  <PresentationFormat>Widescreen</PresentationFormat>
  <Paragraphs>156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System Font Regular</vt:lpstr>
      <vt:lpstr>Wingdings</vt:lpstr>
      <vt:lpstr>Office Theme</vt:lpstr>
      <vt:lpstr>PowerPoint Presentation</vt:lpstr>
      <vt:lpstr>Today’s Agenda and Speakers</vt:lpstr>
      <vt:lpstr>What are Health-Related Social Needs? </vt:lpstr>
      <vt:lpstr>HRSNs and Prenatal to Three Population </vt:lpstr>
      <vt:lpstr>HRSNs and Prenatal to Three Population </vt:lpstr>
      <vt:lpstr>Different Pathways to Cover HRSN Services </vt:lpstr>
      <vt:lpstr>Eligibility for HRSN Services and Supports</vt:lpstr>
      <vt:lpstr>Examples of Social &amp; Clinical Needs</vt:lpstr>
      <vt:lpstr>HRSN Services and Supports </vt:lpstr>
      <vt:lpstr>State Efforts to Provide HRSN Services through 1115s</vt:lpstr>
      <vt:lpstr>Funding for Infrastructure Development</vt:lpstr>
      <vt:lpstr>CMS Guardrails for HRSN 1115 Demonstrations</vt:lpstr>
      <vt:lpstr>CMS Guardrails for HRSN 1115 Demonstrations</vt:lpstr>
      <vt:lpstr>Other New Efforts: Diapers for Infants</vt:lpstr>
      <vt:lpstr>Implementation Considerations </vt:lpstr>
      <vt:lpstr>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Wagner</dc:creator>
  <cp:lastModifiedBy>Nancy Kaneb</cp:lastModifiedBy>
  <cp:revision>33</cp:revision>
  <cp:lastPrinted>2021-07-30T17:52:34Z</cp:lastPrinted>
  <dcterms:created xsi:type="dcterms:W3CDTF">2021-08-02T13:16:19Z</dcterms:created>
  <dcterms:modified xsi:type="dcterms:W3CDTF">2024-09-05T17:04:19Z</dcterms:modified>
</cp:coreProperties>
</file>