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686" r:id="rId3"/>
    <p:sldId id="687" r:id="rId4"/>
    <p:sldId id="258" r:id="rId5"/>
    <p:sldId id="685" r:id="rId6"/>
    <p:sldId id="652" r:id="rId7"/>
    <p:sldId id="266" r:id="rId8"/>
    <p:sldId id="257" r:id="rId9"/>
    <p:sldId id="267" r:id="rId10"/>
    <p:sldId id="269" r:id="rId11"/>
    <p:sldId id="653" r:id="rId12"/>
    <p:sldId id="271" r:id="rId13"/>
    <p:sldId id="654" r:id="rId14"/>
    <p:sldId id="273" r:id="rId15"/>
    <p:sldId id="274" r:id="rId16"/>
    <p:sldId id="688" r:id="rId17"/>
    <p:sldId id="689" r:id="rId18"/>
    <p:sldId id="690" r:id="rId19"/>
    <p:sldId id="691" r:id="rId20"/>
    <p:sldId id="69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Helvetica" pitchFamily="2" charset="0"/>
      <p:regular r:id="rId27"/>
      <p:bold r:id="rId28"/>
      <p:italic r:id="rId29"/>
      <p:boldItalic r:id="rId30"/>
    </p:embeddedFont>
    <p:embeddedFont>
      <p:font typeface="Helvetica Neue" panose="02000503000000020004"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2Mx5YmSKtwIJMgNK0gMbwd4Mng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0E2F4C-5FAE-A573-B7F3-BF506268DE32}" name="Edwin Park" initials="EP" userId="34fb0822b3cae447" providerId="Windows Live"/>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p:restoredTop sz="63648" autoAdjust="0"/>
  </p:normalViewPr>
  <p:slideViewPr>
    <p:cSldViewPr snapToGrid="0">
      <p:cViewPr varScale="1">
        <p:scale>
          <a:sx n="81" d="100"/>
          <a:sy n="81" d="100"/>
        </p:scale>
        <p:origin x="1856" y="176"/>
      </p:cViewPr>
      <p:guideLst>
        <p:guide orient="horz" pos="2160"/>
        <p:guide pos="3840"/>
      </p:guideLst>
    </p:cSldViewPr>
  </p:slideViewPr>
  <p:notesTextViewPr>
    <p:cViewPr>
      <p:scale>
        <a:sx n="1" d="1"/>
        <a:sy n="1" d="1"/>
      </p:scale>
      <p:origin x="0" y="0"/>
    </p:cViewPr>
  </p:notesTextViewPr>
  <p:notesViewPr>
    <p:cSldViewPr snapToGrid="0">
      <p:cViewPr varScale="1">
        <p:scale>
          <a:sx n="104" d="100"/>
          <a:sy n="104" d="100"/>
        </p:scale>
        <p:origin x="240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9616506270049E-2"/>
          <c:y val="5.2767154105736784E-2"/>
          <c:w val="0.99650733660003066"/>
          <c:h val="0.75799158722984827"/>
        </c:manualLayout>
      </c:layout>
      <c:pieChart>
        <c:varyColors val="1"/>
        <c:ser>
          <c:idx val="0"/>
          <c:order val="0"/>
          <c:tx>
            <c:strRef>
              <c:f>Sheet1!$B$1</c:f>
              <c:strCache>
                <c:ptCount val="1"/>
                <c:pt idx="0">
                  <c:v>Share of Federal Funding</c:v>
                </c:pt>
              </c:strCache>
            </c:strRef>
          </c:tx>
          <c:dPt>
            <c:idx val="0"/>
            <c:bubble3D val="0"/>
            <c:spPr>
              <a:solidFill>
                <a:schemeClr val="accent1"/>
              </a:solidFill>
              <a:ln>
                <a:noFill/>
              </a:ln>
              <a:effectLst/>
            </c:spPr>
            <c:extLst>
              <c:ext xmlns:c16="http://schemas.microsoft.com/office/drawing/2014/chart" uri="{C3380CC4-5D6E-409C-BE32-E72D297353CC}">
                <c16:uniqueId val="{00000001-AC7B-4900-A177-25569E52E6BE}"/>
              </c:ext>
            </c:extLst>
          </c:dPt>
          <c:dPt>
            <c:idx val="1"/>
            <c:bubble3D val="0"/>
            <c:spPr>
              <a:solidFill>
                <a:schemeClr val="accent4">
                  <a:lumMod val="60000"/>
                  <a:lumOff val="40000"/>
                </a:schemeClr>
              </a:solidFill>
              <a:ln>
                <a:noFill/>
              </a:ln>
              <a:effectLst/>
            </c:spPr>
            <c:extLst>
              <c:ext xmlns:c16="http://schemas.microsoft.com/office/drawing/2014/chart" uri="{C3380CC4-5D6E-409C-BE32-E72D297353CC}">
                <c16:uniqueId val="{00000003-AC7B-4900-A177-25569E52E6BE}"/>
              </c:ext>
            </c:extLst>
          </c:dPt>
          <c:dPt>
            <c:idx val="2"/>
            <c:bubble3D val="0"/>
            <c:spPr>
              <a:solidFill>
                <a:schemeClr val="accent3"/>
              </a:solidFill>
              <a:ln>
                <a:noFill/>
              </a:ln>
              <a:effectLst/>
            </c:spPr>
            <c:extLst>
              <c:ext xmlns:c16="http://schemas.microsoft.com/office/drawing/2014/chart" uri="{C3380CC4-5D6E-409C-BE32-E72D297353CC}">
                <c16:uniqueId val="{00000005-AC7B-4900-A177-25569E52E6BE}"/>
              </c:ext>
            </c:extLst>
          </c:dPt>
          <c:dPt>
            <c:idx val="3"/>
            <c:bubble3D val="0"/>
            <c:spPr>
              <a:solidFill>
                <a:schemeClr val="accent4"/>
              </a:solidFill>
              <a:ln>
                <a:noFill/>
              </a:ln>
              <a:effectLst/>
            </c:spPr>
            <c:extLst>
              <c:ext xmlns:c16="http://schemas.microsoft.com/office/drawing/2014/chart" uri="{C3380CC4-5D6E-409C-BE32-E72D297353CC}">
                <c16:uniqueId val="{00000007-AC7B-4900-A177-25569E52E6BE}"/>
              </c:ext>
            </c:extLst>
          </c:dPt>
          <c:dPt>
            <c:idx val="4"/>
            <c:bubble3D val="0"/>
            <c:spPr>
              <a:solidFill>
                <a:schemeClr val="accent5"/>
              </a:solidFill>
              <a:ln>
                <a:noFill/>
              </a:ln>
              <a:effectLst/>
            </c:spPr>
            <c:extLst>
              <c:ext xmlns:c16="http://schemas.microsoft.com/office/drawing/2014/chart" uri="{C3380CC4-5D6E-409C-BE32-E72D297353CC}">
                <c16:uniqueId val="{00000009-AC7B-4900-A177-25569E52E6BE}"/>
              </c:ext>
            </c:extLst>
          </c:dPt>
          <c:dPt>
            <c:idx val="5"/>
            <c:bubble3D val="0"/>
            <c:spPr>
              <a:solidFill>
                <a:schemeClr val="accent6"/>
              </a:solidFill>
              <a:ln>
                <a:noFill/>
              </a:ln>
              <a:effectLst/>
            </c:spPr>
            <c:extLst>
              <c:ext xmlns:c16="http://schemas.microsoft.com/office/drawing/2014/chart" uri="{C3380CC4-5D6E-409C-BE32-E72D297353CC}">
                <c16:uniqueId val="{0000000B-AC7B-4900-A177-25569E52E6BE}"/>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B-4900-A177-25569E52E6B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B-4900-A177-25569E52E6B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B-4900-A177-25569E52E6B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7B-4900-A177-25569E52E6B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7B-4900-A177-25569E52E6B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7B-4900-A177-25569E52E6B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Helvetica Neue Ligh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Sheet1!$A$2:$A$7</c:f>
              <c:strCache>
                <c:ptCount val="6"/>
                <c:pt idx="0">
                  <c:v>Medicaid</c:v>
                </c:pt>
                <c:pt idx="1">
                  <c:v>K-12 Education</c:v>
                </c:pt>
                <c:pt idx="2">
                  <c:v>Higher Education</c:v>
                </c:pt>
                <c:pt idx="3">
                  <c:v>Public Assistance</c:v>
                </c:pt>
                <c:pt idx="4">
                  <c:v>Transportation</c:v>
                </c:pt>
                <c:pt idx="5">
                  <c:v>All Other</c:v>
                </c:pt>
              </c:strCache>
            </c:strRef>
          </c:cat>
          <c:val>
            <c:numRef>
              <c:f>Sheet1!$B$2:$B$7</c:f>
              <c:numCache>
                <c:formatCode>0.00%</c:formatCode>
                <c:ptCount val="6"/>
                <c:pt idx="0">
                  <c:v>0.56399999999999995</c:v>
                </c:pt>
                <c:pt idx="1">
                  <c:v>0.1008</c:v>
                </c:pt>
                <c:pt idx="2">
                  <c:v>3.32E-2</c:v>
                </c:pt>
                <c:pt idx="3">
                  <c:v>1.7500000000000002E-2</c:v>
                </c:pt>
                <c:pt idx="4">
                  <c:v>5.45E-2</c:v>
                </c:pt>
                <c:pt idx="5">
                  <c:v>0.23</c:v>
                </c:pt>
              </c:numCache>
            </c:numRef>
          </c:val>
          <c:extLst>
            <c:ext xmlns:c16="http://schemas.microsoft.com/office/drawing/2014/chart" uri="{C3380CC4-5D6E-409C-BE32-E72D297353CC}">
              <c16:uniqueId val="{0000000C-AC7B-4900-A177-25569E52E6B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313046806649168"/>
          <c:y val="0.83228480613559752"/>
          <c:w val="0.71766568241469819"/>
          <c:h val="0.11018313223603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Helvetica Neue Ligh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0.28224</cdr:x>
      <cdr:y>0.89633</cdr:y>
    </cdr:from>
    <cdr:to>
      <cdr:x>0.73691</cdr:x>
      <cdr:y>0.94891</cdr:y>
    </cdr:to>
    <cdr:sp macro="" textlink="">
      <cdr:nvSpPr>
        <cdr:cNvPr id="2" name="TextBox 1">
          <a:extLst xmlns:a="http://schemas.openxmlformats.org/drawingml/2006/main">
            <a:ext uri="{FF2B5EF4-FFF2-40B4-BE49-F238E27FC236}">
              <a16:creationId xmlns:a16="http://schemas.microsoft.com/office/drawing/2014/main" id="{C2EB5A52-6B35-4701-83D4-9446E0ED2C80}"/>
            </a:ext>
          </a:extLst>
        </cdr:cNvPr>
        <cdr:cNvSpPr txBox="1"/>
      </cdr:nvSpPr>
      <cdr:spPr>
        <a:xfrm xmlns:a="http://schemas.openxmlformats.org/drawingml/2006/main">
          <a:off x="2095500" y="4545753"/>
          <a:ext cx="337566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6" name="Google Shape;1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550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3F3F3F"/>
                </a:solidFill>
                <a:effectLst/>
                <a:latin typeface="Helvetica" pitchFamily="2" charset="0"/>
              </a:rPr>
              <a:t>Joan: FWIW we should start talking about ex </a:t>
            </a:r>
            <a:r>
              <a:rPr lang="en-US" dirty="0" err="1">
                <a:solidFill>
                  <a:srgbClr val="3F3F3F"/>
                </a:solidFill>
                <a:effectLst/>
                <a:latin typeface="Helvetica" pitchFamily="2" charset="0"/>
              </a:rPr>
              <a:t>parte</a:t>
            </a:r>
            <a:r>
              <a:rPr lang="en-US" dirty="0">
                <a:solidFill>
                  <a:srgbClr val="3F3F3F"/>
                </a:solidFill>
                <a:effectLst/>
                <a:latin typeface="Helvetica" pitchFamily="2" charset="0"/>
              </a:rPr>
              <a:t> as an example of government efficiency I think!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3F3F3F"/>
              </a:solidFill>
              <a:effectLst/>
              <a:latin typeface="Helvetica" pitchFamily="2" charset="0"/>
            </a:endParaRPr>
          </a:p>
          <a:p>
            <a:pPr marL="0" lvl="0" indent="0" algn="l" rtl="0">
              <a:lnSpc>
                <a:spcPct val="100000"/>
              </a:lnSpc>
              <a:spcBef>
                <a:spcPts val="0"/>
              </a:spcBef>
              <a:spcAft>
                <a:spcPts val="0"/>
              </a:spcAft>
              <a:buSzPts val="1400"/>
              <a:buNone/>
            </a:pPr>
            <a:endParaRPr i="1"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439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3F3F3F"/>
                </a:solidFill>
                <a:effectLst/>
                <a:latin typeface="Helvetica" pitchFamily="2" charset="0"/>
              </a:rPr>
              <a:t>Joan: Agree on </a:t>
            </a:r>
            <a:r>
              <a:rPr lang="en-US" dirty="0" err="1">
                <a:solidFill>
                  <a:srgbClr val="3F3F3F"/>
                </a:solidFill>
                <a:effectLst/>
                <a:latin typeface="Helvetica" pitchFamily="2" charset="0"/>
              </a:rPr>
              <a:t>MedEx</a:t>
            </a:r>
            <a:r>
              <a:rPr lang="en-US" dirty="0">
                <a:solidFill>
                  <a:srgbClr val="3F3F3F"/>
                </a:solidFill>
                <a:effectLst/>
                <a:latin typeface="Helvetica" pitchFamily="2" charset="0"/>
              </a:rPr>
              <a:t> they could try to reduce eligibility to 100% FPL and put them in marketplace if they roll back the enhanced subsidies otherwise seems too expensive to do that.</a:t>
            </a:r>
          </a:p>
          <a:p>
            <a:pPr marL="0" lvl="0" indent="0" algn="l" rtl="0">
              <a:lnSpc>
                <a:spcPct val="100000"/>
              </a:lnSpc>
              <a:spcBef>
                <a:spcPts val="0"/>
              </a:spcBef>
              <a:spcAft>
                <a:spcPts val="0"/>
              </a:spcAft>
              <a:buSzPts val="1400"/>
              <a:buNone/>
            </a:pPr>
            <a:endParaRPr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026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Two slides deleted: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Other Harmful Policies:</a:t>
            </a:r>
          </a:p>
          <a:p>
            <a:pPr marL="342900" lvl="0" indent="-342900" algn="l" rtl="0">
              <a:lnSpc>
                <a:spcPct val="90000"/>
              </a:lnSpc>
              <a:spcBef>
                <a:spcPts val="0"/>
              </a:spcBef>
              <a:spcAft>
                <a:spcPts val="0"/>
              </a:spcAft>
              <a:buSzPts val="3200"/>
              <a:buChar char="•"/>
            </a:pPr>
            <a:r>
              <a:rPr lang="en-US" b="1" dirty="0"/>
              <a:t>Closed Drug Formulary</a:t>
            </a:r>
            <a:r>
              <a:rPr lang="en-US" dirty="0"/>
              <a:t>: Reduced access to prescription drugs</a:t>
            </a:r>
          </a:p>
          <a:p>
            <a:pPr marL="342900" lvl="0" indent="-342900" algn="l" rtl="0">
              <a:lnSpc>
                <a:spcPct val="90000"/>
              </a:lnSpc>
              <a:spcBef>
                <a:spcPts val="0"/>
              </a:spcBef>
              <a:spcAft>
                <a:spcPts val="0"/>
              </a:spcAft>
              <a:buSzPts val="3200"/>
              <a:buChar char="•"/>
            </a:pPr>
            <a:r>
              <a:rPr lang="en-US" b="1" dirty="0"/>
              <a:t>Targeted s</a:t>
            </a:r>
            <a:r>
              <a:rPr lang="en-US" b="1" dirty="0">
                <a:latin typeface="Calibri"/>
                <a:ea typeface="Calibri"/>
                <a:cs typeface="Calibri"/>
                <a:sym typeface="Calibri"/>
              </a:rPr>
              <a:t>ervice prohibitions/exclusions</a:t>
            </a:r>
            <a:r>
              <a:rPr lang="en-US" dirty="0">
                <a:latin typeface="Calibri"/>
                <a:ea typeface="Calibri"/>
                <a:cs typeface="Calibri"/>
                <a:sym typeface="Calibri"/>
              </a:rPr>
              <a:t>: ex. gender affirming care</a:t>
            </a:r>
          </a:p>
          <a:p>
            <a:pPr marL="342900" indent="-342900">
              <a:spcBef>
                <a:spcPts val="0"/>
              </a:spcBef>
            </a:pPr>
            <a:r>
              <a:rPr lang="en-US" b="1" dirty="0"/>
              <a:t>Reducing immigrant access</a:t>
            </a:r>
            <a:r>
              <a:rPr lang="en-US" dirty="0"/>
              <a:t>: Narrowing EMA, targeting ICHIA and FCEP options, public charge</a:t>
            </a:r>
            <a:endParaRPr lang="en-US"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Reg rollbacks:</a:t>
            </a:r>
          </a:p>
          <a:p>
            <a:pPr marL="342900" lvl="0" indent="-342900" algn="l" rtl="0">
              <a:lnSpc>
                <a:spcPct val="90000"/>
              </a:lnSpc>
              <a:spcBef>
                <a:spcPts val="0"/>
              </a:spcBef>
              <a:spcAft>
                <a:spcPts val="0"/>
              </a:spcAft>
              <a:buSzPts val="3200"/>
              <a:buChar char="•"/>
            </a:pPr>
            <a:r>
              <a:rPr lang="en-US" b="1" dirty="0">
                <a:latin typeface="Calibri"/>
                <a:ea typeface="Calibri"/>
                <a:cs typeface="Calibri"/>
                <a:sym typeface="Calibri"/>
              </a:rPr>
              <a:t>Enrollment &amp; Eligibility Rules </a:t>
            </a:r>
            <a:r>
              <a:rPr lang="en-US" dirty="0">
                <a:latin typeface="Calibri"/>
                <a:ea typeface="Calibri"/>
                <a:cs typeface="Calibri"/>
                <a:sym typeface="Calibri"/>
              </a:rPr>
              <a:t>(as mentioned earlier)</a:t>
            </a:r>
            <a:endParaRPr lang="en-US" dirty="0"/>
          </a:p>
          <a:p>
            <a:pPr marL="285750" indent="-285750"/>
            <a:r>
              <a:rPr lang="en-US" b="1" dirty="0"/>
              <a:t>Access </a:t>
            </a:r>
            <a:r>
              <a:rPr lang="en-US" b="1" dirty="0">
                <a:latin typeface="Calibri"/>
                <a:ea typeface="Calibri"/>
                <a:cs typeface="Calibri"/>
                <a:sym typeface="Calibri"/>
              </a:rPr>
              <a:t>Rule: </a:t>
            </a:r>
            <a:r>
              <a:rPr lang="en-US" dirty="0">
                <a:latin typeface="Calibri"/>
                <a:ea typeface="Calibri"/>
                <a:cs typeface="Calibri"/>
                <a:sym typeface="Calibri"/>
              </a:rPr>
              <a:t>Payment analysis, Medicaid Advisory Committees/Beneficiary Advisory Councils, HCBS provisions</a:t>
            </a:r>
          </a:p>
          <a:p>
            <a:pPr marL="285750" indent="-285750"/>
            <a:r>
              <a:rPr lang="en-US" b="1" dirty="0"/>
              <a:t>Managed Care Rule: </a:t>
            </a:r>
            <a:r>
              <a:rPr lang="en-US" dirty="0"/>
              <a:t>Wait time limits, provider directories, secret shoppers, State Directed Payments (SDP), consumer-facing websites</a:t>
            </a:r>
          </a:p>
          <a:p>
            <a:pPr marL="285750" indent="-285750"/>
            <a:r>
              <a:rPr lang="en-US" b="1" dirty="0"/>
              <a:t>Nursing Home Staffing</a:t>
            </a:r>
          </a:p>
          <a:p>
            <a:pPr marL="285750" indent="-285750"/>
            <a:r>
              <a:rPr lang="en-US" b="1" dirty="0"/>
              <a:t>Equity: </a:t>
            </a:r>
            <a:r>
              <a:rPr lang="en-US" dirty="0"/>
              <a:t>Nondiscrimination (1557) and DACA</a:t>
            </a:r>
          </a:p>
          <a:p>
            <a:pPr marL="0" lvl="0" indent="0" algn="l" rtl="0">
              <a:lnSpc>
                <a:spcPct val="100000"/>
              </a:lnSpc>
              <a:spcBef>
                <a:spcPts val="0"/>
              </a:spcBef>
              <a:spcAft>
                <a:spcPts val="0"/>
              </a:spcAft>
              <a:buSzPts val="1400"/>
              <a:buNone/>
            </a:pPr>
            <a:endParaRPr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07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are many unknowns, but it is safe to assume that states are watching this process closely. When the federal government changes the Medicaid rules, states have a lot of work to do – comply, of course, but also consider adopting optional policies. In this section, I’ll go over existing state options that may come up in response to federal financing cuts.</a:t>
            </a:r>
            <a:endParaRPr dirty="0"/>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984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Assuming an overall reduction in federal funding, potentially of a large magnitude, states have 5 basic areas within Medicaid to look for cuts and make the new math work:</a:t>
            </a:r>
          </a:p>
          <a:p>
            <a:pPr marL="228600" lvl="0" indent="-228600" algn="l" rtl="0">
              <a:lnSpc>
                <a:spcPct val="100000"/>
              </a:lnSpc>
              <a:spcBef>
                <a:spcPts val="0"/>
              </a:spcBef>
              <a:spcAft>
                <a:spcPts val="0"/>
              </a:spcAft>
              <a:buSzPts val="1400"/>
              <a:buAutoNum type="arabicParenBoth"/>
            </a:pPr>
            <a:r>
              <a:rPr lang="en-US" dirty="0"/>
              <a:t>Reducing optional eligibility</a:t>
            </a:r>
          </a:p>
          <a:p>
            <a:pPr marL="228600" lvl="0" indent="-228600" algn="l" rtl="0">
              <a:lnSpc>
                <a:spcPct val="100000"/>
              </a:lnSpc>
              <a:spcBef>
                <a:spcPts val="0"/>
              </a:spcBef>
              <a:spcAft>
                <a:spcPts val="0"/>
              </a:spcAft>
              <a:buSzPts val="1400"/>
              <a:buAutoNum type="arabicParenBoth"/>
            </a:pPr>
            <a:r>
              <a:rPr lang="en-US" dirty="0"/>
              <a:t>Reducing optional benefits</a:t>
            </a:r>
          </a:p>
          <a:p>
            <a:pPr marL="228600" lvl="0" indent="-228600" algn="l" rtl="0">
              <a:lnSpc>
                <a:spcPct val="100000"/>
              </a:lnSpc>
              <a:spcBef>
                <a:spcPts val="0"/>
              </a:spcBef>
              <a:spcAft>
                <a:spcPts val="0"/>
              </a:spcAft>
              <a:buSzPts val="1400"/>
              <a:buAutoNum type="arabicParenBoth"/>
            </a:pPr>
            <a:r>
              <a:rPr lang="en-US" dirty="0"/>
              <a:t>Raising OOP costs</a:t>
            </a:r>
          </a:p>
          <a:p>
            <a:pPr marL="228600" lvl="0" indent="-228600" algn="l" rtl="0">
              <a:lnSpc>
                <a:spcPct val="100000"/>
              </a:lnSpc>
              <a:spcBef>
                <a:spcPts val="0"/>
              </a:spcBef>
              <a:spcAft>
                <a:spcPts val="0"/>
              </a:spcAft>
              <a:buSzPts val="1400"/>
              <a:buAutoNum type="arabicParenBoth"/>
            </a:pPr>
            <a:r>
              <a:rPr lang="en-US" dirty="0"/>
              <a:t>Reducing provider rates</a:t>
            </a:r>
          </a:p>
          <a:p>
            <a:pPr marL="228600" lvl="0" indent="-228600" algn="l" rtl="0">
              <a:lnSpc>
                <a:spcPct val="100000"/>
              </a:lnSpc>
              <a:spcBef>
                <a:spcPts val="0"/>
              </a:spcBef>
              <a:spcAft>
                <a:spcPts val="0"/>
              </a:spcAft>
              <a:buSzPts val="1400"/>
              <a:buAutoNum type="arabicParenBoth"/>
            </a:pPr>
            <a:r>
              <a:rPr lang="en-US" dirty="0"/>
              <a:t>Reducing payment to MCOs</a:t>
            </a:r>
          </a:p>
          <a:p>
            <a:pPr marL="228600" lvl="0" indent="-228600" algn="l" rtl="0">
              <a:lnSpc>
                <a:spcPct val="100000"/>
              </a:lnSpc>
              <a:spcBef>
                <a:spcPts val="0"/>
              </a:spcBef>
              <a:spcAft>
                <a:spcPts val="0"/>
              </a:spcAft>
              <a:buSzPts val="1400"/>
              <a:buAutoNum type="arabicParenBoth"/>
            </a:pPr>
            <a:endParaRPr lang="en-US" dirty="0"/>
          </a:p>
          <a:p>
            <a:pPr marL="228600" lvl="0" indent="-228600" algn="l" rtl="0">
              <a:lnSpc>
                <a:spcPct val="100000"/>
              </a:lnSpc>
              <a:spcBef>
                <a:spcPts val="0"/>
              </a:spcBef>
              <a:spcAft>
                <a:spcPts val="0"/>
              </a:spcAft>
              <a:buSzPts val="1400"/>
              <a:buAutoNum type="arabicParenBoth"/>
            </a:pPr>
            <a:endParaRPr lang="en-US" dirty="0"/>
          </a:p>
          <a:p>
            <a:pPr marL="0" lvl="0" indent="0" algn="l" rtl="0">
              <a:lnSpc>
                <a:spcPct val="100000"/>
              </a:lnSpc>
              <a:spcBef>
                <a:spcPts val="0"/>
              </a:spcBef>
              <a:spcAft>
                <a:spcPts val="0"/>
              </a:spcAft>
              <a:buSzPts val="1400"/>
              <a:buNone/>
            </a:pPr>
            <a:r>
              <a:rPr lang="en-US" dirty="0"/>
              <a:t>If these are insufficient, states would have to look beyond Medicaid – cutting spending in other parts of the budget, raising revenue, or both – to balance their budgets. </a:t>
            </a:r>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28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current law, states are required to cover certain groups of people and have the option to cover others. </a:t>
            </a:r>
          </a:p>
          <a:p>
            <a:r>
              <a:rPr lang="en-US" dirty="0"/>
              <a:t>Typically, federally mandated eligibility groups are based on a certain category – e.g., pregnant, child – plus an income range – e.g., below 133% of poverty.</a:t>
            </a:r>
          </a:p>
          <a:p>
            <a:r>
              <a:rPr lang="en-US" dirty="0"/>
              <a:t>Optional groups tend to be based on the same categories but at higher income levels. </a:t>
            </a:r>
          </a:p>
          <a:p>
            <a:endParaRPr lang="en-US" dirty="0"/>
          </a:p>
          <a:p>
            <a:r>
              <a:rPr lang="en-US" dirty="0"/>
              <a:t>Mandatory: tick through each</a:t>
            </a:r>
          </a:p>
          <a:p>
            <a:r>
              <a:rPr lang="en-US" dirty="0"/>
              <a:t>FLAG child: Under a MOE provision in current law, states cannot scale back child eligibility for Medicaid/CHIP below 300% FPL, even though technically the mandatory eligibility level is 133. </a:t>
            </a:r>
          </a:p>
          <a:p>
            <a:r>
              <a:rPr lang="en-US" dirty="0"/>
              <a:t>FLAG parent: the requirement for parent/caretaker coverage is in section 1931 and technically links back to old AFDC levels, which varied by state. RANGE 12% (AR) to 221% (DC). In expansion states, most parents with Medicaid coverage are technically optional. In non-expansion states, parents above these thresholds are not eligible. </a:t>
            </a:r>
          </a:p>
          <a:p>
            <a:endParaRPr lang="en-US" dirty="0"/>
          </a:p>
          <a:p>
            <a:r>
              <a:rPr lang="en-US" dirty="0"/>
              <a:t>Optional: tick through each</a:t>
            </a:r>
          </a:p>
          <a:p>
            <a:r>
              <a:rPr lang="en-US" dirty="0"/>
              <a:t>Barring changes to existing federal rules, states would have to look to the optional side of the ledger here if they wanted to limit state financial risk by changing eligibility rules.</a:t>
            </a:r>
          </a:p>
          <a:p>
            <a:r>
              <a:rPr lang="en-US" dirty="0"/>
              <a:t>FLAG: 9 states with trigger AR, AZ, IL, IN, MT, NH, NC, UT and VA; plus 3 with agency authority/requirement for the legislature to reconsider NM, IA, and ID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235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Medicaid eligibility rules, federal law includes some required benefits and other benefits are optional.</a:t>
            </a:r>
          </a:p>
          <a:p>
            <a:r>
              <a:rPr lang="en-US" dirty="0"/>
              <a:t>Most mandatory services for adults with Medicaid coverage are for acute care and linked to a certain provider type.</a:t>
            </a:r>
          </a:p>
          <a:p>
            <a:r>
              <a:rPr lang="en-US" dirty="0"/>
              <a:t>The only mandatory long term care in Medicaid is for nursing homes. </a:t>
            </a:r>
          </a:p>
          <a:p>
            <a:r>
              <a:rPr lang="en-US" dirty="0"/>
              <a:t>For children, Medicaid benefits work differently. States are required to cover EPSDT, which includes a requirement to cover otherwise optional benefits if medically necessary for the child. </a:t>
            </a:r>
          </a:p>
          <a:p>
            <a:endParaRPr lang="en-US" dirty="0"/>
          </a:p>
          <a:p>
            <a:r>
              <a:rPr lang="en-US" dirty="0"/>
              <a:t>So if states were to look to make benefit cuts to limit financial risk, they would be looking at the optional list here. Note that there are some pretty important benefits on the optional list! </a:t>
            </a:r>
          </a:p>
          <a:p>
            <a:r>
              <a:rPr lang="en-US" dirty="0"/>
              <a:t>E.g., Rx technically optional but it’s hard to imagine health insurance coverage without it.</a:t>
            </a:r>
          </a:p>
          <a:p>
            <a:r>
              <a:rPr lang="en-US" dirty="0"/>
              <a:t>Also on the optional side is HCBS, but states have been working very hard to expand this coverage over the past several decades to end the institutional bias – people and states prefer HCBS.</a:t>
            </a:r>
          </a:p>
          <a:p>
            <a:endParaRPr lang="en-US" dirty="0"/>
          </a:p>
          <a:p>
            <a:r>
              <a:rPr lang="en-US" dirty="0"/>
              <a:t>In addition to outright eliminating optional benefits, states could… </a:t>
            </a:r>
          </a:p>
          <a:p>
            <a:endParaRPr lang="en-US" dirty="0"/>
          </a:p>
          <a:p>
            <a:r>
              <a:rPr lang="en-US" dirty="0"/>
              <a:t>Reduce the amount, duration and scope of covered benefits</a:t>
            </a:r>
          </a:p>
          <a:p>
            <a:pPr lvl="1"/>
            <a:r>
              <a:rPr lang="en-US" dirty="0"/>
              <a:t>E.g., continue to cover prescription drugs but limit the number of prescriptions per month or year</a:t>
            </a:r>
          </a:p>
          <a:p>
            <a:pPr lvl="1"/>
            <a:r>
              <a:rPr lang="en-US" dirty="0"/>
              <a:t>E.g., continue to cover home-and-community-based services but limit the number of available slots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4835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also have some flexibility to raise premiums and cost sharing to federal maximums, though historically the administrative burden of collecting these fees diminishes the amount of overall revenue raised pretty significantly. In fact, research shows that premiums and cost sharing actually reduce spending by depressing utilization, even of necessary care, not by raising revenue. </a:t>
            </a:r>
          </a:p>
          <a:p>
            <a:endParaRPr lang="en-US" dirty="0"/>
          </a:p>
          <a:p>
            <a:r>
              <a:rPr lang="en-US" dirty="0"/>
              <a:t>Tick through each point.</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520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 through 1 and 2.</a:t>
            </a:r>
          </a:p>
          <a:p>
            <a:endParaRPr lang="en-US" dirty="0"/>
          </a:p>
          <a:p>
            <a:r>
              <a:rPr lang="en-US" dirty="0"/>
              <a:t>Difficult to monitor.</a:t>
            </a:r>
          </a:p>
          <a:p>
            <a:endParaRPr lang="en-US" dirty="0"/>
          </a:p>
          <a:p>
            <a:r>
              <a:rPr lang="en-US" dirty="0"/>
              <a:t>Comparing Medicaid provider payment rates to other payers is difficult, but Medicaid FFS payment rates for physician services were about 30% below Medicare rates in 2019 overall, with a wide variation by state and provider type (e.g., primary care vs specialty services).</a:t>
            </a:r>
          </a:p>
          <a:p>
            <a:r>
              <a:rPr lang="en-US" dirty="0"/>
              <a:t>Comparing hospital rates is more complicated, but MACPAC found FFS inpatient hospital base payments in Medicaid were 22% below comparable Medicare rates.</a:t>
            </a:r>
          </a:p>
          <a:p>
            <a:endParaRPr lang="en-US" dirty="0"/>
          </a:p>
          <a:p>
            <a:r>
              <a:rPr lang="en-US" dirty="0"/>
              <a:t>There’s a whole field of study on rates across payers and reasonable people disagree about what the “right” rate is, but the evidence suggests that further cuts to Medicaid payment rates would be unsustainable, particularly for certain providers (e.g., rural, primary care) that are already operating on very thin margins.</a:t>
            </a:r>
          </a:p>
          <a:p>
            <a:endParaRPr lang="en-US" dirty="0"/>
          </a:p>
          <a:p>
            <a:r>
              <a:rPr lang="en-US" dirty="0"/>
              <a:t>https://</a:t>
            </a:r>
            <a:r>
              <a:rPr lang="en-US" dirty="0" err="1"/>
              <a:t>www.commonwealthfund.org</a:t>
            </a:r>
            <a:r>
              <a:rPr lang="en-US" dirty="0"/>
              <a:t>/blog/2022/how-differences-medicaid-medicare-and-commercial-health-insurance-payment-rates-impact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74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6550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two-thirds of all Medicaid beneficiaries nationally receive most or all of their care from risk-based managed care organizations (MCOs) that contract with state Medicaid programs to deliver comprehensive Medicaid services to enrollees. </a:t>
            </a:r>
          </a:p>
          <a:p>
            <a:r>
              <a:rPr lang="en-US" dirty="0"/>
              <a:t>Although not all state Medicaid programs contract with MCOs, a large and growing majority do, and states are also rapidly expanding their use of MCOs to serve more medically complex beneficiaries, deliver long-term services and supports, and, in states that have expanded Medicaid under the Affordable Care Act (ACA), to serve millions of newly eligible low-income adults. </a:t>
            </a:r>
          </a:p>
          <a:p>
            <a:endParaRPr lang="en-US" dirty="0"/>
          </a:p>
          <a:p>
            <a:r>
              <a:rPr lang="en-US" dirty="0"/>
              <a:t>State role, tick through first two.</a:t>
            </a:r>
            <a:br>
              <a:rPr lang="en-US" dirty="0"/>
            </a:br>
            <a:endParaRPr lang="en-US" dirty="0"/>
          </a:p>
          <a:p>
            <a:endParaRPr lang="en-US" dirty="0"/>
          </a:p>
          <a:p>
            <a:r>
              <a:rPr lang="en-US" dirty="0"/>
              <a:t>Difficult to monitor. In MC states, if the state were to limit its financial risk by lowering the cap rates, MCOs could take a variety of actions to manage their overall risk, including LAST BULLET.</a:t>
            </a:r>
          </a:p>
          <a:p>
            <a:endParaRPr lang="en-US" dirty="0"/>
          </a:p>
          <a:p>
            <a:r>
              <a:rPr lang="en-US" dirty="0"/>
              <a:t>Generally speaking, the FFS fee schedule and related provider payment rates may or may not be a factor when plans set the rates for providers, so it is much harder to know how much plans pay providers and much harder to track how the cap rates impact this and other plan decisions.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662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9987-A293-AC98-A9D8-E5E687567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30739-EAF8-B463-3256-D6E2BC824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B7F47-56AD-6E29-8167-5F15B75212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D019E8-1DBD-A9E8-8D60-09930D3088FA}"/>
              </a:ext>
            </a:extLst>
          </p:cNvPr>
          <p:cNvSpPr>
            <a:spLocks noGrp="1"/>
          </p:cNvSpPr>
          <p:nvPr>
            <p:ph type="sldNum" sz="quarter" idx="5"/>
          </p:nvPr>
        </p:nvSpPr>
        <p:spPr/>
        <p:txBody>
          <a:bodyPr/>
          <a:lstStyle/>
          <a:p>
            <a:fld id="{85B0A29F-B2A7-4541-9164-50566514170F}" type="slidenum">
              <a:rPr lang="en-US" smtClean="0"/>
              <a:pPr/>
              <a:t>3</a:t>
            </a:fld>
            <a:endParaRPr lang="en-US" dirty="0"/>
          </a:p>
        </p:txBody>
      </p:sp>
    </p:spTree>
    <p:extLst>
      <p:ext uri="{BB962C8B-B14F-4D97-AF65-F5344CB8AC3E}">
        <p14:creationId xmlns:p14="http://schemas.microsoft.com/office/powerpoint/2010/main" val="200929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BC1AD-8AEC-E307-A183-66CD1F852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1D21A-7EEE-F0C7-4D99-DFAF1C981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EC94E-5548-292B-65ED-ED96A78480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7CEE62-4F2D-6196-C4D2-AA01D1017E3F}"/>
              </a:ext>
            </a:extLst>
          </p:cNvPr>
          <p:cNvSpPr>
            <a:spLocks noGrp="1"/>
          </p:cNvSpPr>
          <p:nvPr>
            <p:ph type="sldNum" sz="quarter" idx="5"/>
          </p:nvPr>
        </p:nvSpPr>
        <p:spPr/>
        <p:txBody>
          <a:bodyPr/>
          <a:lstStyle/>
          <a:p>
            <a:fld id="{85B0A29F-B2A7-4541-9164-50566514170F}" type="slidenum">
              <a:rPr lang="en-US" smtClean="0"/>
              <a:pPr/>
              <a:t>5</a:t>
            </a:fld>
            <a:endParaRPr lang="en-US" dirty="0"/>
          </a:p>
        </p:txBody>
      </p:sp>
    </p:spTree>
    <p:extLst>
      <p:ext uri="{BB962C8B-B14F-4D97-AF65-F5344CB8AC3E}">
        <p14:creationId xmlns:p14="http://schemas.microsoft.com/office/powerpoint/2010/main" val="339129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endParaRPr lang="en-US" dirty="0"/>
          </a:p>
          <a:p>
            <a:pPr marL="0" lvl="0" indent="0" algn="l" rtl="0">
              <a:lnSpc>
                <a:spcPct val="100000"/>
              </a:lnSpc>
              <a:spcBef>
                <a:spcPts val="0"/>
              </a:spcBef>
              <a:spcAft>
                <a:spcPts val="0"/>
              </a:spcAft>
              <a:buSzPts val="1400"/>
              <a:buNone/>
            </a:pPr>
            <a:endParaRPr lang="en-US"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195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575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Kelly – FYI, Edwin and I discussed and our approach was to NOT include things that haven’t been said out loud somewhere, because we don’t want to give Paragon a checklist. (Joan shares this anxiety). So for example we removed a slide on CE and a slide on pulling back some regs through legislation.</a:t>
            </a:r>
            <a:endParaRPr dirty="0"/>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600" dirty="0">
                <a:solidFill>
                  <a:srgbClr val="3F3F3F"/>
                </a:solidFill>
                <a:effectLst/>
                <a:latin typeface="Helvetica" pitchFamily="2" charset="0"/>
              </a:rPr>
              <a:t>Joan: It might be helpful to say here or upfront to explain the guarantee of coverage that Medicaid currently has — </a:t>
            </a:r>
            <a:r>
              <a:rPr lang="en-US" sz="1600" dirty="0" err="1">
                <a:solidFill>
                  <a:srgbClr val="3F3F3F"/>
                </a:solidFill>
                <a:effectLst/>
                <a:latin typeface="Helvetica" pitchFamily="2" charset="0"/>
              </a:rPr>
              <a:t>ie</a:t>
            </a:r>
            <a:r>
              <a:rPr lang="en-US" sz="1600" dirty="0">
                <a:solidFill>
                  <a:srgbClr val="3F3F3F"/>
                </a:solidFill>
                <a:effectLst/>
                <a:latin typeface="Helvetica" pitchFamily="2" charset="0"/>
              </a:rPr>
              <a:t> entitlement to the individual. With these huge audiences definitely some do not know.</a:t>
            </a:r>
          </a:p>
          <a:p>
            <a:pPr marL="0" lvl="0" indent="0" algn="l" rtl="0">
              <a:lnSpc>
                <a:spcPct val="100000"/>
              </a:lnSpc>
              <a:spcBef>
                <a:spcPts val="0"/>
              </a:spcBef>
              <a:spcAft>
                <a:spcPts val="0"/>
              </a:spcAft>
              <a:buSzPts val="1400"/>
              <a:buNone/>
            </a:pPr>
            <a:endParaRPr dirty="0"/>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8790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7"/>
          <p:cNvPicPr preferRelativeResize="0"/>
          <p:nvPr/>
        </p:nvPicPr>
        <p:blipFill rotWithShape="1">
          <a:blip r:embed="rId2">
            <a:alphaModFix/>
          </a:blip>
          <a:srcRect t="3810" b="26067"/>
          <a:stretch/>
        </p:blipFill>
        <p:spPr>
          <a:xfrm>
            <a:off x="-152400" y="0"/>
            <a:ext cx="12496800" cy="7010400"/>
          </a:xfrm>
          <a:prstGeom prst="rect">
            <a:avLst/>
          </a:prstGeom>
          <a:noFill/>
          <a:ln>
            <a:noFill/>
          </a:ln>
        </p:spPr>
      </p:pic>
      <p:sp>
        <p:nvSpPr>
          <p:cNvPr id="14" name="Google Shape;14;p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lt1"/>
              </a:buClr>
              <a:buSzPts val="4000"/>
              <a:buNone/>
              <a:defRPr sz="4000" b="0" i="0">
                <a:solidFill>
                  <a:schemeClr val="lt1"/>
                </a:solidFill>
                <a:latin typeface="Calibri"/>
                <a:ea typeface="Calibri"/>
                <a:cs typeface="Calibri"/>
                <a:sym typeface="Calibri"/>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00"/>
              </a:spcBef>
              <a:spcAft>
                <a:spcPts val="0"/>
              </a:spcAft>
              <a:buClr>
                <a:srgbClr val="888888"/>
              </a:buClr>
              <a:buSzPts val="2000"/>
              <a:buNone/>
              <a:defRPr>
                <a:solidFill>
                  <a:srgbClr val="888888"/>
                </a:solidFill>
              </a:defRPr>
            </a:lvl4pPr>
            <a:lvl5pPr lvl="4" algn="ctr">
              <a:lnSpc>
                <a:spcPct val="9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p7"/>
          <p:cNvSpPr/>
          <p:nvPr/>
        </p:nvSpPr>
        <p:spPr>
          <a:xfrm>
            <a:off x="253093" y="195943"/>
            <a:ext cx="5053693" cy="2016578"/>
          </a:xfrm>
          <a:prstGeom prst="rect">
            <a:avLst/>
          </a:prstGeom>
          <a:solidFill>
            <a:srgbClr val="0C2E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16" name="Google Shape;16;p7"/>
          <p:cNvGrpSpPr/>
          <p:nvPr/>
        </p:nvGrpSpPr>
        <p:grpSpPr>
          <a:xfrm>
            <a:off x="0" y="282672"/>
            <a:ext cx="5053693" cy="1743766"/>
            <a:chOff x="0" y="282672"/>
            <a:chExt cx="5053693" cy="1743766"/>
          </a:xfrm>
        </p:grpSpPr>
        <p:pic>
          <p:nvPicPr>
            <p:cNvPr id="17" name="Google Shape;17;p7"/>
            <p:cNvPicPr preferRelativeResize="0"/>
            <p:nvPr/>
          </p:nvPicPr>
          <p:blipFill rotWithShape="1">
            <a:blip r:embed="rId3">
              <a:alphaModFix/>
            </a:blip>
            <a:srcRect/>
            <a:stretch/>
          </p:blipFill>
          <p:spPr>
            <a:xfrm>
              <a:off x="0" y="282672"/>
              <a:ext cx="5053693" cy="1743766"/>
            </a:xfrm>
            <a:prstGeom prst="rect">
              <a:avLst/>
            </a:prstGeom>
            <a:noFill/>
            <a:ln>
              <a:noFill/>
            </a:ln>
          </p:spPr>
        </p:pic>
        <p:sp>
          <p:nvSpPr>
            <p:cNvPr id="18" name="Google Shape;18;p7"/>
            <p:cNvSpPr/>
            <p:nvPr/>
          </p:nvSpPr>
          <p:spPr>
            <a:xfrm>
              <a:off x="508000" y="1049292"/>
              <a:ext cx="228600" cy="228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4011" y="-42333"/>
            <a:ext cx="12192000" cy="1337733"/>
          </a:xfrm>
          <a:prstGeom prst="rect">
            <a:avLst/>
          </a:prstGeom>
          <a:noFill/>
          <a:ln>
            <a:noFill/>
          </a:ln>
        </p:spPr>
      </p:pic>
      <p:sp>
        <p:nvSpPr>
          <p:cNvPr id="21" name="Google Shape;21;p8"/>
          <p:cNvSpPr txBox="1">
            <a:spLocks noGrp="1"/>
          </p:cNvSpPr>
          <p:nvPr>
            <p:ph type="title"/>
          </p:nvPr>
        </p:nvSpPr>
        <p:spPr>
          <a:xfrm>
            <a:off x="1219200" y="20574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44061"/>
              </a:buClr>
              <a:buSzPts val="4000"/>
              <a:buFont typeface="Helvetica Neue"/>
              <a:buNone/>
              <a:defRPr sz="4000" b="0" i="0" cap="none">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body" idx="1"/>
          </p:nvPr>
        </p:nvSpPr>
        <p:spPr>
          <a:xfrm>
            <a:off x="1219200" y="3429001"/>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00"/>
              </a:spcBef>
              <a:spcAft>
                <a:spcPts val="0"/>
              </a:spcAft>
              <a:buClr>
                <a:srgbClr val="888888"/>
              </a:buClr>
              <a:buSzPts val="2000"/>
              <a:buNone/>
              <a:defRPr sz="2000" b="0" i="0">
                <a:solidFill>
                  <a:srgbClr val="888888"/>
                </a:solidFill>
                <a:latin typeface="Calibri"/>
                <a:ea typeface="Calibri"/>
                <a:cs typeface="Calibri"/>
                <a:sym typeface="Calibri"/>
              </a:defRPr>
            </a:lvl1pPr>
            <a:lvl2pPr marL="914400" lvl="1" indent="-228600" algn="l">
              <a:lnSpc>
                <a:spcPct val="90000"/>
              </a:lnSpc>
              <a:spcBef>
                <a:spcPts val="360"/>
              </a:spcBef>
              <a:spcAft>
                <a:spcPts val="0"/>
              </a:spcAft>
              <a:buClr>
                <a:srgbClr val="888888"/>
              </a:buClr>
              <a:buSzPts val="1800"/>
              <a:buNone/>
              <a:defRPr sz="1800">
                <a:solidFill>
                  <a:srgbClr val="888888"/>
                </a:solidFill>
              </a:defRPr>
            </a:lvl2pPr>
            <a:lvl3pPr marL="1371600" lvl="2" indent="-228600" algn="l">
              <a:lnSpc>
                <a:spcPct val="90000"/>
              </a:lnSpc>
              <a:spcBef>
                <a:spcPts val="320"/>
              </a:spcBef>
              <a:spcAft>
                <a:spcPts val="0"/>
              </a:spcAft>
              <a:buClr>
                <a:srgbClr val="888888"/>
              </a:buClr>
              <a:buSzPts val="1600"/>
              <a:buNone/>
              <a:defRPr sz="1600">
                <a:solidFill>
                  <a:srgbClr val="888888"/>
                </a:solidFill>
              </a:defRPr>
            </a:lvl3pPr>
            <a:lvl4pPr marL="1828800" lvl="3" indent="-228600" algn="l">
              <a:lnSpc>
                <a:spcPct val="90000"/>
              </a:lnSpc>
              <a:spcBef>
                <a:spcPts val="280"/>
              </a:spcBef>
              <a:spcAft>
                <a:spcPts val="0"/>
              </a:spcAft>
              <a:buClr>
                <a:srgbClr val="888888"/>
              </a:buClr>
              <a:buSzPts val="1400"/>
              <a:buNone/>
              <a:defRPr sz="1400">
                <a:solidFill>
                  <a:srgbClr val="888888"/>
                </a:solidFill>
              </a:defRPr>
            </a:lvl4pPr>
            <a:lvl5pPr marL="2286000" lvl="4" indent="-228600" algn="l">
              <a:lnSpc>
                <a:spcPct val="9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3" name="Google Shape;23;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8"/>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sp>
        <p:nvSpPr>
          <p:cNvPr id="25" name="Google Shape;25;p8"/>
          <p:cNvSpPr/>
          <p:nvPr/>
        </p:nvSpPr>
        <p:spPr>
          <a:xfrm>
            <a:off x="4012" y="58512"/>
            <a:ext cx="4992532" cy="1236888"/>
          </a:xfrm>
          <a:prstGeom prst="rect">
            <a:avLst/>
          </a:prstGeom>
          <a:solidFill>
            <a:srgbClr val="0C2E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26" name="Google Shape;26;p8"/>
          <p:cNvGrpSpPr/>
          <p:nvPr/>
        </p:nvGrpSpPr>
        <p:grpSpPr>
          <a:xfrm>
            <a:off x="-4011" y="-11204"/>
            <a:ext cx="4241418" cy="1463492"/>
            <a:chOff x="-4011" y="-11204"/>
            <a:chExt cx="4241418" cy="1463492"/>
          </a:xfrm>
        </p:grpSpPr>
        <p:pic>
          <p:nvPicPr>
            <p:cNvPr id="27" name="Google Shape;27;p8"/>
            <p:cNvPicPr preferRelativeResize="0"/>
            <p:nvPr/>
          </p:nvPicPr>
          <p:blipFill rotWithShape="1">
            <a:blip r:embed="rId3">
              <a:alphaModFix/>
            </a:blip>
            <a:srcRect/>
            <a:stretch/>
          </p:blipFill>
          <p:spPr>
            <a:xfrm>
              <a:off x="-4011" y="-11204"/>
              <a:ext cx="4241418" cy="1463492"/>
            </a:xfrm>
            <a:prstGeom prst="rect">
              <a:avLst/>
            </a:prstGeom>
            <a:noFill/>
            <a:ln>
              <a:noFill/>
            </a:ln>
          </p:spPr>
        </p:pic>
        <p:sp>
          <p:nvSpPr>
            <p:cNvPr id="28" name="Google Shape;28;p8"/>
            <p:cNvSpPr/>
            <p:nvPr/>
          </p:nvSpPr>
          <p:spPr>
            <a:xfrm>
              <a:off x="426720" y="636722"/>
              <a:ext cx="182880" cy="1828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44061"/>
              </a:buClr>
              <a:buSzPts val="3600"/>
              <a:buFont typeface="Helvetica Neue"/>
              <a:buNone/>
              <a:defRPr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C9961E"/>
              </a:buClr>
              <a:buSzPts val="3200"/>
              <a:buFont typeface="Arial"/>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C9961E"/>
              </a:buClr>
              <a:buSzPts val="2800"/>
              <a:buFont typeface="NTR"/>
              <a:buChar char="-"/>
              <a:defRPr>
                <a:solidFill>
                  <a:srgbClr val="17365D"/>
                </a:solidFill>
                <a:latin typeface="Helvetica Neue"/>
                <a:ea typeface="Helvetica Neue"/>
                <a:cs typeface="Helvetica Neue"/>
                <a:sym typeface="Helvetica Neue"/>
              </a:defRPr>
            </a:lvl2pPr>
            <a:lvl3pPr marL="1371600" lvl="2" indent="-381000" algn="l">
              <a:lnSpc>
                <a:spcPct val="90000"/>
              </a:lnSpc>
              <a:spcBef>
                <a:spcPts val="480"/>
              </a:spcBef>
              <a:spcAft>
                <a:spcPts val="0"/>
              </a:spcAft>
              <a:buClr>
                <a:srgbClr val="C9961E"/>
              </a:buClr>
              <a:buSzPts val="2400"/>
              <a:buFont typeface="Noto Sans Symbols"/>
              <a:buChar char="▪"/>
              <a:defRPr>
                <a:solidFill>
                  <a:srgbClr val="17365D"/>
                </a:solidFill>
                <a:latin typeface="Helvetica Neue"/>
                <a:ea typeface="Helvetica Neue"/>
                <a:cs typeface="Helvetica Neue"/>
                <a:sym typeface="Helvetica Neue"/>
              </a:defRPr>
            </a:lvl3pPr>
            <a:lvl4pPr marL="1828800" lvl="3" indent="-355600" algn="l">
              <a:lnSpc>
                <a:spcPct val="90000"/>
              </a:lnSpc>
              <a:spcBef>
                <a:spcPts val="400"/>
              </a:spcBef>
              <a:spcAft>
                <a:spcPts val="0"/>
              </a:spcAft>
              <a:buClr>
                <a:srgbClr val="C9961E"/>
              </a:buClr>
              <a:buSzPts val="2000"/>
              <a:buFont typeface="Arial"/>
              <a:buChar char="•"/>
              <a:defRPr>
                <a:solidFill>
                  <a:srgbClr val="17365D"/>
                </a:solidFill>
                <a:latin typeface="Helvetica Neue"/>
                <a:ea typeface="Helvetica Neue"/>
                <a:cs typeface="Helvetica Neue"/>
                <a:sym typeface="Helvetica Neue"/>
              </a:defRPr>
            </a:lvl4pPr>
            <a:lvl5pPr marL="2286000" lvl="4" indent="-355600" algn="l">
              <a:lnSpc>
                <a:spcPct val="90000"/>
              </a:lnSpc>
              <a:spcBef>
                <a:spcPts val="400"/>
              </a:spcBef>
              <a:spcAft>
                <a:spcPts val="0"/>
              </a:spcAft>
              <a:buClr>
                <a:srgbClr val="C9961E"/>
              </a:buClr>
              <a:buSzPts val="2000"/>
              <a:buFont typeface="NTR"/>
              <a:buChar char="-"/>
              <a:defRPr>
                <a:solidFill>
                  <a:srgbClr val="17365D"/>
                </a:solidFill>
                <a:latin typeface="Helvetica Neue"/>
                <a:ea typeface="Helvetica Neue"/>
                <a:cs typeface="Helvetica Neue"/>
                <a:sym typeface="Helvetica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9"/>
          <p:cNvSpPr txBox="1">
            <a:spLocks noGrp="1"/>
          </p:cNvSpPr>
          <p:nvPr>
            <p:ph type="ftr" idx="11"/>
          </p:nvPr>
        </p:nvSpPr>
        <p:spPr>
          <a:xfrm>
            <a:off x="5196905" y="6289227"/>
            <a:ext cx="4759895"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9"/>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9"/>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5" name="Google Shape;35;p9"/>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36" name="Google Shape;36;p9"/>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a:ea typeface="Calibri"/>
                <a:cs typeface="Calibri"/>
                <a:sym typeface="Calibri"/>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0" name="Google Shape;90;p13"/>
          <p:cNvSpPr txBox="1">
            <a:spLocks noGrp="1"/>
          </p:cNvSpPr>
          <p:nvPr>
            <p:ph type="body" idx="2"/>
          </p:nvPr>
        </p:nvSpPr>
        <p:spPr>
          <a:xfrm>
            <a:off x="609600" y="2174876"/>
            <a:ext cx="5386917"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a:ea typeface="Calibri"/>
                <a:cs typeface="Calibri"/>
                <a:sym typeface="Calibri"/>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1" name="Google Shape;91;p1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a:ea typeface="Calibri"/>
                <a:cs typeface="Calibri"/>
                <a:sym typeface="Calibri"/>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92" name="Google Shape;92;p13"/>
          <p:cNvSpPr txBox="1">
            <a:spLocks noGrp="1"/>
          </p:cNvSpPr>
          <p:nvPr>
            <p:ph type="body" idx="4"/>
          </p:nvPr>
        </p:nvSpPr>
        <p:spPr>
          <a:xfrm>
            <a:off x="6193368" y="2174876"/>
            <a:ext cx="5389033"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a:ea typeface="Calibri"/>
                <a:cs typeface="Calibri"/>
                <a:sym typeface="Calibri"/>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3" name="Google Shape;93;p13"/>
          <p:cNvSpPr txBox="1">
            <a:spLocks noGrp="1"/>
          </p:cNvSpPr>
          <p:nvPr>
            <p:ph type="ftr" idx="11"/>
          </p:nvPr>
        </p:nvSpPr>
        <p:spPr>
          <a:xfrm>
            <a:off x="5896563" y="6324600"/>
            <a:ext cx="4552932"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sldNum" idx="12"/>
          </p:nvPr>
        </p:nvSpPr>
        <p:spPr>
          <a:xfrm>
            <a:off x="10691952" y="6324599"/>
            <a:ext cx="9144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3"/>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6" name="Google Shape;96;p13"/>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97" name="Google Shape;97;p13"/>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7"/>
          <p:cNvSpPr txBox="1">
            <a:spLocks noGrp="1"/>
          </p:cNvSpPr>
          <p:nvPr>
            <p:ph type="body" idx="1"/>
          </p:nvPr>
        </p:nvSpPr>
        <p:spPr>
          <a:xfrm rot="5400000">
            <a:off x="3962400" y="-1752599"/>
            <a:ext cx="4267200" cy="10972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7"/>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4" name="Google Shape;104;p17"/>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105" name="Google Shape;105;p17"/>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rot="5400000">
            <a:off x="7505699" y="1790701"/>
            <a:ext cx="5410201"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8"/>
          <p:cNvSpPr txBox="1">
            <a:spLocks noGrp="1"/>
          </p:cNvSpPr>
          <p:nvPr>
            <p:ph type="body" idx="1"/>
          </p:nvPr>
        </p:nvSpPr>
        <p:spPr>
          <a:xfrm rot="5400000">
            <a:off x="1955800" y="-812799"/>
            <a:ext cx="5334001" cy="8026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p18"/>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2" name="Google Shape;112;p18"/>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113" name="Google Shape;113;p18"/>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44061"/>
              </a:buClr>
              <a:buSzPts val="3600"/>
              <a:buFont typeface="Helvetica Neue"/>
              <a:buNone/>
              <a:defRPr sz="3600" b="1" i="0" u="none" strike="noStrike" cap="none">
                <a:solidFill>
                  <a:srgbClr val="24406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640"/>
              </a:spcBef>
              <a:spcAft>
                <a:spcPts val="0"/>
              </a:spcAft>
              <a:buClr>
                <a:srgbClr val="244061"/>
              </a:buClr>
              <a:buSzPts val="3200"/>
              <a:buFont typeface="Arial"/>
              <a:buChar char="•"/>
              <a:defRPr sz="3200" b="0" i="0" u="none" strike="noStrike" cap="none">
                <a:solidFill>
                  <a:srgbClr val="244061"/>
                </a:solidFill>
                <a:latin typeface="Helvetica Neue"/>
                <a:ea typeface="Helvetica Neue"/>
                <a:cs typeface="Helvetica Neue"/>
                <a:sym typeface="Helvetica Neue"/>
              </a:defRPr>
            </a:lvl1pPr>
            <a:lvl2pPr marL="914400" marR="0" lvl="1" indent="-406400" algn="l" rtl="0">
              <a:lnSpc>
                <a:spcPct val="90000"/>
              </a:lnSpc>
              <a:spcBef>
                <a:spcPts val="560"/>
              </a:spcBef>
              <a:spcAft>
                <a:spcPts val="0"/>
              </a:spcAft>
              <a:buClr>
                <a:srgbClr val="244061"/>
              </a:buClr>
              <a:buSzPts val="2800"/>
              <a:buFont typeface="Arial"/>
              <a:buChar char="–"/>
              <a:defRPr sz="2800" b="0" i="0" u="none" strike="noStrike" cap="none">
                <a:solidFill>
                  <a:srgbClr val="244061"/>
                </a:solidFill>
                <a:latin typeface="Helvetica Neue"/>
                <a:ea typeface="Helvetica Neue"/>
                <a:cs typeface="Helvetica Neue"/>
                <a:sym typeface="Helvetica Neue"/>
              </a:defRPr>
            </a:lvl2pPr>
            <a:lvl3pPr marL="1371600" marR="0" lvl="2" indent="-381000" algn="l" rtl="0">
              <a:lnSpc>
                <a:spcPct val="90000"/>
              </a:lnSpc>
              <a:spcBef>
                <a:spcPts val="480"/>
              </a:spcBef>
              <a:spcAft>
                <a:spcPts val="0"/>
              </a:spcAft>
              <a:buClr>
                <a:srgbClr val="244061"/>
              </a:buClr>
              <a:buSzPts val="2400"/>
              <a:buFont typeface="Arial"/>
              <a:buChar char="•"/>
              <a:defRPr sz="2400" b="0" i="0" u="none" strike="noStrike" cap="none">
                <a:solidFill>
                  <a:srgbClr val="244061"/>
                </a:solidFill>
                <a:latin typeface="Helvetica Neue"/>
                <a:ea typeface="Helvetica Neue"/>
                <a:cs typeface="Helvetica Neue"/>
                <a:sym typeface="Helvetica Neue"/>
              </a:defRPr>
            </a:lvl3pPr>
            <a:lvl4pPr marL="1828800" marR="0" lvl="3"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4pPr>
            <a:lvl5pPr marL="2286000" marR="0" lvl="4"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9" r:id="rId5"/>
    <p:sldLayoutId id="214748366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cpac.gov/wp-content/uploads/2017/03/Federal-Requirements-and-State-Options-Eligibility.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kff.org/report-section/a-look-at-medicaid-and-chip-eligibility-enrollment-and-renewal-policies-during-the-unwinding-of-continuous-enrollment-and-beyond-appendix-tabl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aid.gov/medicaid/benefits/mandatory-optional-medicaid-benefits/index.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kff.org/medicaid/issue-brief/understanding-the-impact-of-medicaid-premiums-cost-sharing-updated-evidence-from-the-literature-and-section-1115-waiver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cf.georgetown.edu/2024/12/03/webinar-how-medicaid-work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cf.georgetown.edu/2024/11/18/congressional-republican-leaders-start-to-show-their-hand-draconian-medicaid-cuts-on-the-agenda-for-next-year/" TargetMode="External"/><Relationship Id="rId5" Type="http://schemas.openxmlformats.org/officeDocument/2006/relationships/hyperlink" Target="https://ccf.georgetown.edu/2024/11/27/federal-funding-cuts-to-medicaid-may-trigger-automatic-loss-of-health-coverage-for-millions-of-residents-of-certain-states/" TargetMode="External"/><Relationship Id="rId4" Type="http://schemas.openxmlformats.org/officeDocument/2006/relationships/hyperlink" Target="https://ccf.georgetown.edu/2024/12/11/the-budget-resolution-and-reconciliation-process-explaine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p:nvPr/>
        </p:nvSpPr>
        <p:spPr>
          <a:xfrm>
            <a:off x="8077200" y="5648980"/>
            <a:ext cx="3518694"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2800" b="0" i="1" u="none" strike="noStrike" cap="none" dirty="0">
                <a:solidFill>
                  <a:srgbClr val="DCA61E"/>
                </a:solidFill>
                <a:latin typeface="Calibri"/>
                <a:ea typeface="Calibri"/>
                <a:cs typeface="Calibri"/>
                <a:sym typeface="Calibri"/>
              </a:rPr>
              <a:t>December 17, 2024</a:t>
            </a:r>
            <a:endParaRPr sz="1400" b="0" i="0" u="none" strike="noStrike" cap="none" dirty="0">
              <a:solidFill>
                <a:srgbClr val="000000"/>
              </a:solidFill>
              <a:latin typeface="Calibri"/>
              <a:ea typeface="Calibri"/>
              <a:cs typeface="Calibri"/>
              <a:sym typeface="Calibri"/>
            </a:endParaRPr>
          </a:p>
        </p:txBody>
      </p:sp>
      <p:sp>
        <p:nvSpPr>
          <p:cNvPr id="119" name="Google Shape;119;p1"/>
          <p:cNvSpPr txBox="1">
            <a:spLocks noGrp="1"/>
          </p:cNvSpPr>
          <p:nvPr>
            <p:ph type="subTitle" idx="1"/>
          </p:nvPr>
        </p:nvSpPr>
        <p:spPr>
          <a:xfrm>
            <a:off x="1828800" y="2552700"/>
            <a:ext cx="85344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US" sz="4000" dirty="0">
                <a:latin typeface="Calibri"/>
                <a:ea typeface="Calibri"/>
                <a:cs typeface="Calibri"/>
                <a:sym typeface="Calibri"/>
              </a:rPr>
              <a:t>Harmful Medicaid Policies </a:t>
            </a:r>
            <a:r>
              <a:rPr lang="en-US" dirty="0"/>
              <a:t>that Could Be </a:t>
            </a:r>
            <a:r>
              <a:rPr lang="en-US" sz="4000" dirty="0">
                <a:latin typeface="Calibri"/>
                <a:ea typeface="Calibri"/>
                <a:cs typeface="Calibri"/>
                <a:sym typeface="Calibri"/>
              </a:rPr>
              <a:t>Paired with Medicaid Financing Cuts</a:t>
            </a:r>
            <a:endParaRPr sz="40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latin typeface="Calibri"/>
                <a:ea typeface="Calibri"/>
                <a:cs typeface="Calibri"/>
                <a:sym typeface="Calibri"/>
              </a:rPr>
              <a:t> Harmful Barriers to Coverage</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3200"/>
              <a:buChar char="•"/>
            </a:pPr>
            <a:r>
              <a:rPr lang="en-US" b="1" dirty="0">
                <a:latin typeface="Calibri"/>
                <a:ea typeface="Calibri"/>
                <a:cs typeface="Calibri"/>
                <a:sym typeface="Calibri"/>
              </a:rPr>
              <a:t>Work Reporting Requirement</a:t>
            </a:r>
            <a:r>
              <a:rPr lang="en-US" dirty="0">
                <a:latin typeface="Calibri"/>
                <a:ea typeface="Calibri"/>
                <a:cs typeface="Calibri"/>
                <a:sym typeface="Calibri"/>
              </a:rPr>
              <a:t>: mandatory work reporting requirements (or state option) as a burdensome condition of eligibility</a:t>
            </a:r>
          </a:p>
          <a:p>
            <a:pPr marL="285750" indent="-285750"/>
            <a:r>
              <a:rPr lang="en-US" b="1" dirty="0">
                <a:latin typeface="Calibri"/>
                <a:ea typeface="Calibri"/>
                <a:cs typeface="Calibri"/>
                <a:sym typeface="Calibri"/>
              </a:rPr>
              <a:t>Medicaid Premiums and Cost-Sharing</a:t>
            </a:r>
            <a:r>
              <a:rPr lang="en-US" dirty="0">
                <a:latin typeface="Calibri"/>
                <a:ea typeface="Calibri"/>
                <a:cs typeface="Calibri"/>
                <a:sym typeface="Calibri"/>
              </a:rPr>
              <a:t>: mandatory policy (or state option) to expand the use of premiums and/or other forms of cost-sharing beyond current federal limits</a:t>
            </a:r>
            <a:endParaRPr lang="en-US" dirty="0"/>
          </a:p>
          <a:p>
            <a:pPr marL="0" indent="0">
              <a:buNone/>
            </a:pP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84455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t>Degrading the Eligibility &amp; Enrollment Process</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fontScale="92500" lnSpcReduction="20000"/>
          </a:bodyPr>
          <a:lstStyle/>
          <a:p>
            <a:pPr marL="285750" indent="-285750"/>
            <a:r>
              <a:rPr lang="en-US" b="1" dirty="0">
                <a:latin typeface="Calibri"/>
                <a:ea typeface="Calibri"/>
                <a:cs typeface="Calibri"/>
                <a:sym typeface="Calibri"/>
              </a:rPr>
              <a:t>Rescind E&amp;E Regulations</a:t>
            </a:r>
            <a:r>
              <a:rPr lang="en-US" dirty="0">
                <a:latin typeface="Calibri"/>
                <a:ea typeface="Calibri"/>
                <a:cs typeface="Calibri"/>
                <a:sym typeface="Calibri"/>
              </a:rPr>
              <a:t>: </a:t>
            </a:r>
          </a:p>
          <a:p>
            <a:pPr marL="742950" lvl="1" indent="-285750"/>
            <a:r>
              <a:rPr lang="en-US" dirty="0">
                <a:latin typeface="Calibri"/>
                <a:ea typeface="Calibri"/>
                <a:cs typeface="Calibri"/>
                <a:sym typeface="Calibri"/>
              </a:rPr>
              <a:t>Bring back CHIP waiting periods, annual/lifetime limits, lockouts for premium nonpayment, and file transfer failures</a:t>
            </a:r>
          </a:p>
          <a:p>
            <a:pPr marL="742950" lvl="1" indent="-285750"/>
            <a:r>
              <a:rPr lang="en-US" dirty="0">
                <a:latin typeface="Calibri"/>
                <a:ea typeface="Calibri"/>
                <a:cs typeface="Calibri"/>
                <a:sym typeface="Calibri"/>
              </a:rPr>
              <a:t>Eliminate improvements to renewal processes</a:t>
            </a:r>
          </a:p>
          <a:p>
            <a:pPr marL="742950" lvl="1" indent="-285750"/>
            <a:r>
              <a:rPr lang="en-US" dirty="0">
                <a:latin typeface="Calibri"/>
                <a:ea typeface="Calibri"/>
                <a:cs typeface="Calibri"/>
                <a:sym typeface="Calibri"/>
              </a:rPr>
              <a:t>Reverse alignment between non-MAGI and MAGI standards</a:t>
            </a:r>
          </a:p>
          <a:p>
            <a:pPr marL="285750" indent="-285750"/>
            <a:r>
              <a:rPr lang="en-US" b="1" dirty="0">
                <a:latin typeface="Calibri"/>
                <a:ea typeface="Calibri"/>
                <a:cs typeface="Calibri"/>
                <a:sym typeface="Calibri"/>
              </a:rPr>
              <a:t>Many Other E&amp;E Regressions</a:t>
            </a:r>
            <a:r>
              <a:rPr lang="en-US" dirty="0">
                <a:latin typeface="Calibri"/>
                <a:ea typeface="Calibri"/>
                <a:cs typeface="Calibri"/>
                <a:sym typeface="Calibri"/>
              </a:rPr>
              <a:t>: </a:t>
            </a:r>
          </a:p>
          <a:p>
            <a:pPr marL="742950" lvl="1" indent="-285750"/>
            <a:r>
              <a:rPr lang="en-US" dirty="0">
                <a:latin typeface="Calibri"/>
                <a:ea typeface="Calibri"/>
                <a:cs typeface="Calibri"/>
                <a:sym typeface="Calibri"/>
              </a:rPr>
              <a:t>Prohibit or restrict policies that support efficient E&amp;E, such as auto-renewals, pre-populated forms, verification flexibilities, and “(e)(14)” waiver simplifications</a:t>
            </a:r>
          </a:p>
          <a:p>
            <a:pPr marL="742950" lvl="1" indent="-285750"/>
            <a:r>
              <a:rPr lang="en-US" dirty="0">
                <a:latin typeface="Calibri"/>
                <a:ea typeface="Calibri"/>
                <a:cs typeface="Calibri"/>
                <a:sym typeface="Calibri"/>
              </a:rPr>
              <a:t>Allow more frequent income checks, make asset verification more onerous</a:t>
            </a:r>
          </a:p>
          <a:p>
            <a:pPr marL="742950" lvl="1" indent="-285750"/>
            <a:r>
              <a:rPr lang="en-US" dirty="0">
                <a:latin typeface="Calibri"/>
                <a:ea typeface="Calibri"/>
                <a:cs typeface="Calibri"/>
                <a:sym typeface="Calibri"/>
              </a:rPr>
              <a:t>Weaken or roll back continuous eligibility</a:t>
            </a:r>
          </a:p>
          <a:p>
            <a:pPr marL="0" indent="0">
              <a:buNone/>
            </a:pP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73342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t>Restricting Eligibility</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3200"/>
              <a:buChar char="•"/>
            </a:pPr>
            <a:r>
              <a:rPr lang="en-US" b="1" dirty="0">
                <a:latin typeface="Calibri"/>
                <a:ea typeface="Calibri"/>
                <a:cs typeface="Calibri"/>
                <a:sym typeface="Calibri"/>
              </a:rPr>
              <a:t>Mandatory Eligibility: </a:t>
            </a:r>
            <a:r>
              <a:rPr lang="en-US" dirty="0">
                <a:latin typeface="Calibri"/>
                <a:ea typeface="Calibri"/>
                <a:cs typeface="Calibri"/>
                <a:sym typeface="Calibri"/>
              </a:rPr>
              <a:t>eliminating or reducing current mandatory eligibility standards</a:t>
            </a:r>
          </a:p>
          <a:p>
            <a:pPr marL="342900" lvl="0" indent="-342900" algn="l" rtl="0">
              <a:lnSpc>
                <a:spcPct val="90000"/>
              </a:lnSpc>
              <a:spcBef>
                <a:spcPts val="0"/>
              </a:spcBef>
              <a:spcAft>
                <a:spcPts val="0"/>
              </a:spcAft>
              <a:buSzPts val="3200"/>
              <a:buChar char="•"/>
            </a:pPr>
            <a:r>
              <a:rPr lang="en-US" b="1" dirty="0"/>
              <a:t>Restricting Optional Eligibility</a:t>
            </a:r>
            <a:r>
              <a:rPr lang="en-US" dirty="0"/>
              <a:t>: limiting the Medicaid expansion to 100% of FPL </a:t>
            </a:r>
            <a:endParaRPr lang="en-US" dirty="0">
              <a:latin typeface="Calibri"/>
              <a:ea typeface="Calibri"/>
              <a:cs typeface="Calibri"/>
              <a:sym typeface="Calibri"/>
            </a:endParaRPr>
          </a:p>
          <a:p>
            <a:pPr marL="285750" indent="-285750"/>
            <a:r>
              <a:rPr lang="en-US" b="1" dirty="0"/>
              <a:t>Asset Tests: </a:t>
            </a:r>
            <a:r>
              <a:rPr lang="en-US" dirty="0"/>
              <a:t>Restore asset tests for MAGI eligibility groups</a:t>
            </a:r>
          </a:p>
          <a:p>
            <a:pPr marL="285750" indent="-285750"/>
            <a:r>
              <a:rPr lang="en-US" b="1" dirty="0"/>
              <a:t>Reduce LTSS Eligibility: </a:t>
            </a:r>
            <a:r>
              <a:rPr lang="en-US" dirty="0"/>
              <a:t>Stricter financial and non-financial eligibility criteria. Eliminate or restrict spenddown eligibility</a:t>
            </a:r>
          </a:p>
          <a:p>
            <a:pPr marL="285750" indent="-285750"/>
            <a:r>
              <a:rPr lang="en-US" b="1" dirty="0"/>
              <a:t>Targeting Immigrant Access: </a:t>
            </a:r>
            <a:r>
              <a:rPr lang="en-US" dirty="0"/>
              <a:t>Narrowing emergency Medicaid, coverage of legal immigrants, public charge, even eliminating eligibility for legal immigrants outright</a:t>
            </a:r>
            <a:endParaRPr lang="en-US" b="1" dirty="0"/>
          </a:p>
          <a:p>
            <a:pPr marL="285750" indent="-285750"/>
            <a:endParaRPr lang="en-US" dirty="0"/>
          </a:p>
          <a:p>
            <a:pPr marL="0" indent="0">
              <a:buNone/>
            </a:pP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71629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t>Restricting Benefits</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3200"/>
              <a:buChar char="•"/>
            </a:pPr>
            <a:r>
              <a:rPr lang="en-US" b="1" dirty="0"/>
              <a:t>Mandatory Benefits</a:t>
            </a:r>
            <a:r>
              <a:rPr lang="en-US" dirty="0"/>
              <a:t>: Eliminate mandatory benefits and benefit options, or make mandatory benefits optional</a:t>
            </a:r>
          </a:p>
          <a:p>
            <a:pPr marL="742950" lvl="1" indent="-285750"/>
            <a:r>
              <a:rPr lang="en-US" dirty="0"/>
              <a:t>EPSDT for kids (currently mandatory benefit) </a:t>
            </a:r>
          </a:p>
          <a:p>
            <a:pPr marL="742950" lvl="1" indent="-285750"/>
            <a:r>
              <a:rPr lang="en-US" dirty="0"/>
              <a:t>Family planning benefits (currently mandatory benefit) </a:t>
            </a:r>
          </a:p>
          <a:p>
            <a:pPr indent="-457200"/>
            <a:r>
              <a:rPr lang="en-US" b="1" dirty="0"/>
              <a:t>Restrictions on Benefits:</a:t>
            </a:r>
          </a:p>
          <a:p>
            <a:pPr lvl="1" indent="-457200"/>
            <a:r>
              <a:rPr lang="en-US" dirty="0"/>
              <a:t>Closed drug formulary</a:t>
            </a:r>
          </a:p>
          <a:p>
            <a:pPr lvl="1" indent="-457200"/>
            <a:r>
              <a:rPr lang="en-US" dirty="0"/>
              <a:t>Prohibitions and exclusions of certain services (e.g. gender affirming care)</a:t>
            </a:r>
          </a:p>
          <a:p>
            <a:pPr marL="0" indent="0">
              <a:buNone/>
            </a:pP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60542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title"/>
          </p:nvPr>
        </p:nvSpPr>
        <p:spPr>
          <a:xfrm>
            <a:off x="1219200" y="2057401"/>
            <a:ext cx="103632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44061"/>
              </a:buClr>
              <a:buSzPts val="4000"/>
              <a:buFont typeface="Helvetica Neue"/>
              <a:buNone/>
            </a:pPr>
            <a:r>
              <a:rPr lang="en-US" b="1" dirty="0">
                <a:latin typeface="Calibri"/>
                <a:ea typeface="Calibri"/>
                <a:cs typeface="Calibri"/>
                <a:sym typeface="Calibri"/>
              </a:rPr>
              <a:t>PART II:  STATE ACTIONS </a:t>
            </a:r>
            <a:r>
              <a:rPr lang="en-US" b="1" dirty="0"/>
              <a:t>IN RESPONSE TO FEDERAL FINANCING CUTS</a:t>
            </a:r>
            <a:endParaRPr b="1" dirty="0">
              <a:latin typeface="Calibri"/>
              <a:ea typeface="Calibri"/>
              <a:cs typeface="Calibri"/>
              <a:sym typeface="Calibri"/>
            </a:endParaRPr>
          </a:p>
        </p:txBody>
      </p:sp>
      <p:sp>
        <p:nvSpPr>
          <p:cNvPr id="126" name="Google Shape;126;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43457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t>State Reaction to Federal Cost-Shift</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3200"/>
              <a:buChar char="•"/>
            </a:pPr>
            <a:r>
              <a:rPr lang="en-US" dirty="0">
                <a:latin typeface="Calibri"/>
                <a:ea typeface="Calibri"/>
                <a:cs typeface="Calibri"/>
                <a:sym typeface="Calibri"/>
              </a:rPr>
              <a:t>Comply with new federal requirements</a:t>
            </a:r>
          </a:p>
          <a:p>
            <a:pPr marL="342900" lvl="0" indent="-342900" algn="l" rtl="0">
              <a:lnSpc>
                <a:spcPct val="90000"/>
              </a:lnSpc>
              <a:spcBef>
                <a:spcPts val="0"/>
              </a:spcBef>
              <a:spcAft>
                <a:spcPts val="0"/>
              </a:spcAft>
              <a:buSzPts val="3200"/>
              <a:buChar char="•"/>
            </a:pPr>
            <a:r>
              <a:rPr lang="en-US" dirty="0"/>
              <a:t>Consider pursuing Medicaid options to limit state financial risk</a:t>
            </a:r>
          </a:p>
          <a:p>
            <a:pPr marL="742950" lvl="1" indent="-285750"/>
            <a:r>
              <a:rPr lang="en-US" dirty="0"/>
              <a:t>Reduce optional eligibility</a:t>
            </a:r>
          </a:p>
          <a:p>
            <a:pPr marL="742950" lvl="1" indent="-285750"/>
            <a:r>
              <a:rPr lang="en-US" dirty="0"/>
              <a:t>Reduce optional benefits</a:t>
            </a:r>
          </a:p>
          <a:p>
            <a:pPr marL="742950" lvl="1" indent="-285750"/>
            <a:r>
              <a:rPr lang="en-US" dirty="0"/>
              <a:t>Raise out-of-pocket costs</a:t>
            </a:r>
          </a:p>
          <a:p>
            <a:pPr marL="742950" lvl="1" indent="-285750"/>
            <a:r>
              <a:rPr lang="en-US" dirty="0"/>
              <a:t>Reduce provider rates</a:t>
            </a:r>
          </a:p>
          <a:p>
            <a:pPr marL="742950" lvl="1" indent="-285750"/>
            <a:r>
              <a:rPr lang="en-US" dirty="0"/>
              <a:t>Reduce payments to managed care plans</a:t>
            </a:r>
          </a:p>
          <a:p>
            <a:pPr marL="285750" indent="-285750"/>
            <a:r>
              <a:rPr lang="en-US" dirty="0"/>
              <a:t>Look beyond Medicaid to cut spending and/or increase revenue</a:t>
            </a: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455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2B01-8F8F-F58C-D2F7-E60AA5AA219A}"/>
              </a:ext>
            </a:extLst>
          </p:cNvPr>
          <p:cNvSpPr>
            <a:spLocks noGrp="1"/>
          </p:cNvSpPr>
          <p:nvPr>
            <p:ph type="title"/>
          </p:nvPr>
        </p:nvSpPr>
        <p:spPr/>
        <p:txBody>
          <a:bodyPr/>
          <a:lstStyle/>
          <a:p>
            <a:r>
              <a:rPr lang="en-US" b="1" dirty="0"/>
              <a:t>Reduce Optional Eligibility</a:t>
            </a:r>
          </a:p>
        </p:txBody>
      </p:sp>
      <p:sp>
        <p:nvSpPr>
          <p:cNvPr id="5" name="Text Placeholder 4">
            <a:extLst>
              <a:ext uri="{FF2B5EF4-FFF2-40B4-BE49-F238E27FC236}">
                <a16:creationId xmlns:a16="http://schemas.microsoft.com/office/drawing/2014/main" id="{67A539BE-AAAF-2168-ABAB-E0B48FD4EB41}"/>
              </a:ext>
            </a:extLst>
          </p:cNvPr>
          <p:cNvSpPr>
            <a:spLocks noGrp="1"/>
          </p:cNvSpPr>
          <p:nvPr>
            <p:ph type="body" idx="1"/>
          </p:nvPr>
        </p:nvSpPr>
        <p:spPr>
          <a:ln>
            <a:solidFill>
              <a:srgbClr val="CCA825"/>
            </a:solidFill>
          </a:ln>
        </p:spPr>
        <p:txBody>
          <a:bodyPr/>
          <a:lstStyle/>
          <a:p>
            <a:r>
              <a:rPr lang="en-US" b="1" dirty="0"/>
              <a:t>Mandatory Eligibility</a:t>
            </a:r>
          </a:p>
        </p:txBody>
      </p:sp>
      <p:sp>
        <p:nvSpPr>
          <p:cNvPr id="6" name="Text Placeholder 5">
            <a:extLst>
              <a:ext uri="{FF2B5EF4-FFF2-40B4-BE49-F238E27FC236}">
                <a16:creationId xmlns:a16="http://schemas.microsoft.com/office/drawing/2014/main" id="{0151E008-3CD4-4534-4FFC-58A4C28E889C}"/>
              </a:ext>
            </a:extLst>
          </p:cNvPr>
          <p:cNvSpPr>
            <a:spLocks noGrp="1"/>
          </p:cNvSpPr>
          <p:nvPr>
            <p:ph type="body" idx="2"/>
          </p:nvPr>
        </p:nvSpPr>
        <p:spPr>
          <a:ln>
            <a:solidFill>
              <a:srgbClr val="CCA825"/>
            </a:solidFill>
          </a:ln>
        </p:spPr>
        <p:txBody>
          <a:bodyPr>
            <a:normAutofit fontScale="85000" lnSpcReduction="20000"/>
          </a:bodyPr>
          <a:lstStyle/>
          <a:p>
            <a:r>
              <a:rPr lang="en-US" dirty="0"/>
              <a:t>Children and youth in foster care</a:t>
            </a:r>
          </a:p>
          <a:p>
            <a:r>
              <a:rPr lang="en-US" dirty="0"/>
              <a:t>Low-income pregnant women (133% FPL)</a:t>
            </a:r>
          </a:p>
          <a:p>
            <a:pPr lvl="1"/>
            <a:r>
              <a:rPr lang="en-US" dirty="0"/>
              <a:t>60 days postpartum</a:t>
            </a:r>
          </a:p>
          <a:p>
            <a:pPr lvl="1"/>
            <a:r>
              <a:rPr lang="en-US" dirty="0"/>
              <a:t>Deemed newborns for 1 year</a:t>
            </a:r>
          </a:p>
          <a:p>
            <a:r>
              <a:rPr lang="en-US" dirty="0"/>
              <a:t>Low-income children (133% FPL)</a:t>
            </a:r>
          </a:p>
          <a:p>
            <a:pPr lvl="1"/>
            <a:r>
              <a:rPr lang="en-US" sz="2100" dirty="0"/>
              <a:t>But states are required to maintain child eligibility in Medicaid and CHIP below 300% FPL through 2029</a:t>
            </a:r>
          </a:p>
          <a:p>
            <a:r>
              <a:rPr lang="en-US" dirty="0"/>
              <a:t>Low-income parents/caretakers (U.S. median 38% FPL)</a:t>
            </a:r>
          </a:p>
          <a:p>
            <a:r>
              <a:rPr lang="en-US" dirty="0"/>
              <a:t>Seniors and people with disabilities receiving Supplemental Security Income (SSI, 75% FPL)</a:t>
            </a:r>
          </a:p>
          <a:p>
            <a:r>
              <a:rPr lang="en-US" dirty="0"/>
              <a:t>Low-income seniors (e.g., help paying for Medicare if income below 100% FPL)</a:t>
            </a:r>
          </a:p>
        </p:txBody>
      </p:sp>
      <p:sp>
        <p:nvSpPr>
          <p:cNvPr id="7" name="Text Placeholder 6">
            <a:extLst>
              <a:ext uri="{FF2B5EF4-FFF2-40B4-BE49-F238E27FC236}">
                <a16:creationId xmlns:a16="http://schemas.microsoft.com/office/drawing/2014/main" id="{66BDC62F-18CF-8529-FBF7-AC003DEC1C99}"/>
              </a:ext>
            </a:extLst>
          </p:cNvPr>
          <p:cNvSpPr>
            <a:spLocks noGrp="1"/>
          </p:cNvSpPr>
          <p:nvPr>
            <p:ph type="body" idx="3"/>
          </p:nvPr>
        </p:nvSpPr>
        <p:spPr>
          <a:ln>
            <a:solidFill>
              <a:srgbClr val="CCA825"/>
            </a:solidFill>
          </a:ln>
        </p:spPr>
        <p:txBody>
          <a:bodyPr/>
          <a:lstStyle/>
          <a:p>
            <a:r>
              <a:rPr lang="en-US" b="1" dirty="0"/>
              <a:t>Optional Eligibility</a:t>
            </a:r>
          </a:p>
        </p:txBody>
      </p:sp>
      <p:sp>
        <p:nvSpPr>
          <p:cNvPr id="8" name="Text Placeholder 7">
            <a:extLst>
              <a:ext uri="{FF2B5EF4-FFF2-40B4-BE49-F238E27FC236}">
                <a16:creationId xmlns:a16="http://schemas.microsoft.com/office/drawing/2014/main" id="{A9106D97-FFA8-8DCF-C35C-47F1B8F4FE55}"/>
              </a:ext>
            </a:extLst>
          </p:cNvPr>
          <p:cNvSpPr>
            <a:spLocks noGrp="1"/>
          </p:cNvSpPr>
          <p:nvPr>
            <p:ph type="body" idx="4"/>
          </p:nvPr>
        </p:nvSpPr>
        <p:spPr>
          <a:ln>
            <a:solidFill>
              <a:srgbClr val="CCA825"/>
            </a:solidFill>
          </a:ln>
        </p:spPr>
        <p:txBody>
          <a:bodyPr>
            <a:normAutofit lnSpcReduction="10000"/>
          </a:bodyPr>
          <a:lstStyle/>
          <a:p>
            <a:r>
              <a:rPr lang="en-US" dirty="0"/>
              <a:t>Mandatory groups with incomes above mandatory level currently</a:t>
            </a:r>
          </a:p>
          <a:p>
            <a:pPr lvl="1"/>
            <a:r>
              <a:rPr lang="en-US" dirty="0"/>
              <a:t>E.g., median pregnancy eligibility is 200% FPL and 47 states provide coverage 12-months postpartum</a:t>
            </a:r>
          </a:p>
          <a:p>
            <a:r>
              <a:rPr lang="en-US" dirty="0"/>
              <a:t>Medicaid expansion (133% FPL)</a:t>
            </a:r>
          </a:p>
          <a:p>
            <a:pPr lvl="1"/>
            <a:r>
              <a:rPr lang="en-US" dirty="0"/>
              <a:t>Includes parents/caretakers above mandatory level and adults without dependent children</a:t>
            </a:r>
          </a:p>
          <a:p>
            <a:pPr lvl="1"/>
            <a:r>
              <a:rPr lang="en-US" dirty="0"/>
              <a:t>9 states have “trigger” provisions that would drop expansion automatically if FMAP reduced  </a:t>
            </a:r>
          </a:p>
          <a:p>
            <a:pPr marL="7620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D76737F3-4E74-3272-34F0-1AEC9BCF6B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9" name="TextBox 8">
            <a:extLst>
              <a:ext uri="{FF2B5EF4-FFF2-40B4-BE49-F238E27FC236}">
                <a16:creationId xmlns:a16="http://schemas.microsoft.com/office/drawing/2014/main" id="{06C9FC15-DB92-8EE9-A3FB-3336C0E6FDCD}"/>
              </a:ext>
            </a:extLst>
          </p:cNvPr>
          <p:cNvSpPr txBox="1"/>
          <p:nvPr/>
        </p:nvSpPr>
        <p:spPr>
          <a:xfrm>
            <a:off x="2662989" y="6067200"/>
            <a:ext cx="8614610" cy="830997"/>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These lists are simplified for illustrative purposes. For more detailed listings of mandatory and optional eligibility groups under current law, see SSA § 1902(a)(10)(A) and </a:t>
            </a:r>
            <a:r>
              <a:rPr lang="en-US" sz="1200" dirty="0">
                <a:latin typeface="Calibri" panose="020F0502020204030204" pitchFamily="34" charset="0"/>
                <a:cs typeface="Calibri" panose="020F0502020204030204" pitchFamily="34" charset="0"/>
                <a:hlinkClick r:id="rId3"/>
              </a:rPr>
              <a:t>https://www.macpac.gov/wp-content/uploads/2017/03/Federal-Requirements-and-State-Options-Eligibility.pdf</a:t>
            </a:r>
            <a:r>
              <a:rPr lang="en-US" sz="1200" dirty="0">
                <a:latin typeface="Calibri" panose="020F0502020204030204" pitchFamily="34" charset="0"/>
                <a:cs typeface="Calibri" panose="020F0502020204030204" pitchFamily="34" charset="0"/>
              </a:rPr>
              <a:t>. For current eligibility levels by state see </a:t>
            </a:r>
            <a:r>
              <a:rPr lang="en-US" sz="1200" dirty="0">
                <a:latin typeface="Calibri" panose="020F0502020204030204" pitchFamily="34" charset="0"/>
                <a:cs typeface="Calibri" panose="020F0502020204030204" pitchFamily="34" charset="0"/>
                <a:hlinkClick r:id="rId4"/>
              </a:rPr>
              <a:t>https://www.kff.org/report-section/a-look-at-medicaid-and-chip-eligibility-enrollment-and-renewal-policies-during-the-unwinding-of-continuous-enrollment-and-beyond-appendix-tables/</a:t>
            </a:r>
            <a:r>
              <a:rPr lang="en-US" sz="1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149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7CFA-15A7-4CF2-BC1E-56B97416FBCC}"/>
              </a:ext>
            </a:extLst>
          </p:cNvPr>
          <p:cNvSpPr>
            <a:spLocks noGrp="1"/>
          </p:cNvSpPr>
          <p:nvPr>
            <p:ph type="title"/>
          </p:nvPr>
        </p:nvSpPr>
        <p:spPr/>
        <p:txBody>
          <a:bodyPr/>
          <a:lstStyle/>
          <a:p>
            <a:r>
              <a:rPr lang="en-US" b="1" dirty="0"/>
              <a:t>Reduce Optional Benefits</a:t>
            </a:r>
          </a:p>
        </p:txBody>
      </p:sp>
      <p:sp>
        <p:nvSpPr>
          <p:cNvPr id="3" name="Text Placeholder 2">
            <a:extLst>
              <a:ext uri="{FF2B5EF4-FFF2-40B4-BE49-F238E27FC236}">
                <a16:creationId xmlns:a16="http://schemas.microsoft.com/office/drawing/2014/main" id="{573239CF-1204-6FAD-E3D5-3569F9D1BA26}"/>
              </a:ext>
            </a:extLst>
          </p:cNvPr>
          <p:cNvSpPr>
            <a:spLocks noGrp="1"/>
          </p:cNvSpPr>
          <p:nvPr>
            <p:ph type="body" idx="1"/>
          </p:nvPr>
        </p:nvSpPr>
        <p:spPr>
          <a:ln>
            <a:solidFill>
              <a:srgbClr val="CCA825"/>
            </a:solidFill>
          </a:ln>
        </p:spPr>
        <p:txBody>
          <a:bodyPr/>
          <a:lstStyle/>
          <a:p>
            <a:r>
              <a:rPr lang="en-US" b="1" dirty="0"/>
              <a:t>Mandatory Benefits	</a:t>
            </a:r>
          </a:p>
        </p:txBody>
      </p:sp>
      <p:sp>
        <p:nvSpPr>
          <p:cNvPr id="4" name="Text Placeholder 3">
            <a:extLst>
              <a:ext uri="{FF2B5EF4-FFF2-40B4-BE49-F238E27FC236}">
                <a16:creationId xmlns:a16="http://schemas.microsoft.com/office/drawing/2014/main" id="{BFD84118-3101-0007-95A9-8072AF4A3F25}"/>
              </a:ext>
            </a:extLst>
          </p:cNvPr>
          <p:cNvSpPr>
            <a:spLocks noGrp="1"/>
          </p:cNvSpPr>
          <p:nvPr>
            <p:ph type="body" idx="2"/>
          </p:nvPr>
        </p:nvSpPr>
        <p:spPr>
          <a:ln>
            <a:solidFill>
              <a:srgbClr val="CCA825"/>
            </a:solidFill>
          </a:ln>
        </p:spPr>
        <p:txBody>
          <a:bodyPr/>
          <a:lstStyle/>
          <a:p>
            <a:r>
              <a:rPr lang="en-US" dirty="0"/>
              <a:t>EPSDT</a:t>
            </a:r>
          </a:p>
          <a:p>
            <a:r>
              <a:rPr lang="en-US" dirty="0"/>
              <a:t>Inpatient/outpatient hospital services</a:t>
            </a:r>
          </a:p>
          <a:p>
            <a:r>
              <a:rPr lang="en-US" dirty="0"/>
              <a:t>Physician services</a:t>
            </a:r>
          </a:p>
          <a:p>
            <a:r>
              <a:rPr lang="en-US" dirty="0"/>
              <a:t>RHC/FQHC services</a:t>
            </a:r>
          </a:p>
          <a:p>
            <a:r>
              <a:rPr lang="en-US" dirty="0"/>
              <a:t>Laboratory and X-ray services</a:t>
            </a:r>
          </a:p>
          <a:p>
            <a:r>
              <a:rPr lang="en-US" dirty="0"/>
              <a:t>Family planning services</a:t>
            </a:r>
          </a:p>
          <a:p>
            <a:r>
              <a:rPr lang="en-US" dirty="0"/>
              <a:t>Nursing facility </a:t>
            </a:r>
          </a:p>
          <a:p>
            <a:r>
              <a:rPr lang="en-US" dirty="0"/>
              <a:t>Home health services</a:t>
            </a:r>
          </a:p>
        </p:txBody>
      </p:sp>
      <p:sp>
        <p:nvSpPr>
          <p:cNvPr id="5" name="Text Placeholder 4">
            <a:extLst>
              <a:ext uri="{FF2B5EF4-FFF2-40B4-BE49-F238E27FC236}">
                <a16:creationId xmlns:a16="http://schemas.microsoft.com/office/drawing/2014/main" id="{C442BBE1-B3E7-FE18-8DFE-68963697C261}"/>
              </a:ext>
            </a:extLst>
          </p:cNvPr>
          <p:cNvSpPr>
            <a:spLocks noGrp="1"/>
          </p:cNvSpPr>
          <p:nvPr>
            <p:ph type="body" idx="3"/>
          </p:nvPr>
        </p:nvSpPr>
        <p:spPr>
          <a:ln>
            <a:solidFill>
              <a:srgbClr val="CCA825"/>
            </a:solidFill>
          </a:ln>
        </p:spPr>
        <p:txBody>
          <a:bodyPr/>
          <a:lstStyle/>
          <a:p>
            <a:r>
              <a:rPr lang="en-US" b="1" dirty="0"/>
              <a:t>Optional Benefits</a:t>
            </a:r>
          </a:p>
        </p:txBody>
      </p:sp>
      <p:sp>
        <p:nvSpPr>
          <p:cNvPr id="6" name="Text Placeholder 5">
            <a:extLst>
              <a:ext uri="{FF2B5EF4-FFF2-40B4-BE49-F238E27FC236}">
                <a16:creationId xmlns:a16="http://schemas.microsoft.com/office/drawing/2014/main" id="{F6443E82-AAA0-B5CB-36EE-21544CF6D966}"/>
              </a:ext>
            </a:extLst>
          </p:cNvPr>
          <p:cNvSpPr>
            <a:spLocks noGrp="1"/>
          </p:cNvSpPr>
          <p:nvPr>
            <p:ph type="body" idx="4"/>
          </p:nvPr>
        </p:nvSpPr>
        <p:spPr>
          <a:ln>
            <a:solidFill>
              <a:srgbClr val="CCA825"/>
            </a:solidFill>
          </a:ln>
        </p:spPr>
        <p:txBody>
          <a:bodyPr/>
          <a:lstStyle/>
          <a:p>
            <a:r>
              <a:rPr lang="en-US" dirty="0"/>
              <a:t>Prescription drugs</a:t>
            </a:r>
          </a:p>
          <a:p>
            <a:r>
              <a:rPr lang="en-US" dirty="0"/>
              <a:t>PT/OT/ST</a:t>
            </a:r>
          </a:p>
          <a:p>
            <a:r>
              <a:rPr lang="en-US" dirty="0"/>
              <a:t>Other diagnostic, screening, preventive, and rehabilitative services</a:t>
            </a:r>
          </a:p>
          <a:p>
            <a:r>
              <a:rPr lang="en-US" dirty="0"/>
              <a:t>Dental and vision services</a:t>
            </a:r>
          </a:p>
          <a:p>
            <a:r>
              <a:rPr lang="en-US" dirty="0"/>
              <a:t>Case management</a:t>
            </a:r>
          </a:p>
          <a:p>
            <a:r>
              <a:rPr lang="en-US" dirty="0"/>
              <a:t>Home and community-based services</a:t>
            </a:r>
          </a:p>
          <a:p>
            <a:r>
              <a:rPr lang="en-US" dirty="0"/>
              <a:t>Hospice </a:t>
            </a:r>
          </a:p>
        </p:txBody>
      </p:sp>
      <p:sp>
        <p:nvSpPr>
          <p:cNvPr id="7" name="Slide Number Placeholder 6">
            <a:extLst>
              <a:ext uri="{FF2B5EF4-FFF2-40B4-BE49-F238E27FC236}">
                <a16:creationId xmlns:a16="http://schemas.microsoft.com/office/drawing/2014/main" id="{F7CF4CA1-85A6-F286-1672-BA98241ECB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8" name="TextBox 7">
            <a:extLst>
              <a:ext uri="{FF2B5EF4-FFF2-40B4-BE49-F238E27FC236}">
                <a16:creationId xmlns:a16="http://schemas.microsoft.com/office/drawing/2014/main" id="{898B5CF1-B14A-458E-4FE9-4812CFA6014F}"/>
              </a:ext>
            </a:extLst>
          </p:cNvPr>
          <p:cNvSpPr txBox="1"/>
          <p:nvPr/>
        </p:nvSpPr>
        <p:spPr>
          <a:xfrm>
            <a:off x="2839454" y="6094367"/>
            <a:ext cx="7972926"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These lists are not exhaustive. For more details about mandatory and optional Medicaid benefits, see </a:t>
            </a:r>
            <a:r>
              <a:rPr lang="en-US" sz="1200" dirty="0">
                <a:latin typeface="Calibri" panose="020F0502020204030204" pitchFamily="34" charset="0"/>
                <a:cs typeface="Calibri" panose="020F0502020204030204" pitchFamily="34" charset="0"/>
                <a:hlinkClick r:id="rId3"/>
              </a:rPr>
              <a:t>https://www.medicaid.gov/medicaid/benefits/mandatory-optional-medicaid-benefits/index.html</a:t>
            </a:r>
            <a:r>
              <a:rPr lang="en-US" sz="1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0060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E7098A-A62F-977F-B1FE-243F29259961}"/>
              </a:ext>
            </a:extLst>
          </p:cNvPr>
          <p:cNvSpPr>
            <a:spLocks noGrp="1"/>
          </p:cNvSpPr>
          <p:nvPr>
            <p:ph type="title"/>
          </p:nvPr>
        </p:nvSpPr>
        <p:spPr/>
        <p:txBody>
          <a:bodyPr/>
          <a:lstStyle/>
          <a:p>
            <a:r>
              <a:rPr lang="en-US" b="1" dirty="0"/>
              <a:t>Raise Out-of-Pocket Costs</a:t>
            </a:r>
          </a:p>
        </p:txBody>
      </p:sp>
      <p:sp>
        <p:nvSpPr>
          <p:cNvPr id="9" name="Text Placeholder 8">
            <a:extLst>
              <a:ext uri="{FF2B5EF4-FFF2-40B4-BE49-F238E27FC236}">
                <a16:creationId xmlns:a16="http://schemas.microsoft.com/office/drawing/2014/main" id="{4DF674D5-05EA-5F9D-749C-F7A06AD091B3}"/>
              </a:ext>
            </a:extLst>
          </p:cNvPr>
          <p:cNvSpPr>
            <a:spLocks noGrp="1"/>
          </p:cNvSpPr>
          <p:nvPr>
            <p:ph type="body" idx="1"/>
          </p:nvPr>
        </p:nvSpPr>
        <p:spPr/>
        <p:txBody>
          <a:bodyPr>
            <a:normAutofit lnSpcReduction="10000"/>
          </a:bodyPr>
          <a:lstStyle/>
          <a:p>
            <a:r>
              <a:rPr lang="en-US" dirty="0"/>
              <a:t>Raise premiums and cost sharing to federal maximums</a:t>
            </a:r>
          </a:p>
          <a:p>
            <a:pPr lvl="1"/>
            <a:r>
              <a:rPr lang="en-US" dirty="0"/>
              <a:t>The total amount of premiums and cost sharing may not exceed 5% of family income</a:t>
            </a:r>
          </a:p>
          <a:p>
            <a:pPr lvl="1"/>
            <a:r>
              <a:rPr lang="en-US" dirty="0"/>
              <a:t>This is very difficult to monitor, especially if states use coinsurance (e.g., a percentage of the total cost) versus copayments (e.g., a fixed dollar amount)</a:t>
            </a:r>
          </a:p>
          <a:p>
            <a:r>
              <a:rPr lang="en-US" dirty="0"/>
              <a:t>Note some populations and services are exempt from premiums and cost sharing</a:t>
            </a:r>
          </a:p>
          <a:p>
            <a:pPr lvl="1"/>
            <a:r>
              <a:rPr lang="en-US" dirty="0"/>
              <a:t>E.g., people with incomes under 150% FPL* </a:t>
            </a:r>
          </a:p>
          <a:p>
            <a:pPr lvl="1"/>
            <a:r>
              <a:rPr lang="en-US" dirty="0"/>
              <a:t>E.g., well-baby and well-child visits</a:t>
            </a:r>
          </a:p>
        </p:txBody>
      </p:sp>
      <p:sp>
        <p:nvSpPr>
          <p:cNvPr id="7" name="Slide Number Placeholder 6">
            <a:extLst>
              <a:ext uri="{FF2B5EF4-FFF2-40B4-BE49-F238E27FC236}">
                <a16:creationId xmlns:a16="http://schemas.microsoft.com/office/drawing/2014/main" id="{2F1EFE13-B46D-9321-5EF5-C43EDBC50E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10" name="TextBox 9">
            <a:extLst>
              <a:ext uri="{FF2B5EF4-FFF2-40B4-BE49-F238E27FC236}">
                <a16:creationId xmlns:a16="http://schemas.microsoft.com/office/drawing/2014/main" id="{4E55C685-2DF0-173C-286E-6AB548883149}"/>
              </a:ext>
            </a:extLst>
          </p:cNvPr>
          <p:cNvSpPr txBox="1"/>
          <p:nvPr/>
        </p:nvSpPr>
        <p:spPr>
          <a:xfrm>
            <a:off x="2839453" y="6128085"/>
            <a:ext cx="7972926" cy="646331"/>
          </a:xfrm>
          <a:prstGeom prst="rect">
            <a:avLst/>
          </a:prstGeom>
          <a:noFill/>
        </p:spPr>
        <p:txBody>
          <a:bodyPr wrap="square" rtlCol="0">
            <a:spAutoFit/>
          </a:bodyPr>
          <a:lstStyle/>
          <a:p>
            <a:r>
              <a:rPr lang="en-US" sz="1200" dirty="0"/>
              <a:t>*Some states have approved section 1115 waivers to charge premiums below 150% FPL to certain groups. See </a:t>
            </a:r>
            <a:r>
              <a:rPr lang="en-US" sz="1200" dirty="0">
                <a:hlinkClick r:id="rId3"/>
              </a:rPr>
              <a:t>https://www.kff.org/medicaid/issue-brief/understanding-the-impact-of-medicaid-premiums-cost-sharing-updated-evidence-from-the-literature-and-section-1115-waivers/</a:t>
            </a:r>
            <a:r>
              <a:rPr lang="en-US" sz="1200" dirty="0"/>
              <a:t>. </a:t>
            </a:r>
          </a:p>
        </p:txBody>
      </p:sp>
    </p:spTree>
    <p:extLst>
      <p:ext uri="{BB962C8B-B14F-4D97-AF65-F5344CB8AC3E}">
        <p14:creationId xmlns:p14="http://schemas.microsoft.com/office/powerpoint/2010/main" val="420513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79DF-02CA-EC73-C2F7-EE9A66B7EF91}"/>
              </a:ext>
            </a:extLst>
          </p:cNvPr>
          <p:cNvSpPr>
            <a:spLocks noGrp="1"/>
          </p:cNvSpPr>
          <p:nvPr>
            <p:ph type="title"/>
          </p:nvPr>
        </p:nvSpPr>
        <p:spPr/>
        <p:txBody>
          <a:bodyPr/>
          <a:lstStyle/>
          <a:p>
            <a:r>
              <a:rPr lang="en-US" b="1" dirty="0"/>
              <a:t>Reduce Provider Rates</a:t>
            </a:r>
          </a:p>
        </p:txBody>
      </p:sp>
      <p:sp>
        <p:nvSpPr>
          <p:cNvPr id="3" name="Text Placeholder 2">
            <a:extLst>
              <a:ext uri="{FF2B5EF4-FFF2-40B4-BE49-F238E27FC236}">
                <a16:creationId xmlns:a16="http://schemas.microsoft.com/office/drawing/2014/main" id="{7E5A3C0F-0FED-7238-53D4-C4D8A14808D8}"/>
              </a:ext>
            </a:extLst>
          </p:cNvPr>
          <p:cNvSpPr>
            <a:spLocks noGrp="1"/>
          </p:cNvSpPr>
          <p:nvPr>
            <p:ph type="body" idx="1"/>
          </p:nvPr>
        </p:nvSpPr>
        <p:spPr/>
        <p:txBody>
          <a:bodyPr>
            <a:normAutofit lnSpcReduction="10000"/>
          </a:bodyPr>
          <a:lstStyle/>
          <a:p>
            <a:r>
              <a:rPr lang="en-US" dirty="0"/>
              <a:t>States set fee-for-service provider payment rates</a:t>
            </a:r>
          </a:p>
          <a:p>
            <a:r>
              <a:rPr lang="en-US" dirty="0"/>
              <a:t>Federal law requires that such rates be </a:t>
            </a:r>
            <a:r>
              <a:rPr lang="en-US" i="1" dirty="0"/>
              <a:t>“consistent with efficiency, economy, and quality of care and are sufficient to enlist enough providers so that care and services are available under the plan at least to the extent that such care and services are available to the general population in the geographic area” </a:t>
            </a:r>
            <a:r>
              <a:rPr lang="en-US" dirty="0"/>
              <a:t>(§ 1902(a)(30)(A))</a:t>
            </a:r>
          </a:p>
          <a:p>
            <a:r>
              <a:rPr lang="en-US" dirty="0"/>
              <a:t>This is very difficult to monitor</a:t>
            </a:r>
          </a:p>
          <a:p>
            <a:r>
              <a:rPr lang="en-US" dirty="0"/>
              <a:t>Significant rate cuts would be unsustainable for certain providers with thin margins today </a:t>
            </a:r>
          </a:p>
        </p:txBody>
      </p:sp>
      <p:sp>
        <p:nvSpPr>
          <p:cNvPr id="4" name="Slide Number Placeholder 3">
            <a:extLst>
              <a:ext uri="{FF2B5EF4-FFF2-40B4-BE49-F238E27FC236}">
                <a16:creationId xmlns:a16="http://schemas.microsoft.com/office/drawing/2014/main" id="{A90A12EB-A30C-214E-A9F2-F352473304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419370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FFE5E-2D92-16F7-3A1E-3EA7FAD41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BA5C89-B8EA-765F-21FC-693588862649}"/>
              </a:ext>
            </a:extLst>
          </p:cNvPr>
          <p:cNvSpPr>
            <a:spLocks noGrp="1"/>
          </p:cNvSpPr>
          <p:nvPr>
            <p:ph type="title"/>
          </p:nvPr>
        </p:nvSpPr>
        <p:spPr/>
        <p:txBody>
          <a:bodyPr/>
          <a:lstStyle/>
          <a:p>
            <a:r>
              <a:rPr lang="en-US" b="1" dirty="0"/>
              <a:t>Medicaid’s Many Roles</a:t>
            </a:r>
          </a:p>
        </p:txBody>
      </p:sp>
      <p:sp>
        <p:nvSpPr>
          <p:cNvPr id="3" name="Text Placeholder 2">
            <a:extLst>
              <a:ext uri="{FF2B5EF4-FFF2-40B4-BE49-F238E27FC236}">
                <a16:creationId xmlns:a16="http://schemas.microsoft.com/office/drawing/2014/main" id="{CD4776D9-4BAF-9CED-29A3-EE52588549F5}"/>
              </a:ext>
            </a:extLst>
          </p:cNvPr>
          <p:cNvSpPr>
            <a:spLocks noGrp="1"/>
          </p:cNvSpPr>
          <p:nvPr>
            <p:ph type="body" idx="1"/>
          </p:nvPr>
        </p:nvSpPr>
        <p:spPr/>
        <p:txBody>
          <a:bodyPr>
            <a:normAutofit fontScale="92500"/>
          </a:bodyPr>
          <a:lstStyle/>
          <a:p>
            <a:r>
              <a:rPr lang="en-US" dirty="0"/>
              <a:t>Medicaid is the largest funder of long-term services and supports and covers more than 60 percent of nursing home residents</a:t>
            </a:r>
          </a:p>
          <a:p>
            <a:r>
              <a:rPr lang="en-US" dirty="0"/>
              <a:t>Medicaid is the largest funder of substance abuse treatment/mental health services</a:t>
            </a:r>
          </a:p>
          <a:p>
            <a:r>
              <a:rPr lang="en-US" dirty="0"/>
              <a:t>Medicaid/CHIP covers nearly half of all children</a:t>
            </a:r>
          </a:p>
          <a:p>
            <a:r>
              <a:rPr lang="en-US" dirty="0"/>
              <a:t>Medicaid covers 40 to 50 percent of births</a:t>
            </a:r>
          </a:p>
          <a:p>
            <a:r>
              <a:rPr lang="en-US" dirty="0"/>
              <a:t>Medicaid plays a key role in pandemics (largest funder of HIV/AIDS services)</a:t>
            </a:r>
          </a:p>
          <a:p>
            <a:r>
              <a:rPr lang="en-US" dirty="0"/>
              <a:t>Medicaid’s role is critical for rural areas</a:t>
            </a:r>
          </a:p>
        </p:txBody>
      </p:sp>
      <p:sp>
        <p:nvSpPr>
          <p:cNvPr id="4" name="Slide Number Placeholder 3">
            <a:extLst>
              <a:ext uri="{FF2B5EF4-FFF2-40B4-BE49-F238E27FC236}">
                <a16:creationId xmlns:a16="http://schemas.microsoft.com/office/drawing/2014/main" id="{68664911-ABEF-1CAA-DB0E-E630F4B621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84167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06D6-10E0-3621-5E5C-9CF49529E5B3}"/>
              </a:ext>
            </a:extLst>
          </p:cNvPr>
          <p:cNvSpPr>
            <a:spLocks noGrp="1"/>
          </p:cNvSpPr>
          <p:nvPr>
            <p:ph type="title"/>
          </p:nvPr>
        </p:nvSpPr>
        <p:spPr/>
        <p:txBody>
          <a:bodyPr/>
          <a:lstStyle/>
          <a:p>
            <a:r>
              <a:rPr lang="en-US" b="1" dirty="0"/>
              <a:t>Reduce Payments to Managed Care Plans</a:t>
            </a:r>
          </a:p>
        </p:txBody>
      </p:sp>
      <p:sp>
        <p:nvSpPr>
          <p:cNvPr id="3" name="Text Placeholder 2">
            <a:extLst>
              <a:ext uri="{FF2B5EF4-FFF2-40B4-BE49-F238E27FC236}">
                <a16:creationId xmlns:a16="http://schemas.microsoft.com/office/drawing/2014/main" id="{71060060-3CF6-987D-ED8D-2470C4F14F72}"/>
              </a:ext>
            </a:extLst>
          </p:cNvPr>
          <p:cNvSpPr>
            <a:spLocks noGrp="1"/>
          </p:cNvSpPr>
          <p:nvPr>
            <p:ph type="body" idx="1"/>
          </p:nvPr>
        </p:nvSpPr>
        <p:spPr/>
        <p:txBody>
          <a:bodyPr>
            <a:normAutofit fontScale="92500"/>
          </a:bodyPr>
          <a:lstStyle/>
          <a:p>
            <a:r>
              <a:rPr lang="en-US" dirty="0"/>
              <a:t>States set capitation rates for managed care plans</a:t>
            </a:r>
          </a:p>
          <a:p>
            <a:r>
              <a:rPr lang="en-US" dirty="0"/>
              <a:t>Federal law dictates such rates must meet “actuarial soundness” requirements, meaning that the rates are </a:t>
            </a:r>
            <a:r>
              <a:rPr lang="en-US" i="1" dirty="0"/>
              <a:t>“projected to provide for all reasonable, appropriate, and attainable costs that are required under the terms of the contract” </a:t>
            </a:r>
            <a:r>
              <a:rPr lang="en-US" dirty="0"/>
              <a:t>(SSA §1903(m)(2)(A)(iii))</a:t>
            </a:r>
          </a:p>
          <a:p>
            <a:r>
              <a:rPr lang="en-US" dirty="0"/>
              <a:t>This is very difficult to monitor</a:t>
            </a:r>
          </a:p>
          <a:p>
            <a:r>
              <a:rPr lang="en-US" dirty="0"/>
              <a:t>Reductions in capitation rates could lead to: reductions in provider payment rates, narrower networks, and/or increases in utilization management techniques such as prior authorization</a:t>
            </a:r>
          </a:p>
        </p:txBody>
      </p:sp>
      <p:sp>
        <p:nvSpPr>
          <p:cNvPr id="4" name="Slide Number Placeholder 3">
            <a:extLst>
              <a:ext uri="{FF2B5EF4-FFF2-40B4-BE49-F238E27FC236}">
                <a16:creationId xmlns:a16="http://schemas.microsoft.com/office/drawing/2014/main" id="{52DC73BA-4305-2524-CD49-8104A3EB3B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8696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260A0-F734-DFFC-1084-90B174747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E85A6-1A0C-149D-11F3-8DF4C9EB1A08}"/>
              </a:ext>
            </a:extLst>
          </p:cNvPr>
          <p:cNvSpPr>
            <a:spLocks noGrp="1"/>
          </p:cNvSpPr>
          <p:nvPr>
            <p:ph type="title"/>
          </p:nvPr>
        </p:nvSpPr>
        <p:spPr/>
        <p:txBody>
          <a:bodyPr>
            <a:normAutofit/>
          </a:bodyPr>
          <a:lstStyle/>
          <a:p>
            <a:r>
              <a:rPr lang="en-US" b="1" dirty="0"/>
              <a:t>Medicaid Is Largest Source of Federal Funds for States</a:t>
            </a:r>
          </a:p>
        </p:txBody>
      </p:sp>
      <p:sp>
        <p:nvSpPr>
          <p:cNvPr id="4" name="Slide Number Placeholder 3">
            <a:extLst>
              <a:ext uri="{FF2B5EF4-FFF2-40B4-BE49-F238E27FC236}">
                <a16:creationId xmlns:a16="http://schemas.microsoft.com/office/drawing/2014/main" id="{86F30EEE-BE39-670C-1504-BA3AAD821C33}"/>
              </a:ext>
            </a:extLst>
          </p:cNvPr>
          <p:cNvSpPr>
            <a:spLocks noGrp="1"/>
          </p:cNvSpPr>
          <p:nvPr>
            <p:ph type="sldNum" sz="quarter" idx="12"/>
          </p:nvPr>
        </p:nvSpPr>
        <p:spPr/>
        <p:txBody>
          <a:bodyPr/>
          <a:lstStyle/>
          <a:p>
            <a:fld id="{ADA2D79C-CD48-4D19-A731-CDEDB40B86D9}" type="slidenum">
              <a:rPr lang="en-US" smtClean="0"/>
              <a:pPr/>
              <a:t>3</a:t>
            </a:fld>
            <a:endParaRPr lang="en-US" dirty="0"/>
          </a:p>
        </p:txBody>
      </p:sp>
      <p:graphicFrame>
        <p:nvGraphicFramePr>
          <p:cNvPr id="7" name="Content Placeholder 6">
            <a:extLst>
              <a:ext uri="{FF2B5EF4-FFF2-40B4-BE49-F238E27FC236}">
                <a16:creationId xmlns:a16="http://schemas.microsoft.com/office/drawing/2014/main" id="{67D49A91-9398-C849-91A8-78565447CD94}"/>
              </a:ext>
            </a:extLst>
          </p:cNvPr>
          <p:cNvGraphicFramePr>
            <a:graphicFrameLocks noGrp="1"/>
          </p:cNvGraphicFramePr>
          <p:nvPr>
            <p:ph idx="1"/>
          </p:nvPr>
        </p:nvGraphicFramePr>
        <p:xfrm>
          <a:off x="609600" y="1600200"/>
          <a:ext cx="10972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396A9B9-8A1B-9C94-0A34-D6FE2FC26E6C}"/>
              </a:ext>
            </a:extLst>
          </p:cNvPr>
          <p:cNvSpPr txBox="1"/>
          <p:nvPr/>
        </p:nvSpPr>
        <p:spPr>
          <a:xfrm>
            <a:off x="5882435" y="6185010"/>
            <a:ext cx="3469271" cy="553998"/>
          </a:xfrm>
          <a:prstGeom prst="rect">
            <a:avLst/>
          </a:prstGeom>
          <a:noFill/>
        </p:spPr>
        <p:txBody>
          <a:bodyPr wrap="square" rtlCol="0">
            <a:spAutoFit/>
          </a:bodyPr>
          <a:lstStyle/>
          <a:p>
            <a:r>
              <a:rPr lang="en-US" sz="1000" dirty="0">
                <a:solidFill>
                  <a:schemeClr val="bg2"/>
                </a:solidFill>
                <a:latin typeface="+mn-lt"/>
                <a:ea typeface="Helvetica Neue" panose="02000503000000020004" pitchFamily="2" charset="0"/>
                <a:cs typeface="Helvetica Neue" panose="02000503000000020004" pitchFamily="2" charset="0"/>
              </a:rPr>
              <a:t>Source: CCF analysis of National Association of State Budget Officers (NASBO) data for state fiscal year 2023 (estimated).</a:t>
            </a:r>
          </a:p>
        </p:txBody>
      </p:sp>
    </p:spTree>
    <p:extLst>
      <p:ext uri="{BB962C8B-B14F-4D97-AF65-F5344CB8AC3E}">
        <p14:creationId xmlns:p14="http://schemas.microsoft.com/office/powerpoint/2010/main" val="243582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latin typeface="Calibri"/>
                <a:ea typeface="Calibri"/>
                <a:cs typeface="Calibri"/>
                <a:sym typeface="Calibri"/>
              </a:rPr>
              <a:t>Medicaid At Risk of Devastating Financing Cuts</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90000"/>
              </a:lnSpc>
              <a:spcBef>
                <a:spcPts val="0"/>
              </a:spcBef>
              <a:spcAft>
                <a:spcPts val="0"/>
              </a:spcAft>
              <a:buSzPts val="3200"/>
              <a:buChar char="•"/>
            </a:pPr>
            <a:r>
              <a:rPr lang="en-US" dirty="0">
                <a:latin typeface="Calibri"/>
                <a:ea typeface="Calibri"/>
                <a:cs typeface="Calibri"/>
                <a:sym typeface="Calibri"/>
              </a:rPr>
              <a:t>As discussed on last week’s webinar, legislative proposals with massive cuts to Medicaid financing are likely under consideration</a:t>
            </a:r>
            <a:endParaRPr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r>
              <a:rPr lang="en-US" sz="2400" dirty="0">
                <a:latin typeface="Calibri"/>
                <a:ea typeface="Calibri"/>
                <a:cs typeface="Calibri"/>
                <a:sym typeface="Calibri"/>
              </a:rPr>
              <a:t>Webinar: </a:t>
            </a:r>
            <a:r>
              <a:rPr lang="en-US" sz="2400" dirty="0">
                <a:latin typeface="Calibri"/>
                <a:ea typeface="Calibri"/>
                <a:cs typeface="Calibri"/>
                <a:sym typeface="Calibri"/>
                <a:hlinkClick r:id="rId3"/>
              </a:rPr>
              <a:t>How Medicaid Works &amp; What’s at Stake in 2025</a:t>
            </a:r>
            <a:endParaRPr lang="en-US" sz="2400"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r>
              <a:rPr lang="en-US" sz="2400" dirty="0">
                <a:latin typeface="Calibri"/>
                <a:ea typeface="Calibri"/>
                <a:cs typeface="Calibri"/>
                <a:sym typeface="Calibri"/>
              </a:rPr>
              <a:t>Blogs: </a:t>
            </a:r>
          </a:p>
          <a:p>
            <a:pPr marL="1200150" lvl="2" indent="-285750">
              <a:spcBef>
                <a:spcPts val="560"/>
              </a:spcBef>
              <a:buSzPts val="2800"/>
              <a:buChar char="-"/>
            </a:pPr>
            <a:r>
              <a:rPr lang="en-US" dirty="0">
                <a:latin typeface="Calibri"/>
                <a:ea typeface="Calibri"/>
                <a:cs typeface="Calibri"/>
                <a:sym typeface="Calibri"/>
                <a:hlinkClick r:id="rId4"/>
              </a:rPr>
              <a:t>The Budget Resolution and Reconciliation Process Explained</a:t>
            </a:r>
            <a:endParaRPr lang="en-US" dirty="0">
              <a:latin typeface="Calibri"/>
              <a:ea typeface="Calibri"/>
              <a:cs typeface="Calibri"/>
              <a:sym typeface="Calibri"/>
              <a:hlinkClick r:id="rId5"/>
            </a:endParaRPr>
          </a:p>
          <a:p>
            <a:pPr marL="1200150" lvl="2" indent="-285750">
              <a:spcBef>
                <a:spcPts val="560"/>
              </a:spcBef>
              <a:buSzPts val="2800"/>
              <a:buChar char="-"/>
            </a:pPr>
            <a:r>
              <a:rPr lang="en-US" dirty="0">
                <a:latin typeface="Calibri"/>
                <a:ea typeface="Calibri"/>
                <a:cs typeface="Calibri"/>
                <a:sym typeface="Calibri"/>
                <a:hlinkClick r:id="rId5"/>
              </a:rPr>
              <a:t>Federal Funding Cuts to Medicaid May Trigger Automatic Loss of Health Coverage for Millions of Residents of Certain States</a:t>
            </a:r>
            <a:endParaRPr lang="en-US" dirty="0">
              <a:latin typeface="Calibri"/>
              <a:ea typeface="Calibri"/>
              <a:cs typeface="Calibri"/>
              <a:sym typeface="Calibri"/>
            </a:endParaRPr>
          </a:p>
          <a:p>
            <a:pPr marL="1200150" lvl="2" indent="-285750">
              <a:spcBef>
                <a:spcPts val="560"/>
              </a:spcBef>
              <a:buSzPts val="2800"/>
              <a:buChar char="-"/>
            </a:pPr>
            <a:r>
              <a:rPr lang="en-US" dirty="0">
                <a:latin typeface="Calibri"/>
                <a:ea typeface="Calibri"/>
                <a:cs typeface="Calibri"/>
                <a:sym typeface="Calibri"/>
                <a:hlinkClick r:id="rId6"/>
              </a:rPr>
              <a:t>Congressional Republican Leaders Start to Show Their Hand: Draconian Medicaid Cuts on the Agenda for Next Year</a:t>
            </a:r>
            <a:endParaRPr lang="en-US" dirty="0">
              <a:latin typeface="Calibri"/>
              <a:ea typeface="Calibri"/>
              <a:cs typeface="Calibri"/>
              <a:sym typeface="Calibri"/>
            </a:endParaRPr>
          </a:p>
          <a:p>
            <a:r>
              <a:rPr lang="en-US" sz="3200" dirty="0"/>
              <a:t>Shared approach: make large Medicaid cost-shifts to states or make it harder for states to finance their share of Medicaid costs</a:t>
            </a:r>
          </a:p>
          <a:p>
            <a:pPr lvl="1"/>
            <a:r>
              <a:rPr lang="en-US" dirty="0">
                <a:latin typeface="Calibri" panose="020F0502020204030204" pitchFamily="34" charset="0"/>
                <a:cs typeface="Calibri" panose="020F0502020204030204" pitchFamily="34" charset="0"/>
              </a:rPr>
              <a:t>Block grants and per capita caps</a:t>
            </a:r>
          </a:p>
          <a:p>
            <a:pPr lvl="1"/>
            <a:r>
              <a:rPr lang="en-US" dirty="0">
                <a:latin typeface="Calibri" panose="020F0502020204030204" pitchFamily="34" charset="0"/>
                <a:cs typeface="Calibri" panose="020F0502020204030204" pitchFamily="34" charset="0"/>
              </a:rPr>
              <a:t>Elimination or reduction of expansion matching rate</a:t>
            </a:r>
          </a:p>
          <a:p>
            <a:pPr lvl="1"/>
            <a:r>
              <a:rPr lang="en-US" dirty="0">
                <a:latin typeface="Calibri" panose="020F0502020204030204" pitchFamily="34" charset="0"/>
                <a:cs typeface="Calibri" panose="020F0502020204030204" pitchFamily="34" charset="0"/>
              </a:rPr>
              <a:t>Elimination or reduction of minimum matching rate</a:t>
            </a:r>
          </a:p>
          <a:p>
            <a:pPr lvl="1"/>
            <a:r>
              <a:rPr lang="en-US" dirty="0">
                <a:latin typeface="Calibri" panose="020F0502020204030204" pitchFamily="34" charset="0"/>
                <a:cs typeface="Calibri" panose="020F0502020204030204" pitchFamily="34" charset="0"/>
              </a:rPr>
              <a:t>Elimination or restriction of state use of provider taxes</a:t>
            </a:r>
          </a:p>
          <a:p>
            <a:pPr marL="0" indent="0">
              <a:buNone/>
            </a:pP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88538-509E-3294-FC34-B08A46530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5241D-BC1E-671D-0348-F4EEB290AF19}"/>
              </a:ext>
            </a:extLst>
          </p:cNvPr>
          <p:cNvSpPr>
            <a:spLocks noGrp="1"/>
          </p:cNvSpPr>
          <p:nvPr>
            <p:ph type="title"/>
          </p:nvPr>
        </p:nvSpPr>
        <p:spPr/>
        <p:txBody>
          <a:bodyPr/>
          <a:lstStyle/>
          <a:p>
            <a:r>
              <a:rPr lang="en-US" b="1" dirty="0"/>
              <a:t>State Response to Financing Cuts</a:t>
            </a:r>
          </a:p>
        </p:txBody>
      </p:sp>
      <p:sp>
        <p:nvSpPr>
          <p:cNvPr id="3" name="Content Placeholder 2">
            <a:extLst>
              <a:ext uri="{FF2B5EF4-FFF2-40B4-BE49-F238E27FC236}">
                <a16:creationId xmlns:a16="http://schemas.microsoft.com/office/drawing/2014/main" id="{FB4BD603-714B-CA7E-0DFB-EFD89F77F5E1}"/>
              </a:ext>
            </a:extLst>
          </p:cNvPr>
          <p:cNvSpPr>
            <a:spLocks noGrp="1"/>
          </p:cNvSpPr>
          <p:nvPr>
            <p:ph idx="1"/>
          </p:nvPr>
        </p:nvSpPr>
        <p:spPr/>
        <p:txBody>
          <a:bodyPr>
            <a:normAutofit lnSpcReduction="10000"/>
          </a:bodyPr>
          <a:lstStyle/>
          <a:p>
            <a:r>
              <a:rPr lang="en-US" sz="2800" dirty="0"/>
              <a:t>Significant cuts to federal Medicaid funding are a large cost-shift to states</a:t>
            </a:r>
          </a:p>
          <a:p>
            <a:r>
              <a:rPr lang="en-US" sz="2800" dirty="0"/>
              <a:t>States would have to dramatically raise taxes or severely cut other parts of their budget, especially K-12 education and higher education which constitute, on average, 43% of their general fund budgets</a:t>
            </a:r>
          </a:p>
          <a:p>
            <a:r>
              <a:rPr lang="en-US" sz="2800" dirty="0"/>
              <a:t>Restriction or elimination of provider taxes at the same time would make it far harder to maintain current state spending let alone raise revenues to compensate for loss in federal funding</a:t>
            </a:r>
          </a:p>
          <a:p>
            <a:r>
              <a:rPr lang="en-US" sz="2800" dirty="0"/>
              <a:t>As is far more likely, states would have to make deep, damaging cuts throughout their Medicaid programs, affecting everyone with Medicaid coverage and all the providers and plans that serve them</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0980B18-C81D-D51D-6012-668562566707}"/>
              </a:ext>
            </a:extLst>
          </p:cNvPr>
          <p:cNvSpPr>
            <a:spLocks noGrp="1"/>
          </p:cNvSpPr>
          <p:nvPr>
            <p:ph type="sldNum" sz="quarter" idx="12"/>
          </p:nvPr>
        </p:nvSpPr>
        <p:spPr/>
        <p:txBody>
          <a:bodyPr/>
          <a:lstStyle/>
          <a:p>
            <a:fld id="{ADA2D79C-CD48-4D19-A731-CDEDB40B86D9}" type="slidenum">
              <a:rPr lang="en-US" smtClean="0"/>
              <a:pPr/>
              <a:t>5</a:t>
            </a:fld>
            <a:endParaRPr lang="en-US" dirty="0"/>
          </a:p>
        </p:txBody>
      </p:sp>
    </p:spTree>
    <p:extLst>
      <p:ext uri="{BB962C8B-B14F-4D97-AF65-F5344CB8AC3E}">
        <p14:creationId xmlns:p14="http://schemas.microsoft.com/office/powerpoint/2010/main" val="365588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t>Illustrating the Magnitude </a:t>
            </a:r>
            <a:r>
              <a:rPr lang="en-US" b="1" dirty="0">
                <a:latin typeface="Calibri"/>
                <a:ea typeface="Calibri"/>
                <a:cs typeface="Calibri"/>
                <a:sym typeface="Calibri"/>
              </a:rPr>
              <a:t>of Potential Financing Cuts</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6581023" cy="4343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3200"/>
              <a:buChar char="•"/>
            </a:pPr>
            <a:r>
              <a:rPr lang="en-US" sz="2800" dirty="0"/>
              <a:t>As an example, in 2017 the CBO estimated the impact of the Better Care Reconciliation Act bill, one of the Senate repeal/replace bills, which included per capita caps/block grants and elimination of the Medicaid expansion matching rate</a:t>
            </a:r>
          </a:p>
          <a:p>
            <a:pPr marL="742950" lvl="1" indent="-285750" algn="l" rtl="0">
              <a:lnSpc>
                <a:spcPct val="90000"/>
              </a:lnSpc>
              <a:spcBef>
                <a:spcPts val="560"/>
              </a:spcBef>
              <a:spcAft>
                <a:spcPts val="0"/>
              </a:spcAft>
              <a:buSzPts val="2800"/>
              <a:buChar char="-"/>
            </a:pPr>
            <a:r>
              <a:rPr lang="en-US" sz="2400" dirty="0">
                <a:latin typeface="Calibri"/>
                <a:ea typeface="Calibri"/>
                <a:cs typeface="Calibri"/>
                <a:sym typeface="Calibri"/>
              </a:rPr>
              <a:t>Federal Medicaid spending would have been cut 26% in 2026</a:t>
            </a:r>
          </a:p>
          <a:p>
            <a:pPr marL="742950" lvl="1" indent="-285750" algn="l" rtl="0">
              <a:lnSpc>
                <a:spcPct val="90000"/>
              </a:lnSpc>
              <a:spcBef>
                <a:spcPts val="560"/>
              </a:spcBef>
              <a:spcAft>
                <a:spcPts val="0"/>
              </a:spcAft>
              <a:buSzPts val="2800"/>
              <a:buChar char="-"/>
            </a:pPr>
            <a:r>
              <a:rPr lang="en-US" sz="2400" dirty="0">
                <a:latin typeface="Calibri"/>
                <a:ea typeface="Calibri"/>
                <a:cs typeface="Calibri"/>
                <a:sym typeface="Calibri"/>
              </a:rPr>
              <a:t>And 35% in 2036</a:t>
            </a:r>
          </a:p>
          <a:p>
            <a:pPr marL="457200" lvl="1" indent="0">
              <a:spcBef>
                <a:spcPts val="0"/>
              </a:spcBef>
              <a:buSzPts val="3200"/>
              <a:buNone/>
            </a:pPr>
            <a:endParaRPr lang="en-US" dirty="0"/>
          </a:p>
          <a:p>
            <a:pPr marL="0" indent="0">
              <a:buNone/>
            </a:pP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pic>
        <p:nvPicPr>
          <p:cNvPr id="3" name="Picture 2">
            <a:extLst>
              <a:ext uri="{FF2B5EF4-FFF2-40B4-BE49-F238E27FC236}">
                <a16:creationId xmlns:a16="http://schemas.microsoft.com/office/drawing/2014/main" id="{3305B039-797D-290A-C314-04784F71E51E}"/>
              </a:ext>
            </a:extLst>
          </p:cNvPr>
          <p:cNvPicPr>
            <a:picLocks noChangeAspect="1"/>
          </p:cNvPicPr>
          <p:nvPr/>
        </p:nvPicPr>
        <p:blipFill rotWithShape="1">
          <a:blip r:embed="rId3"/>
          <a:srcRect l="16706" t="18295" r="43522" b="14715"/>
          <a:stretch/>
        </p:blipFill>
        <p:spPr>
          <a:xfrm>
            <a:off x="7190623" y="1480115"/>
            <a:ext cx="4177593" cy="4398003"/>
          </a:xfrm>
          <a:prstGeom prst="rect">
            <a:avLst/>
          </a:prstGeom>
        </p:spPr>
      </p:pic>
    </p:spTree>
    <p:extLst>
      <p:ext uri="{BB962C8B-B14F-4D97-AF65-F5344CB8AC3E}">
        <p14:creationId xmlns:p14="http://schemas.microsoft.com/office/powerpoint/2010/main" val="322259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44061"/>
              </a:buClr>
              <a:buSzPts val="3600"/>
              <a:buFont typeface="Helvetica Neue"/>
              <a:buNone/>
            </a:pPr>
            <a:r>
              <a:rPr lang="en-US" b="1" dirty="0"/>
              <a:t>Medicaid Financing Cuts Likely Will Be Paired with </a:t>
            </a:r>
            <a:br>
              <a:rPr lang="en-US" b="1" dirty="0"/>
            </a:br>
            <a:r>
              <a:rPr lang="en-US" b="1" dirty="0"/>
              <a:t>New Harmful Policies</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90000"/>
              </a:lnSpc>
              <a:spcBef>
                <a:spcPts val="0"/>
              </a:spcBef>
              <a:spcAft>
                <a:spcPts val="0"/>
              </a:spcAft>
              <a:buSzPts val="3200"/>
              <a:buChar char="•"/>
            </a:pPr>
            <a:r>
              <a:rPr lang="en-US" b="1" dirty="0">
                <a:latin typeface="Calibri"/>
                <a:ea typeface="Calibri"/>
                <a:cs typeface="Calibri"/>
                <a:sym typeface="Calibri"/>
              </a:rPr>
              <a:t>Part </a:t>
            </a:r>
            <a:r>
              <a:rPr lang="en-US" b="1" dirty="0"/>
              <a:t>I </a:t>
            </a:r>
            <a:r>
              <a:rPr lang="en-US" dirty="0">
                <a:latin typeface="Calibri"/>
                <a:ea typeface="Calibri"/>
                <a:cs typeface="Calibri"/>
                <a:sym typeface="Calibri"/>
              </a:rPr>
              <a:t>will cover new and harmful </a:t>
            </a:r>
            <a:r>
              <a:rPr lang="en-US" b="1" dirty="0">
                <a:latin typeface="Calibri"/>
                <a:ea typeface="Calibri"/>
                <a:cs typeface="Calibri"/>
                <a:sym typeface="Calibri"/>
              </a:rPr>
              <a:t>federal legislative policies </a:t>
            </a:r>
            <a:r>
              <a:rPr lang="en-US" dirty="0">
                <a:latin typeface="Calibri"/>
                <a:ea typeface="Calibri"/>
                <a:cs typeface="Calibri"/>
                <a:sym typeface="Calibri"/>
              </a:rPr>
              <a:t>that may be paired with the Medicaid financing cuts under consideration</a:t>
            </a:r>
          </a:p>
          <a:p>
            <a:pPr marL="742950" lvl="1" indent="-285750"/>
            <a:r>
              <a:rPr lang="en-US" dirty="0">
                <a:latin typeface="Calibri"/>
                <a:ea typeface="Calibri"/>
                <a:cs typeface="Calibri"/>
                <a:sym typeface="Calibri"/>
              </a:rPr>
              <a:t>These policies are about giving states flexibility to slash their Medicaid programs that are not currently permitted or requiring states to institute certain cuts, </a:t>
            </a:r>
            <a:r>
              <a:rPr lang="en-US" u="sng" dirty="0">
                <a:latin typeface="Calibri"/>
                <a:ea typeface="Calibri"/>
                <a:cs typeface="Calibri"/>
                <a:sym typeface="Calibri"/>
              </a:rPr>
              <a:t>not</a:t>
            </a:r>
            <a:r>
              <a:rPr lang="en-US" dirty="0">
                <a:latin typeface="Calibri"/>
                <a:ea typeface="Calibri"/>
                <a:cs typeface="Calibri"/>
                <a:sym typeface="Calibri"/>
              </a:rPr>
              <a:t> flexibility to improve state Medicaid programs or support innovation</a:t>
            </a:r>
          </a:p>
          <a:p>
            <a:pPr marL="742950" lvl="1" indent="-285750"/>
            <a:r>
              <a:rPr lang="en-US" sz="2800" dirty="0">
                <a:latin typeface="Calibri" panose="020F0502020204030204" pitchFamily="34" charset="0"/>
                <a:cs typeface="Calibri" panose="020F0502020204030204" pitchFamily="34" charset="0"/>
              </a:rPr>
              <a:t>Based on proposals from Project 2025, House Republican Study Committee budget, House Republican budget resolution, Paragon Institute and Center for Renewing America</a:t>
            </a:r>
          </a:p>
          <a:p>
            <a:pPr marL="742950" lvl="1" indent="-285750"/>
            <a:r>
              <a:rPr lang="en-US" dirty="0"/>
              <a:t>This is not meant to cover every potential bad thing a new Administration could do in Medicaid – we are focusing on policies related to cuts</a:t>
            </a:r>
            <a:endParaRPr lang="en-US" dirty="0">
              <a:latin typeface="Calibri" panose="020F0502020204030204" pitchFamily="34" charset="0"/>
              <a:ea typeface="Calibri"/>
              <a:cs typeface="Calibri" panose="020F0502020204030204" pitchFamily="34" charset="0"/>
              <a:sym typeface="Calibri"/>
            </a:endParaRPr>
          </a:p>
          <a:p>
            <a:pPr marL="285750" indent="-285750"/>
            <a:r>
              <a:rPr lang="en-US" b="1" dirty="0">
                <a:latin typeface="Calibri"/>
                <a:ea typeface="Calibri"/>
                <a:cs typeface="Calibri"/>
                <a:sym typeface="Calibri"/>
              </a:rPr>
              <a:t>Part II </a:t>
            </a:r>
            <a:r>
              <a:rPr lang="en-US" dirty="0">
                <a:latin typeface="Calibri"/>
                <a:ea typeface="Calibri"/>
                <a:cs typeface="Calibri"/>
                <a:sym typeface="Calibri"/>
              </a:rPr>
              <a:t>will discuss </a:t>
            </a:r>
            <a:r>
              <a:rPr lang="en-US" b="1" dirty="0">
                <a:latin typeface="Calibri"/>
                <a:ea typeface="Calibri"/>
                <a:cs typeface="Calibri"/>
                <a:sym typeface="Calibri"/>
              </a:rPr>
              <a:t>state cuts and actions </a:t>
            </a:r>
            <a:r>
              <a:rPr lang="en-US" dirty="0">
                <a:latin typeface="Calibri"/>
                <a:ea typeface="Calibri"/>
                <a:cs typeface="Calibri"/>
                <a:sym typeface="Calibri"/>
              </a:rPr>
              <a:t>in response to federal financing cuts that are already allowed under </a:t>
            </a:r>
            <a:r>
              <a:rPr lang="en-US" dirty="0"/>
              <a:t>existing Medicaid law</a:t>
            </a: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11504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title"/>
          </p:nvPr>
        </p:nvSpPr>
        <p:spPr>
          <a:xfrm>
            <a:off x="1219200" y="2057401"/>
            <a:ext cx="103632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44061"/>
              </a:buClr>
              <a:buSzPts val="4000"/>
              <a:buFont typeface="Helvetica Neue"/>
              <a:buNone/>
            </a:pPr>
            <a:r>
              <a:rPr lang="en-US" b="1" dirty="0">
                <a:latin typeface="Calibri"/>
                <a:ea typeface="Calibri"/>
                <a:cs typeface="Calibri"/>
                <a:sym typeface="Calibri"/>
              </a:rPr>
              <a:t>PART I:  POTENTIAL NEW HARMFUL FEDERAL LEGISLATIVE POLICIES	</a:t>
            </a:r>
            <a:endParaRPr b="1" dirty="0">
              <a:latin typeface="Calibri"/>
              <a:ea typeface="Calibri"/>
              <a:cs typeface="Calibri"/>
              <a:sym typeface="Calibri"/>
            </a:endParaRPr>
          </a:p>
        </p:txBody>
      </p:sp>
      <p:sp>
        <p:nvSpPr>
          <p:cNvPr id="126" name="Google Shape;126;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44061"/>
              </a:buClr>
              <a:buSzPts val="3600"/>
              <a:buFont typeface="Helvetica Neue"/>
              <a:buNone/>
            </a:pPr>
            <a:r>
              <a:rPr lang="en-US" b="1" dirty="0">
                <a:latin typeface="Calibri"/>
                <a:ea typeface="Calibri"/>
                <a:cs typeface="Calibri"/>
                <a:sym typeface="Calibri"/>
              </a:rPr>
              <a:t>Direct Attac</a:t>
            </a:r>
            <a:r>
              <a:rPr lang="en-US" b="1" dirty="0"/>
              <a:t>k on the Individual Medicaid Entitlement</a:t>
            </a:r>
            <a:endParaRPr b="1" dirty="0">
              <a:latin typeface="Calibri"/>
              <a:ea typeface="Calibri"/>
              <a:cs typeface="Calibri"/>
              <a:sym typeface="Calibri"/>
            </a:endParaRPr>
          </a:p>
        </p:txBody>
      </p:sp>
      <p:sp>
        <p:nvSpPr>
          <p:cNvPr id="132" name="Google Shape;132;p3"/>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3200"/>
              <a:buChar char="•"/>
            </a:pPr>
            <a:r>
              <a:rPr lang="en-US" b="1" dirty="0">
                <a:latin typeface="Calibri"/>
                <a:ea typeface="Calibri"/>
                <a:cs typeface="Calibri"/>
                <a:sym typeface="Calibri"/>
              </a:rPr>
              <a:t>Enrollment Caps</a:t>
            </a:r>
            <a:r>
              <a:rPr lang="en-US" dirty="0">
                <a:latin typeface="Calibri"/>
                <a:ea typeface="Calibri"/>
                <a:cs typeface="Calibri"/>
                <a:sym typeface="Calibri"/>
              </a:rPr>
              <a:t>: allowing states to use waiting lists and limit how many eligible people can enroll</a:t>
            </a:r>
          </a:p>
          <a:p>
            <a:pPr marL="342900" lvl="0" indent="-342900" algn="l" rtl="0">
              <a:lnSpc>
                <a:spcPct val="90000"/>
              </a:lnSpc>
              <a:spcBef>
                <a:spcPts val="0"/>
              </a:spcBef>
              <a:spcAft>
                <a:spcPts val="0"/>
              </a:spcAft>
              <a:buSzPts val="3200"/>
              <a:buChar char="•"/>
            </a:pPr>
            <a:r>
              <a:rPr lang="en-US" b="1" dirty="0"/>
              <a:t>Time and Lifetime Limits</a:t>
            </a:r>
            <a:r>
              <a:rPr lang="en-US" dirty="0"/>
              <a:t>: allowing states to set a time limit on how long eligible people enroll in Medicaid (ex. 3 years), which could be a temporary (ex. can’t re-enroll for a year) or lifetime limit</a:t>
            </a:r>
          </a:p>
          <a:p>
            <a:pPr marL="342900" lvl="0" indent="-342900" algn="l" rtl="0">
              <a:lnSpc>
                <a:spcPct val="90000"/>
              </a:lnSpc>
              <a:spcBef>
                <a:spcPts val="0"/>
              </a:spcBef>
              <a:spcAft>
                <a:spcPts val="0"/>
              </a:spcAft>
              <a:buSzPts val="3200"/>
              <a:buChar char="•"/>
            </a:pPr>
            <a:r>
              <a:rPr lang="en-US" b="1" dirty="0"/>
              <a:t>Lockouts</a:t>
            </a:r>
            <a:r>
              <a:rPr lang="en-US" dirty="0"/>
              <a:t>: as we have seen in 1115 waivers, allowing states to bar eligible people from enrolling for a period of time based on some kind of “noncompliance”</a:t>
            </a:r>
            <a:endParaRPr lang="en-US" dirty="0">
              <a:latin typeface="Calibri"/>
              <a:ea typeface="Calibri"/>
              <a:cs typeface="Calibri"/>
              <a:sym typeface="Calibri"/>
            </a:endParaRPr>
          </a:p>
          <a:p>
            <a:pPr marL="742950" lvl="1" indent="-285750" algn="l" rtl="0">
              <a:lnSpc>
                <a:spcPct val="90000"/>
              </a:lnSpc>
              <a:spcBef>
                <a:spcPts val="560"/>
              </a:spcBef>
              <a:spcAft>
                <a:spcPts val="0"/>
              </a:spcAft>
              <a:buSzPts val="2800"/>
              <a:buChar char="-"/>
            </a:pPr>
            <a:endParaRPr lang="en-US" dirty="0">
              <a:latin typeface="Calibri"/>
              <a:ea typeface="Calibri"/>
              <a:cs typeface="Calibri"/>
              <a:sym typeface="Calibri"/>
            </a:endParaRPr>
          </a:p>
        </p:txBody>
      </p:sp>
      <p:sp>
        <p:nvSpPr>
          <p:cNvPr id="133" name="Google Shape;133;p3"/>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6167667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6668</TotalTime>
  <Words>3035</Words>
  <Application>Microsoft Macintosh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Noto Sans Symbols</vt:lpstr>
      <vt:lpstr>Helvetica</vt:lpstr>
      <vt:lpstr>Helvetica Neue</vt:lpstr>
      <vt:lpstr>Calibri</vt:lpstr>
      <vt:lpstr>NTR</vt:lpstr>
      <vt:lpstr>Arial</vt:lpstr>
      <vt:lpstr>Office Theme</vt:lpstr>
      <vt:lpstr>PowerPoint Presentation</vt:lpstr>
      <vt:lpstr>Medicaid’s Many Roles</vt:lpstr>
      <vt:lpstr>Medicaid Is Largest Source of Federal Funds for States</vt:lpstr>
      <vt:lpstr>Medicaid At Risk of Devastating Financing Cuts</vt:lpstr>
      <vt:lpstr>State Response to Financing Cuts</vt:lpstr>
      <vt:lpstr>Illustrating the Magnitude of Potential Financing Cuts</vt:lpstr>
      <vt:lpstr>Medicaid Financing Cuts Likely Will Be Paired with  New Harmful Policies</vt:lpstr>
      <vt:lpstr>PART I:  POTENTIAL NEW HARMFUL FEDERAL LEGISLATIVE POLICIES </vt:lpstr>
      <vt:lpstr>Direct Attack on the Individual Medicaid Entitlement</vt:lpstr>
      <vt:lpstr> Harmful Barriers to Coverage</vt:lpstr>
      <vt:lpstr>Degrading the Eligibility &amp; Enrollment Process</vt:lpstr>
      <vt:lpstr>Restricting Eligibility</vt:lpstr>
      <vt:lpstr>Restricting Benefits</vt:lpstr>
      <vt:lpstr>PART II:  STATE ACTIONS IN RESPONSE TO FEDERAL FINANCING CUTS</vt:lpstr>
      <vt:lpstr>State Reaction to Federal Cost-Shift</vt:lpstr>
      <vt:lpstr>Reduce Optional Eligibility</vt:lpstr>
      <vt:lpstr>Reduce Optional Benefits</vt:lpstr>
      <vt:lpstr>Raise Out-of-Pocket Costs</vt:lpstr>
      <vt:lpstr>Reduce Provider Rates</vt:lpstr>
      <vt:lpstr>Reduce Payments to Managed Care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Green</dc:creator>
  <cp:lastModifiedBy>Jade Little</cp:lastModifiedBy>
  <cp:revision>22</cp:revision>
  <cp:lastPrinted>2024-12-16T23:39:53Z</cp:lastPrinted>
  <dcterms:created xsi:type="dcterms:W3CDTF">2021-08-02T13:16:19Z</dcterms:created>
  <dcterms:modified xsi:type="dcterms:W3CDTF">2024-12-17T20:51:54Z</dcterms:modified>
</cp:coreProperties>
</file>