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728" r:id="rId2"/>
    <p:sldId id="305" r:id="rId3"/>
    <p:sldId id="810" r:id="rId4"/>
    <p:sldId id="802" r:id="rId5"/>
    <p:sldId id="811" r:id="rId6"/>
    <p:sldId id="812" r:id="rId7"/>
    <p:sldId id="803" r:id="rId8"/>
    <p:sldId id="804" r:id="rId9"/>
    <p:sldId id="808" r:id="rId10"/>
    <p:sldId id="809" r:id="rId11"/>
    <p:sldId id="806" r:id="rId12"/>
    <p:sldId id="826" r:id="rId13"/>
    <p:sldId id="807" r:id="rId14"/>
    <p:sldId id="813" r:id="rId15"/>
    <p:sldId id="817" r:id="rId16"/>
    <p:sldId id="818" r:id="rId17"/>
    <p:sldId id="819" r:id="rId18"/>
    <p:sldId id="820" r:id="rId19"/>
    <p:sldId id="821" r:id="rId20"/>
    <p:sldId id="822" r:id="rId21"/>
    <p:sldId id="823" r:id="rId22"/>
    <p:sldId id="824" r:id="rId23"/>
    <p:sldId id="825" r:id="rId24"/>
    <p:sldId id="816" r:id="rId25"/>
  </p:sldIdLst>
  <p:sldSz cx="12192000" cy="6858000"/>
  <p:notesSz cx="6858000" cy="9144000"/>
  <p:embeddedFontLst>
    <p:embeddedFont>
      <p:font typeface="Aptos" panose="020B000402020202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Helvetica Neue" panose="02000503000000020004"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OkLW+FAjpCIhCD0n2Fo0ZP95CF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1"/>
    <a:srgbClr val="E2AA00"/>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02"/>
    <p:restoredTop sz="83333"/>
  </p:normalViewPr>
  <p:slideViewPr>
    <p:cSldViewPr snapToGrid="0">
      <p:cViewPr varScale="1">
        <p:scale>
          <a:sx n="92" d="100"/>
          <a:sy n="92" d="100"/>
        </p:scale>
        <p:origin x="584" y="1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01" d="100"/>
          <a:sy n="101" d="100"/>
        </p:scale>
        <p:origin x="976"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pab62/Documents/perm/per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80669374027918E-3"/>
          <c:y val="9.4543283434195893E-2"/>
          <c:w val="0.91841678653855974"/>
          <c:h val="0.87791302576674513"/>
        </c:manualLayout>
      </c:layout>
      <c:ofPieChart>
        <c:ofPieType val="bar"/>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AA-9A49-A72D-14CED2BEC994}"/>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69AA-9A49-A72D-14CED2BEC994}"/>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69AA-9A49-A72D-14CED2BEC994}"/>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69AA-9A49-A72D-14CED2BEC994}"/>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69AA-9A49-A72D-14CED2BEC994}"/>
              </c:ext>
            </c:extLst>
          </c:dPt>
          <c:dLbls>
            <c:dLbl>
              <c:idx val="0"/>
              <c:layout>
                <c:manualLayout>
                  <c:x val="0.25989134805747949"/>
                  <c:y val="-0.1931164054271276"/>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lumMod val="9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322752080896947"/>
                      <c:h val="0.26480803389569257"/>
                    </c:manualLayout>
                  </c15:layout>
                </c:ext>
                <c:ext xmlns:c16="http://schemas.microsoft.com/office/drawing/2014/chart" uri="{C3380CC4-5D6E-409C-BE32-E72D297353CC}">
                  <c16:uniqueId val="{00000001-69AA-9A49-A72D-14CED2BEC994}"/>
                </c:ext>
              </c:extLst>
            </c:dLbl>
            <c:dLbl>
              <c:idx val="1"/>
              <c:layout>
                <c:manualLayout>
                  <c:x val="-1.7572159754046024E-2"/>
                  <c:y val="-1.4098930024992384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28FA8925-2758-5B4B-91DA-8FF64C412321}" type="CATEGORYNAME">
                      <a:rPr lang="en-US" sz="1600" smtClean="0">
                        <a:solidFill>
                          <a:schemeClr val="tx1"/>
                        </a:solidFill>
                      </a:rPr>
                      <a:pPr>
                        <a:defRPr sz="1600"/>
                      </a:pPr>
                      <a:t>[CATEGORY NAME]</a:t>
                    </a:fld>
                    <a:r>
                      <a:rPr lang="en-US" sz="1600" dirty="0">
                        <a:solidFill>
                          <a:schemeClr val="tx1"/>
                        </a:solidFill>
                      </a:rPr>
                      <a:t> 74.3%</a:t>
                    </a:r>
                  </a:p>
                  <a:p>
                    <a:pPr>
                      <a:defRPr sz="1600"/>
                    </a:pPr>
                    <a:endParaRPr lang="en-US"/>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9603725840160585"/>
                      <c:h val="0.20267342366312757"/>
                    </c:manualLayout>
                  </c15:layout>
                  <c15:dlblFieldTable/>
                  <c15:showDataLabelsRange val="0"/>
                </c:ext>
                <c:ext xmlns:c16="http://schemas.microsoft.com/office/drawing/2014/chart" uri="{C3380CC4-5D6E-409C-BE32-E72D297353CC}">
                  <c16:uniqueId val="{00000003-69AA-9A49-A72D-14CED2BEC994}"/>
                </c:ext>
              </c:extLst>
            </c:dLbl>
            <c:dLbl>
              <c:idx val="2"/>
              <c:layout>
                <c:manualLayout>
                  <c:x val="-1.4884626538372241E-2"/>
                  <c:y val="-6.7740464542742117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BA8A1F8A-CA38-6342-BCB3-B28866753F94}" type="CATEGORYNAME">
                      <a:rPr lang="en-US" sz="1600" smtClean="0">
                        <a:solidFill>
                          <a:schemeClr val="tx1"/>
                        </a:solidFill>
                      </a:rPr>
                      <a:pPr>
                        <a:defRPr sz="1600"/>
                      </a:pPr>
                      <a:t>[CATEGORY NAME]</a:t>
                    </a:fld>
                    <a:r>
                      <a:rPr lang="en-US" sz="1600" dirty="0">
                        <a:solidFill>
                          <a:schemeClr val="tx1"/>
                        </a:solidFill>
                      </a:rPr>
                      <a:t> 5.2%</a:t>
                    </a:r>
                  </a:p>
                  <a:p>
                    <a:pPr>
                      <a:defRPr sz="1600"/>
                    </a:pPr>
                    <a:endParaRPr lang="en-US"/>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layout>
                    <c:manualLayout>
                      <c:w val="0.18420127030508754"/>
                      <c:h val="0.14568362980442817"/>
                    </c:manualLayout>
                  </c15:layout>
                  <c15:dlblFieldTable/>
                  <c15:showDataLabelsRange val="0"/>
                </c:ext>
                <c:ext xmlns:c16="http://schemas.microsoft.com/office/drawing/2014/chart" uri="{C3380CC4-5D6E-409C-BE32-E72D297353CC}">
                  <c16:uniqueId val="{00000005-69AA-9A49-A72D-14CED2BEC994}"/>
                </c:ext>
              </c:extLst>
            </c:dLbl>
            <c:dLbl>
              <c:idx val="3"/>
              <c:layout>
                <c:manualLayout>
                  <c:x val="-6.2023754023363712E-3"/>
                  <c:y val="2.0391180367215569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r>
                      <a:rPr lang="en-US" sz="1600" dirty="0">
                        <a:solidFill>
                          <a:schemeClr val="tx1"/>
                        </a:solidFill>
                      </a:rPr>
                      <a:t>Other, 20.5% </a:t>
                    </a:r>
                    <a:r>
                      <a:rPr lang="en-US" sz="1600" baseline="0" dirty="0">
                        <a:solidFill>
                          <a:schemeClr val="tx1"/>
                        </a:solidFill>
                      </a:rPr>
                      <a:t> </a:t>
                    </a:r>
                    <a:endParaRPr lang="en-US" sz="160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5770159697980457"/>
                      <c:h val="7.0174790720889016E-2"/>
                    </c:manualLayout>
                  </c15:layout>
                  <c15:showDataLabelsRange val="0"/>
                </c:ext>
                <c:ext xmlns:c16="http://schemas.microsoft.com/office/drawing/2014/chart" uri="{C3380CC4-5D6E-409C-BE32-E72D297353CC}">
                  <c16:uniqueId val="{00000007-69AA-9A49-A72D-14CED2BEC994}"/>
                </c:ext>
              </c:extLst>
            </c:dLbl>
            <c:dLbl>
              <c:idx val="4"/>
              <c:layout>
                <c:manualLayout>
                  <c:x val="-6.0757297338848854E-2"/>
                  <c:y val="2.7167979286781139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sz="1600" b="1" dirty="0"/>
                      <a:t>Improper Payments, 5%</a:t>
                    </a:r>
                  </a:p>
                  <a:p>
                    <a:pPr>
                      <a:defRPr sz="1600" b="1"/>
                    </a:pPr>
                    <a:endParaRPr lang="en-US" sz="1600" b="1"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8577981651376146"/>
                      <c:h val="0.17708333333333334"/>
                    </c:manualLayout>
                  </c15:layout>
                  <c15:showDataLabelsRange val="0"/>
                </c:ext>
                <c:ext xmlns:c16="http://schemas.microsoft.com/office/drawing/2014/chart" uri="{C3380CC4-5D6E-409C-BE32-E72D297353CC}">
                  <c16:uniqueId val="{00000009-69AA-9A49-A72D-14CED2BEC99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Sheet2!$A$33:$A$36</c:f>
              <c:strCache>
                <c:ptCount val="4"/>
                <c:pt idx="0">
                  <c:v>Proper Payments</c:v>
                </c:pt>
                <c:pt idx="1">
                  <c:v>Insufficient Documentation</c:v>
                </c:pt>
                <c:pt idx="2">
                  <c:v>Technical Error</c:v>
                </c:pt>
                <c:pt idx="3">
                  <c:v>Improper Payments</c:v>
                </c:pt>
              </c:strCache>
            </c:strRef>
          </c:cat>
          <c:val>
            <c:numRef>
              <c:f>Sheet2!$B$33:$B$36</c:f>
              <c:numCache>
                <c:formatCode>0.0%</c:formatCode>
                <c:ptCount val="4"/>
                <c:pt idx="0">
                  <c:v>0.94899999999999995</c:v>
                </c:pt>
                <c:pt idx="1">
                  <c:v>3.7734240000000002E-2</c:v>
                </c:pt>
                <c:pt idx="2">
                  <c:v>3.0334000000000003E-3</c:v>
                </c:pt>
                <c:pt idx="3">
                  <c:v>1.0032359999999995E-2</c:v>
                </c:pt>
              </c:numCache>
            </c:numRef>
          </c:val>
          <c:extLst>
            <c:ext xmlns:c16="http://schemas.microsoft.com/office/drawing/2014/chart" uri="{C3380CC4-5D6E-409C-BE32-E72D297353CC}">
              <c16:uniqueId val="{0000000A-69AA-9A49-A72D-14CED2BEC994}"/>
            </c:ext>
          </c:extLst>
        </c:ser>
        <c:dLbls>
          <c:showLegendKey val="0"/>
          <c:showVal val="0"/>
          <c:showCatName val="0"/>
          <c:showSerName val="0"/>
          <c:showPercent val="0"/>
          <c:showBubbleSize val="0"/>
          <c:showLeaderLines val="0"/>
        </c:dLbls>
        <c:gapWidth val="150"/>
        <c:splitType val="pos"/>
        <c:splitPos val="3"/>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69726871246407E-2"/>
          <c:y val="0"/>
          <c:w val="0.96723027312875365"/>
          <c:h val="0.86473012893320544"/>
        </c:manualLayout>
      </c:layout>
      <c:barChart>
        <c:barDir val="col"/>
        <c:grouping val="clustered"/>
        <c:varyColors val="0"/>
        <c:ser>
          <c:idx val="0"/>
          <c:order val="0"/>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Sheet1!$A$1:$A$5</c:f>
              <c:numCache>
                <c:formatCode>General</c:formatCode>
                <c:ptCount val="5"/>
                <c:pt idx="0">
                  <c:v>2020</c:v>
                </c:pt>
                <c:pt idx="1">
                  <c:v>2021</c:v>
                </c:pt>
                <c:pt idx="2">
                  <c:v>2022</c:v>
                </c:pt>
                <c:pt idx="3">
                  <c:v>2023</c:v>
                </c:pt>
                <c:pt idx="4">
                  <c:v>2024</c:v>
                </c:pt>
              </c:numCache>
            </c:numRef>
          </c:cat>
          <c:val>
            <c:numRef>
              <c:f>Sheet1!$B$1:$B$5</c:f>
              <c:numCache>
                <c:formatCode>0.00%</c:formatCode>
                <c:ptCount val="5"/>
                <c:pt idx="0">
                  <c:v>0.21360000000000001</c:v>
                </c:pt>
                <c:pt idx="1">
                  <c:v>0.21690000000000001</c:v>
                </c:pt>
                <c:pt idx="2">
                  <c:v>0.15620000000000001</c:v>
                </c:pt>
                <c:pt idx="3">
                  <c:v>8.5800000000000001E-2</c:v>
                </c:pt>
                <c:pt idx="4">
                  <c:v>5.0900000000000001E-2</c:v>
                </c:pt>
              </c:numCache>
            </c:numRef>
          </c:val>
          <c:extLst>
            <c:ext xmlns:c16="http://schemas.microsoft.com/office/drawing/2014/chart" uri="{C3380CC4-5D6E-409C-BE32-E72D297353CC}">
              <c16:uniqueId val="{00000000-4875-ED47-9CA5-7CD85DA4FEEC}"/>
            </c:ext>
          </c:extLst>
        </c:ser>
        <c:dLbls>
          <c:showLegendKey val="0"/>
          <c:showVal val="0"/>
          <c:showCatName val="0"/>
          <c:showSerName val="0"/>
          <c:showPercent val="0"/>
          <c:showBubbleSize val="0"/>
        </c:dLbls>
        <c:gapWidth val="219"/>
        <c:overlap val="-27"/>
        <c:axId val="1994829856"/>
        <c:axId val="1995005504"/>
      </c:barChart>
      <c:catAx>
        <c:axId val="199482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95005504"/>
        <c:crosses val="autoZero"/>
        <c:auto val="1"/>
        <c:lblAlgn val="ctr"/>
        <c:lblOffset val="100"/>
        <c:noMultiLvlLbl val="0"/>
      </c:catAx>
      <c:valAx>
        <c:axId val="1995005504"/>
        <c:scaling>
          <c:orientation val="minMax"/>
        </c:scaling>
        <c:delete val="1"/>
        <c:axPos val="l"/>
        <c:numFmt formatCode="0.00%" sourceLinked="1"/>
        <c:majorTickMark val="none"/>
        <c:minorTickMark val="none"/>
        <c:tickLblPos val="nextTo"/>
        <c:crossAx val="1994829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dirty="0">
                <a:solidFill>
                  <a:schemeClr val="tx1"/>
                </a:solidFill>
              </a:rPr>
              <a:t>National</a:t>
            </a:r>
            <a:r>
              <a:rPr lang="en-US" sz="1800" b="0" baseline="0" dirty="0">
                <a:solidFill>
                  <a:schemeClr val="tx1"/>
                </a:solidFill>
              </a:rPr>
              <a:t> Ex Parte Rates During Unwinding</a:t>
            </a:r>
            <a:endParaRPr lang="en-US" sz="1800" b="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8575" cap="rnd">
                <a:solidFill>
                  <a:srgbClr val="960001"/>
                </a:solidFill>
                <a:prstDash val="solid"/>
              </a:ln>
              <a:effectLst/>
            </c:spPr>
            <c:trendlineType val="linear"/>
            <c:dispRSqr val="0"/>
            <c:dispEq val="0"/>
          </c:trendline>
          <c:cat>
            <c:numRef>
              <c:f>Sheet1!$A$1:$A$15</c:f>
              <c:numCache>
                <c:formatCode>mmm\-yy</c:formatCode>
                <c:ptCount val="15"/>
                <c:pt idx="0">
                  <c:v>45413</c:v>
                </c:pt>
                <c:pt idx="1">
                  <c:v>45383</c:v>
                </c:pt>
                <c:pt idx="2">
                  <c:v>45352</c:v>
                </c:pt>
                <c:pt idx="3">
                  <c:v>45323</c:v>
                </c:pt>
                <c:pt idx="4">
                  <c:v>45292</c:v>
                </c:pt>
                <c:pt idx="5">
                  <c:v>45261</c:v>
                </c:pt>
                <c:pt idx="6">
                  <c:v>45231</c:v>
                </c:pt>
                <c:pt idx="7">
                  <c:v>45200</c:v>
                </c:pt>
                <c:pt idx="8">
                  <c:v>45170</c:v>
                </c:pt>
                <c:pt idx="9">
                  <c:v>45139</c:v>
                </c:pt>
                <c:pt idx="10">
                  <c:v>45108</c:v>
                </c:pt>
                <c:pt idx="11">
                  <c:v>45078</c:v>
                </c:pt>
                <c:pt idx="12">
                  <c:v>45047</c:v>
                </c:pt>
                <c:pt idx="13">
                  <c:v>45017</c:v>
                </c:pt>
                <c:pt idx="14">
                  <c:v>44986</c:v>
                </c:pt>
              </c:numCache>
            </c:numRef>
          </c:cat>
          <c:val>
            <c:numRef>
              <c:f>Sheet1!$B$1:$B$15</c:f>
              <c:numCache>
                <c:formatCode>0%</c:formatCode>
                <c:ptCount val="15"/>
                <c:pt idx="0">
                  <c:v>0.48</c:v>
                </c:pt>
                <c:pt idx="1">
                  <c:v>0.51</c:v>
                </c:pt>
                <c:pt idx="2">
                  <c:v>0.45</c:v>
                </c:pt>
                <c:pt idx="3">
                  <c:v>0.47</c:v>
                </c:pt>
                <c:pt idx="4">
                  <c:v>0.48</c:v>
                </c:pt>
                <c:pt idx="5">
                  <c:v>0.48</c:v>
                </c:pt>
                <c:pt idx="6">
                  <c:v>0.35</c:v>
                </c:pt>
                <c:pt idx="7">
                  <c:v>0.39</c:v>
                </c:pt>
                <c:pt idx="8">
                  <c:v>0.34</c:v>
                </c:pt>
                <c:pt idx="9">
                  <c:v>0.32</c:v>
                </c:pt>
                <c:pt idx="10">
                  <c:v>0.33</c:v>
                </c:pt>
                <c:pt idx="11">
                  <c:v>0.31</c:v>
                </c:pt>
                <c:pt idx="12">
                  <c:v>0.25</c:v>
                </c:pt>
                <c:pt idx="13">
                  <c:v>0.25</c:v>
                </c:pt>
                <c:pt idx="14">
                  <c:v>0.27</c:v>
                </c:pt>
              </c:numCache>
            </c:numRef>
          </c:val>
          <c:extLst>
            <c:ext xmlns:c16="http://schemas.microsoft.com/office/drawing/2014/chart" uri="{C3380CC4-5D6E-409C-BE32-E72D297353CC}">
              <c16:uniqueId val="{00000000-495D-9A47-92D4-DD7BAA99230B}"/>
            </c:ext>
          </c:extLst>
        </c:ser>
        <c:dLbls>
          <c:showLegendKey val="0"/>
          <c:showVal val="0"/>
          <c:showCatName val="0"/>
          <c:showSerName val="0"/>
          <c:showPercent val="0"/>
          <c:showBubbleSize val="0"/>
        </c:dLbls>
        <c:gapWidth val="182"/>
        <c:axId val="1234358336"/>
        <c:axId val="1234360064"/>
      </c:barChart>
      <c:dateAx>
        <c:axId val="12343583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360064"/>
        <c:crosses val="autoZero"/>
        <c:auto val="1"/>
        <c:lblOffset val="100"/>
        <c:baseTimeUnit val="months"/>
      </c:dateAx>
      <c:valAx>
        <c:axId val="1234360064"/>
        <c:scaling>
          <c:orientation val="minMax"/>
          <c:max val="0.55000000000000004"/>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3435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2CEF0-81C8-9042-B370-BE660C7A522D}"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US"/>
        </a:p>
      </dgm:t>
    </dgm:pt>
    <dgm:pt modelId="{DA85A1A6-5979-5146-A832-2F2B17C901F9}">
      <dgm:prSet phldrT="[Text]"/>
      <dgm:spPr>
        <a:solidFill>
          <a:schemeClr val="bg2">
            <a:lumMod val="75000"/>
          </a:schemeClr>
        </a:solidFill>
      </dgm:spPr>
      <dgm:t>
        <a:bodyPr/>
        <a:lstStyle/>
        <a:p>
          <a:r>
            <a:rPr lang="en-US" dirty="0"/>
            <a:t>FFS Claims</a:t>
          </a:r>
        </a:p>
      </dgm:t>
    </dgm:pt>
    <dgm:pt modelId="{61C0AF2F-9D05-1E4B-B729-86224311EB69}" type="parTrans" cxnId="{7C9BB882-8FB0-E043-8CA5-214CF9968748}">
      <dgm:prSet/>
      <dgm:spPr/>
      <dgm:t>
        <a:bodyPr/>
        <a:lstStyle/>
        <a:p>
          <a:endParaRPr lang="en-US"/>
        </a:p>
      </dgm:t>
    </dgm:pt>
    <dgm:pt modelId="{C1DF575C-99A3-954B-BAB0-CEE5A923BF26}" type="sibTrans" cxnId="{7C9BB882-8FB0-E043-8CA5-214CF9968748}">
      <dgm:prSet/>
      <dgm:spPr/>
      <dgm:t>
        <a:bodyPr/>
        <a:lstStyle/>
        <a:p>
          <a:endParaRPr lang="en-US"/>
        </a:p>
      </dgm:t>
    </dgm:pt>
    <dgm:pt modelId="{5A07D78B-044A-A449-AA4F-A6219C74683A}">
      <dgm:prSet phldrT="[Text]"/>
      <dgm:spPr>
        <a:solidFill>
          <a:schemeClr val="bg2">
            <a:lumMod val="75000"/>
          </a:schemeClr>
        </a:solidFill>
      </dgm:spPr>
      <dgm:t>
        <a:bodyPr/>
        <a:lstStyle/>
        <a:p>
          <a:r>
            <a:rPr lang="en-US" dirty="0"/>
            <a:t>MCO Capitation Payments</a:t>
          </a:r>
        </a:p>
      </dgm:t>
    </dgm:pt>
    <dgm:pt modelId="{4AE9A4DB-74C8-5242-B5CE-FF2B9F1133D8}" type="parTrans" cxnId="{17E3F26B-32AA-FC42-A803-ACB328152C6A}">
      <dgm:prSet/>
      <dgm:spPr/>
      <dgm:t>
        <a:bodyPr/>
        <a:lstStyle/>
        <a:p>
          <a:endParaRPr lang="en-US"/>
        </a:p>
      </dgm:t>
    </dgm:pt>
    <dgm:pt modelId="{70B45EB7-D364-EF49-A769-3B7363EDDB3F}" type="sibTrans" cxnId="{17E3F26B-32AA-FC42-A803-ACB328152C6A}">
      <dgm:prSet/>
      <dgm:spPr/>
      <dgm:t>
        <a:bodyPr/>
        <a:lstStyle/>
        <a:p>
          <a:endParaRPr lang="en-US"/>
        </a:p>
      </dgm:t>
    </dgm:pt>
    <dgm:pt modelId="{3A1089E5-DB7D-CB47-AF88-125C7366B607}">
      <dgm:prSet phldrT="[Text]"/>
      <dgm:spPr/>
      <dgm:t>
        <a:bodyPr/>
        <a:lstStyle/>
        <a:p>
          <a:r>
            <a:rPr lang="en-US" dirty="0"/>
            <a:t>Checks if capitation rate is correct</a:t>
          </a:r>
        </a:p>
      </dgm:t>
    </dgm:pt>
    <dgm:pt modelId="{22EF019C-F40D-C64D-A51A-FE2F073A9239}" type="parTrans" cxnId="{1A4A32E1-6FE2-F24F-B214-FB39F80C6C38}">
      <dgm:prSet/>
      <dgm:spPr/>
      <dgm:t>
        <a:bodyPr/>
        <a:lstStyle/>
        <a:p>
          <a:endParaRPr lang="en-US"/>
        </a:p>
      </dgm:t>
    </dgm:pt>
    <dgm:pt modelId="{AFA1C214-0C06-A349-A6DD-3AA35BA5D293}" type="sibTrans" cxnId="{1A4A32E1-6FE2-F24F-B214-FB39F80C6C38}">
      <dgm:prSet/>
      <dgm:spPr/>
      <dgm:t>
        <a:bodyPr/>
        <a:lstStyle/>
        <a:p>
          <a:endParaRPr lang="en-US"/>
        </a:p>
      </dgm:t>
    </dgm:pt>
    <dgm:pt modelId="{8BC57C23-CCE8-5D4E-8CD2-30A4F86657FB}">
      <dgm:prSet phldrT="[Text]"/>
      <dgm:spPr>
        <a:solidFill>
          <a:schemeClr val="bg2">
            <a:lumMod val="75000"/>
          </a:schemeClr>
        </a:solidFill>
      </dgm:spPr>
      <dgm:t>
        <a:bodyPr/>
        <a:lstStyle/>
        <a:p>
          <a:r>
            <a:rPr lang="en-US" dirty="0"/>
            <a:t>Eligibility </a:t>
          </a:r>
        </a:p>
      </dgm:t>
    </dgm:pt>
    <dgm:pt modelId="{7AE1CC02-DFC8-A147-B877-6FF494210CAA}" type="parTrans" cxnId="{413F2DBC-2A5A-D240-8050-7C6399DEC8F8}">
      <dgm:prSet/>
      <dgm:spPr/>
      <dgm:t>
        <a:bodyPr/>
        <a:lstStyle/>
        <a:p>
          <a:endParaRPr lang="en-US"/>
        </a:p>
      </dgm:t>
    </dgm:pt>
    <dgm:pt modelId="{B7C26EE0-AF71-5045-B72A-9B7F68536787}" type="sibTrans" cxnId="{413F2DBC-2A5A-D240-8050-7C6399DEC8F8}">
      <dgm:prSet/>
      <dgm:spPr/>
      <dgm:t>
        <a:bodyPr/>
        <a:lstStyle/>
        <a:p>
          <a:endParaRPr lang="en-US"/>
        </a:p>
      </dgm:t>
    </dgm:pt>
    <dgm:pt modelId="{379528B0-8109-BC46-BA15-EFD9D8C486A0}">
      <dgm:prSet phldrT="[Text]"/>
      <dgm:spPr/>
      <dgm:t>
        <a:bodyPr/>
        <a:lstStyle/>
        <a:p>
          <a:r>
            <a:rPr lang="en-US" dirty="0"/>
            <a:t>Does not check for erroneous denials or disenrollment</a:t>
          </a:r>
        </a:p>
      </dgm:t>
    </dgm:pt>
    <dgm:pt modelId="{EA10A964-0B70-ED45-85FC-EF6F93D1338D}" type="parTrans" cxnId="{CAFB01D8-3B3F-B64F-B63B-10AC266F9A8A}">
      <dgm:prSet/>
      <dgm:spPr/>
      <dgm:t>
        <a:bodyPr/>
        <a:lstStyle/>
        <a:p>
          <a:endParaRPr lang="en-US"/>
        </a:p>
      </dgm:t>
    </dgm:pt>
    <dgm:pt modelId="{2749163B-2BDE-7049-BC69-DC328BB7BE0D}" type="sibTrans" cxnId="{CAFB01D8-3B3F-B64F-B63B-10AC266F9A8A}">
      <dgm:prSet/>
      <dgm:spPr/>
      <dgm:t>
        <a:bodyPr/>
        <a:lstStyle/>
        <a:p>
          <a:endParaRPr lang="en-US"/>
        </a:p>
      </dgm:t>
    </dgm:pt>
    <dgm:pt modelId="{266F748D-BAC6-9246-A65A-2E87EDDB6998}">
      <dgm:prSet phldrT="[Text]"/>
      <dgm:spPr/>
      <dgm:t>
        <a:bodyPr/>
        <a:lstStyle/>
        <a:p>
          <a:r>
            <a:rPr lang="en-US" dirty="0"/>
            <a:t>Confirms eligibility based on state verification plan</a:t>
          </a:r>
        </a:p>
      </dgm:t>
    </dgm:pt>
    <dgm:pt modelId="{5BCC5F18-34E2-FE46-A22C-54DF194F66D7}" type="parTrans" cxnId="{685049A5-B8C9-284F-9F88-6FE690D7E24D}">
      <dgm:prSet/>
      <dgm:spPr/>
      <dgm:t>
        <a:bodyPr/>
        <a:lstStyle/>
        <a:p>
          <a:endParaRPr lang="en-US"/>
        </a:p>
      </dgm:t>
    </dgm:pt>
    <dgm:pt modelId="{76FF67F3-BFA5-FA43-A740-C463446CCAE4}" type="sibTrans" cxnId="{685049A5-B8C9-284F-9F88-6FE690D7E24D}">
      <dgm:prSet/>
      <dgm:spPr/>
      <dgm:t>
        <a:bodyPr/>
        <a:lstStyle/>
        <a:p>
          <a:endParaRPr lang="en-US"/>
        </a:p>
      </dgm:t>
    </dgm:pt>
    <dgm:pt modelId="{EF1712F0-6122-B743-8457-4859B0A481B5}">
      <dgm:prSet phldrT="[Text]"/>
      <dgm:spPr/>
      <dgm:t>
        <a:bodyPr/>
        <a:lstStyle/>
        <a:p>
          <a:r>
            <a:rPr lang="en-US" dirty="0"/>
            <a:t>Doesn’t review MCO payments to providers</a:t>
          </a:r>
        </a:p>
      </dgm:t>
    </dgm:pt>
    <dgm:pt modelId="{52AA6AF3-8373-6545-8D52-CF9B85491CFD}" type="parTrans" cxnId="{22BAAFD9-EF65-5E4B-B70C-CF99AC455650}">
      <dgm:prSet/>
      <dgm:spPr/>
      <dgm:t>
        <a:bodyPr/>
        <a:lstStyle/>
        <a:p>
          <a:endParaRPr lang="en-US"/>
        </a:p>
      </dgm:t>
    </dgm:pt>
    <dgm:pt modelId="{484C0174-3493-1E49-B34A-5082F008D6D1}" type="sibTrans" cxnId="{22BAAFD9-EF65-5E4B-B70C-CF99AC455650}">
      <dgm:prSet/>
      <dgm:spPr/>
      <dgm:t>
        <a:bodyPr/>
        <a:lstStyle/>
        <a:p>
          <a:endParaRPr lang="en-US"/>
        </a:p>
      </dgm:t>
    </dgm:pt>
    <dgm:pt modelId="{D6D0CA81-84EA-5749-AFC8-60F1DAAD40D9}">
      <dgm:prSet phldrT="[Text]"/>
      <dgm:spPr>
        <a:noFill/>
      </dgm:spPr>
      <dgm:t>
        <a:bodyPr/>
        <a:lstStyle/>
        <a:p>
          <a:r>
            <a:rPr lang="en-US" dirty="0"/>
            <a:t>Checks if claim is properly documented</a:t>
          </a:r>
        </a:p>
      </dgm:t>
    </dgm:pt>
    <dgm:pt modelId="{E7D8199D-91AA-5B40-A89A-CB983F0B48DD}" type="parTrans" cxnId="{6A444BFA-D1F8-C647-B23E-F4FBEE668B58}">
      <dgm:prSet/>
      <dgm:spPr/>
      <dgm:t>
        <a:bodyPr/>
        <a:lstStyle/>
        <a:p>
          <a:endParaRPr lang="en-US"/>
        </a:p>
      </dgm:t>
    </dgm:pt>
    <dgm:pt modelId="{AB33AB8E-FA60-1447-BA90-158A0DCFFFC1}" type="sibTrans" cxnId="{6A444BFA-D1F8-C647-B23E-F4FBEE668B58}">
      <dgm:prSet/>
      <dgm:spPr/>
      <dgm:t>
        <a:bodyPr/>
        <a:lstStyle/>
        <a:p>
          <a:endParaRPr lang="en-US"/>
        </a:p>
      </dgm:t>
    </dgm:pt>
    <dgm:pt modelId="{C3B373D2-B309-6243-9630-3F5511F7A3A0}">
      <dgm:prSet phldrT="[Text]"/>
      <dgm:spPr>
        <a:noFill/>
      </dgm:spPr>
      <dgm:t>
        <a:bodyPr/>
        <a:lstStyle/>
        <a:p>
          <a:r>
            <a:rPr lang="en-US" dirty="0"/>
            <a:t>Checks medical records for medical necessity</a:t>
          </a:r>
        </a:p>
      </dgm:t>
    </dgm:pt>
    <dgm:pt modelId="{24A64EB9-778F-BF4E-A1C4-C959B978EDE8}" type="parTrans" cxnId="{A6C3FE04-7B65-9A4A-953E-3C9382C0BB76}">
      <dgm:prSet/>
      <dgm:spPr/>
      <dgm:t>
        <a:bodyPr/>
        <a:lstStyle/>
        <a:p>
          <a:endParaRPr lang="en-US"/>
        </a:p>
      </dgm:t>
    </dgm:pt>
    <dgm:pt modelId="{9C4CE11B-A45D-C74B-8C25-3665D3267CB4}" type="sibTrans" cxnId="{A6C3FE04-7B65-9A4A-953E-3C9382C0BB76}">
      <dgm:prSet/>
      <dgm:spPr/>
      <dgm:t>
        <a:bodyPr/>
        <a:lstStyle/>
        <a:p>
          <a:endParaRPr lang="en-US"/>
        </a:p>
      </dgm:t>
    </dgm:pt>
    <dgm:pt modelId="{DFF6B49D-B7C2-9745-83FA-854B9D9E7F23}" type="pres">
      <dgm:prSet presAssocID="{BAC2CEF0-81C8-9042-B370-BE660C7A522D}" presName="composite" presStyleCnt="0">
        <dgm:presLayoutVars>
          <dgm:chMax val="5"/>
          <dgm:dir/>
          <dgm:animLvl val="ctr"/>
          <dgm:resizeHandles val="exact"/>
        </dgm:presLayoutVars>
      </dgm:prSet>
      <dgm:spPr/>
    </dgm:pt>
    <dgm:pt modelId="{FC98353F-8488-D746-B8F7-3C05877BC091}" type="pres">
      <dgm:prSet presAssocID="{BAC2CEF0-81C8-9042-B370-BE660C7A522D}" presName="cycle" presStyleCnt="0"/>
      <dgm:spPr/>
    </dgm:pt>
    <dgm:pt modelId="{47426CD6-5694-854C-A316-081C8D15CAE5}" type="pres">
      <dgm:prSet presAssocID="{BAC2CEF0-81C8-9042-B370-BE660C7A522D}" presName="centerShape" presStyleCnt="0"/>
      <dgm:spPr/>
    </dgm:pt>
    <dgm:pt modelId="{102D595D-3783-9E4B-9425-58ABEE3C1FCB}" type="pres">
      <dgm:prSet presAssocID="{BAC2CEF0-81C8-9042-B370-BE660C7A522D}" presName="connSite" presStyleLbl="node1" presStyleIdx="0" presStyleCnt="4"/>
      <dgm:spPr/>
    </dgm:pt>
    <dgm:pt modelId="{FC8B32E6-8A52-4549-901B-FBBBE2E4B085}" type="pres">
      <dgm:prSet presAssocID="{BAC2CEF0-81C8-9042-B370-BE660C7A522D}" presName="visible" presStyleLbl="node1" presStyleIdx="0" presStyleCnt="4" custScaleX="150471" custScaleY="101992"/>
      <dgm:spPr>
        <a:solidFill>
          <a:schemeClr val="accent1">
            <a:hueOff val="0"/>
            <a:satOff val="0"/>
            <a:lumOff val="0"/>
            <a:alpha val="50538"/>
          </a:schemeClr>
        </a:solidFill>
      </dgm:spPr>
    </dgm:pt>
    <dgm:pt modelId="{7B8B46B0-1723-E848-A610-D156699C6F84}" type="pres">
      <dgm:prSet presAssocID="{61C0AF2F-9D05-1E4B-B729-86224311EB69}" presName="Name25" presStyleLbl="parChTrans1D1" presStyleIdx="0" presStyleCnt="3"/>
      <dgm:spPr/>
    </dgm:pt>
    <dgm:pt modelId="{504884CF-57B8-CC49-947D-309FAE1CFF32}" type="pres">
      <dgm:prSet presAssocID="{DA85A1A6-5979-5146-A832-2F2B17C901F9}" presName="node" presStyleCnt="0"/>
      <dgm:spPr/>
    </dgm:pt>
    <dgm:pt modelId="{260CEB3F-C771-064F-98D1-B2E67A8C55C7}" type="pres">
      <dgm:prSet presAssocID="{DA85A1A6-5979-5146-A832-2F2B17C901F9}" presName="parentNode" presStyleLbl="node1" presStyleIdx="1" presStyleCnt="4">
        <dgm:presLayoutVars>
          <dgm:chMax val="1"/>
          <dgm:bulletEnabled val="1"/>
        </dgm:presLayoutVars>
      </dgm:prSet>
      <dgm:spPr/>
    </dgm:pt>
    <dgm:pt modelId="{982BA585-0959-E246-9200-CD296765653B}" type="pres">
      <dgm:prSet presAssocID="{DA85A1A6-5979-5146-A832-2F2B17C901F9}" presName="childNode" presStyleLbl="revTx" presStyleIdx="0" presStyleCnt="3">
        <dgm:presLayoutVars>
          <dgm:bulletEnabled val="1"/>
        </dgm:presLayoutVars>
      </dgm:prSet>
      <dgm:spPr/>
    </dgm:pt>
    <dgm:pt modelId="{CE5939BA-343D-714F-B164-323016C3E4F8}" type="pres">
      <dgm:prSet presAssocID="{4AE9A4DB-74C8-5242-B5CE-FF2B9F1133D8}" presName="Name25" presStyleLbl="parChTrans1D1" presStyleIdx="1" presStyleCnt="3"/>
      <dgm:spPr/>
    </dgm:pt>
    <dgm:pt modelId="{C5C20EB5-F1F9-5943-AD9A-07A8F77A2A4D}" type="pres">
      <dgm:prSet presAssocID="{5A07D78B-044A-A449-AA4F-A6219C74683A}" presName="node" presStyleCnt="0"/>
      <dgm:spPr/>
    </dgm:pt>
    <dgm:pt modelId="{621ADA9A-00BD-C94E-8F18-F8CFE2ED7A9D}" type="pres">
      <dgm:prSet presAssocID="{5A07D78B-044A-A449-AA4F-A6219C74683A}" presName="parentNode" presStyleLbl="node1" presStyleIdx="2" presStyleCnt="4">
        <dgm:presLayoutVars>
          <dgm:chMax val="1"/>
          <dgm:bulletEnabled val="1"/>
        </dgm:presLayoutVars>
      </dgm:prSet>
      <dgm:spPr/>
    </dgm:pt>
    <dgm:pt modelId="{8C58874B-31E9-EC4E-BC74-7B8BCD04B53A}" type="pres">
      <dgm:prSet presAssocID="{5A07D78B-044A-A449-AA4F-A6219C74683A}" presName="childNode" presStyleLbl="revTx" presStyleIdx="1" presStyleCnt="3">
        <dgm:presLayoutVars>
          <dgm:bulletEnabled val="1"/>
        </dgm:presLayoutVars>
      </dgm:prSet>
      <dgm:spPr/>
    </dgm:pt>
    <dgm:pt modelId="{4916B0A6-9A22-A84D-A8C4-4A783CCB6721}" type="pres">
      <dgm:prSet presAssocID="{7AE1CC02-DFC8-A147-B877-6FF494210CAA}" presName="Name25" presStyleLbl="parChTrans1D1" presStyleIdx="2" presStyleCnt="3"/>
      <dgm:spPr/>
    </dgm:pt>
    <dgm:pt modelId="{934931E2-BFD4-1B4C-A68D-84EBBCDEE71B}" type="pres">
      <dgm:prSet presAssocID="{8BC57C23-CCE8-5D4E-8CD2-30A4F86657FB}" presName="node" presStyleCnt="0"/>
      <dgm:spPr/>
    </dgm:pt>
    <dgm:pt modelId="{CAEFF048-A202-0D4A-9E67-45ABE1B0F22C}" type="pres">
      <dgm:prSet presAssocID="{8BC57C23-CCE8-5D4E-8CD2-30A4F86657FB}" presName="parentNode" presStyleLbl="node1" presStyleIdx="3" presStyleCnt="4">
        <dgm:presLayoutVars>
          <dgm:chMax val="1"/>
          <dgm:bulletEnabled val="1"/>
        </dgm:presLayoutVars>
      </dgm:prSet>
      <dgm:spPr/>
    </dgm:pt>
    <dgm:pt modelId="{6D53C313-785F-0945-8721-A9CE2A79335E}" type="pres">
      <dgm:prSet presAssocID="{8BC57C23-CCE8-5D4E-8CD2-30A4F86657FB}" presName="childNode" presStyleLbl="revTx" presStyleIdx="2" presStyleCnt="3">
        <dgm:presLayoutVars>
          <dgm:bulletEnabled val="1"/>
        </dgm:presLayoutVars>
      </dgm:prSet>
      <dgm:spPr/>
    </dgm:pt>
  </dgm:ptLst>
  <dgm:cxnLst>
    <dgm:cxn modelId="{A6C3FE04-7B65-9A4A-953E-3C9382C0BB76}" srcId="{DA85A1A6-5979-5146-A832-2F2B17C901F9}" destId="{C3B373D2-B309-6243-9630-3F5511F7A3A0}" srcOrd="1" destOrd="0" parTransId="{24A64EB9-778F-BF4E-A1C4-C959B978EDE8}" sibTransId="{9C4CE11B-A45D-C74B-8C25-3665D3267CB4}"/>
    <dgm:cxn modelId="{9BC99E05-F906-5A44-BBFB-38F8D9B8A5F1}" type="presOf" srcId="{379528B0-8109-BC46-BA15-EFD9D8C486A0}" destId="{6D53C313-785F-0945-8721-A9CE2A79335E}" srcOrd="0" destOrd="1" presId="urn:microsoft.com/office/officeart/2005/8/layout/radial2"/>
    <dgm:cxn modelId="{5C7E9313-8B33-D54E-B80A-98DEA146C19E}" type="presOf" srcId="{7AE1CC02-DFC8-A147-B877-6FF494210CAA}" destId="{4916B0A6-9A22-A84D-A8C4-4A783CCB6721}" srcOrd="0" destOrd="0" presId="urn:microsoft.com/office/officeart/2005/8/layout/radial2"/>
    <dgm:cxn modelId="{27D23327-8058-7947-A423-C58E6A61EAF6}" type="presOf" srcId="{8BC57C23-CCE8-5D4E-8CD2-30A4F86657FB}" destId="{CAEFF048-A202-0D4A-9E67-45ABE1B0F22C}" srcOrd="0" destOrd="0" presId="urn:microsoft.com/office/officeart/2005/8/layout/radial2"/>
    <dgm:cxn modelId="{7867C648-6E28-564F-9EC0-A54909DEA9DB}" type="presOf" srcId="{EF1712F0-6122-B743-8457-4859B0A481B5}" destId="{8C58874B-31E9-EC4E-BC74-7B8BCD04B53A}" srcOrd="0" destOrd="1" presId="urn:microsoft.com/office/officeart/2005/8/layout/radial2"/>
    <dgm:cxn modelId="{C94F4853-39A1-B143-9B39-AE91653F87F1}" type="presOf" srcId="{4AE9A4DB-74C8-5242-B5CE-FF2B9F1133D8}" destId="{CE5939BA-343D-714F-B164-323016C3E4F8}" srcOrd="0" destOrd="0" presId="urn:microsoft.com/office/officeart/2005/8/layout/radial2"/>
    <dgm:cxn modelId="{D1783D62-59EC-AA4D-BA8B-DF12B6712FE0}" type="presOf" srcId="{3A1089E5-DB7D-CB47-AF88-125C7366B607}" destId="{8C58874B-31E9-EC4E-BC74-7B8BCD04B53A}" srcOrd="0" destOrd="0" presId="urn:microsoft.com/office/officeart/2005/8/layout/radial2"/>
    <dgm:cxn modelId="{17E3F26B-32AA-FC42-A803-ACB328152C6A}" srcId="{BAC2CEF0-81C8-9042-B370-BE660C7A522D}" destId="{5A07D78B-044A-A449-AA4F-A6219C74683A}" srcOrd="1" destOrd="0" parTransId="{4AE9A4DB-74C8-5242-B5CE-FF2B9F1133D8}" sibTransId="{70B45EB7-D364-EF49-A769-3B7363EDDB3F}"/>
    <dgm:cxn modelId="{1C0FC37B-F5C7-6043-919B-83BB77C1A5F0}" type="presOf" srcId="{266F748D-BAC6-9246-A65A-2E87EDDB6998}" destId="{6D53C313-785F-0945-8721-A9CE2A79335E}" srcOrd="0" destOrd="0" presId="urn:microsoft.com/office/officeart/2005/8/layout/radial2"/>
    <dgm:cxn modelId="{7C9BB882-8FB0-E043-8CA5-214CF9968748}" srcId="{BAC2CEF0-81C8-9042-B370-BE660C7A522D}" destId="{DA85A1A6-5979-5146-A832-2F2B17C901F9}" srcOrd="0" destOrd="0" parTransId="{61C0AF2F-9D05-1E4B-B729-86224311EB69}" sibTransId="{C1DF575C-99A3-954B-BAB0-CEE5A923BF26}"/>
    <dgm:cxn modelId="{EA256486-80FF-3D44-AEEC-6795FE66BE68}" type="presOf" srcId="{D6D0CA81-84EA-5749-AFC8-60F1DAAD40D9}" destId="{982BA585-0959-E246-9200-CD296765653B}" srcOrd="0" destOrd="0" presId="urn:microsoft.com/office/officeart/2005/8/layout/radial2"/>
    <dgm:cxn modelId="{2461F987-A16E-4D49-8F01-A01FAF5EEF83}" type="presOf" srcId="{5A07D78B-044A-A449-AA4F-A6219C74683A}" destId="{621ADA9A-00BD-C94E-8F18-F8CFE2ED7A9D}" srcOrd="0" destOrd="0" presId="urn:microsoft.com/office/officeart/2005/8/layout/radial2"/>
    <dgm:cxn modelId="{E387EE9B-1CA2-3643-B37B-58336837B21D}" type="presOf" srcId="{C3B373D2-B309-6243-9630-3F5511F7A3A0}" destId="{982BA585-0959-E246-9200-CD296765653B}" srcOrd="0" destOrd="1" presId="urn:microsoft.com/office/officeart/2005/8/layout/radial2"/>
    <dgm:cxn modelId="{685049A5-B8C9-284F-9F88-6FE690D7E24D}" srcId="{8BC57C23-CCE8-5D4E-8CD2-30A4F86657FB}" destId="{266F748D-BAC6-9246-A65A-2E87EDDB6998}" srcOrd="0" destOrd="0" parTransId="{5BCC5F18-34E2-FE46-A22C-54DF194F66D7}" sibTransId="{76FF67F3-BFA5-FA43-A740-C463446CCAE4}"/>
    <dgm:cxn modelId="{A74CA8A9-830C-684C-9915-8F835ABFEC0F}" type="presOf" srcId="{BAC2CEF0-81C8-9042-B370-BE660C7A522D}" destId="{DFF6B49D-B7C2-9745-83FA-854B9D9E7F23}" srcOrd="0" destOrd="0" presId="urn:microsoft.com/office/officeart/2005/8/layout/radial2"/>
    <dgm:cxn modelId="{413F2DBC-2A5A-D240-8050-7C6399DEC8F8}" srcId="{BAC2CEF0-81C8-9042-B370-BE660C7A522D}" destId="{8BC57C23-CCE8-5D4E-8CD2-30A4F86657FB}" srcOrd="2" destOrd="0" parTransId="{7AE1CC02-DFC8-A147-B877-6FF494210CAA}" sibTransId="{B7C26EE0-AF71-5045-B72A-9B7F68536787}"/>
    <dgm:cxn modelId="{2D3F61D6-816A-2540-A1F0-7304AED034FC}" type="presOf" srcId="{61C0AF2F-9D05-1E4B-B729-86224311EB69}" destId="{7B8B46B0-1723-E848-A610-D156699C6F84}" srcOrd="0" destOrd="0" presId="urn:microsoft.com/office/officeart/2005/8/layout/radial2"/>
    <dgm:cxn modelId="{CAFB01D8-3B3F-B64F-B63B-10AC266F9A8A}" srcId="{8BC57C23-CCE8-5D4E-8CD2-30A4F86657FB}" destId="{379528B0-8109-BC46-BA15-EFD9D8C486A0}" srcOrd="1" destOrd="0" parTransId="{EA10A964-0B70-ED45-85FC-EF6F93D1338D}" sibTransId="{2749163B-2BDE-7049-BC69-DC328BB7BE0D}"/>
    <dgm:cxn modelId="{22BAAFD9-EF65-5E4B-B70C-CF99AC455650}" srcId="{5A07D78B-044A-A449-AA4F-A6219C74683A}" destId="{EF1712F0-6122-B743-8457-4859B0A481B5}" srcOrd="1" destOrd="0" parTransId="{52AA6AF3-8373-6545-8D52-CF9B85491CFD}" sibTransId="{484C0174-3493-1E49-B34A-5082F008D6D1}"/>
    <dgm:cxn modelId="{1A4A32E1-6FE2-F24F-B214-FB39F80C6C38}" srcId="{5A07D78B-044A-A449-AA4F-A6219C74683A}" destId="{3A1089E5-DB7D-CB47-AF88-125C7366B607}" srcOrd="0" destOrd="0" parTransId="{22EF019C-F40D-C64D-A51A-FE2F073A9239}" sibTransId="{AFA1C214-0C06-A349-A6DD-3AA35BA5D293}"/>
    <dgm:cxn modelId="{B38328EC-3FD7-F846-9AC9-F528B357A818}" type="presOf" srcId="{DA85A1A6-5979-5146-A832-2F2B17C901F9}" destId="{260CEB3F-C771-064F-98D1-B2E67A8C55C7}" srcOrd="0" destOrd="0" presId="urn:microsoft.com/office/officeart/2005/8/layout/radial2"/>
    <dgm:cxn modelId="{6A444BFA-D1F8-C647-B23E-F4FBEE668B58}" srcId="{DA85A1A6-5979-5146-A832-2F2B17C901F9}" destId="{D6D0CA81-84EA-5749-AFC8-60F1DAAD40D9}" srcOrd="0" destOrd="0" parTransId="{E7D8199D-91AA-5B40-A89A-CB983F0B48DD}" sibTransId="{AB33AB8E-FA60-1447-BA90-158A0DCFFFC1}"/>
    <dgm:cxn modelId="{A239AF9D-9E45-ED48-9B34-68C8CB78A1FA}" type="presParOf" srcId="{DFF6B49D-B7C2-9745-83FA-854B9D9E7F23}" destId="{FC98353F-8488-D746-B8F7-3C05877BC091}" srcOrd="0" destOrd="0" presId="urn:microsoft.com/office/officeart/2005/8/layout/radial2"/>
    <dgm:cxn modelId="{132028DC-AAFD-7441-ABC4-8488CEB7F893}" type="presParOf" srcId="{FC98353F-8488-D746-B8F7-3C05877BC091}" destId="{47426CD6-5694-854C-A316-081C8D15CAE5}" srcOrd="0" destOrd="0" presId="urn:microsoft.com/office/officeart/2005/8/layout/radial2"/>
    <dgm:cxn modelId="{8D1ED045-EBA0-6848-A912-9DE31851CD4B}" type="presParOf" srcId="{47426CD6-5694-854C-A316-081C8D15CAE5}" destId="{102D595D-3783-9E4B-9425-58ABEE3C1FCB}" srcOrd="0" destOrd="0" presId="urn:microsoft.com/office/officeart/2005/8/layout/radial2"/>
    <dgm:cxn modelId="{104FD43B-D4E6-BB44-9DF7-4A40E5030695}" type="presParOf" srcId="{47426CD6-5694-854C-A316-081C8D15CAE5}" destId="{FC8B32E6-8A52-4549-901B-FBBBE2E4B085}" srcOrd="1" destOrd="0" presId="urn:microsoft.com/office/officeart/2005/8/layout/radial2"/>
    <dgm:cxn modelId="{B644C643-ECD9-CE4B-AF49-8EED0824982F}" type="presParOf" srcId="{FC98353F-8488-D746-B8F7-3C05877BC091}" destId="{7B8B46B0-1723-E848-A610-D156699C6F84}" srcOrd="1" destOrd="0" presId="urn:microsoft.com/office/officeart/2005/8/layout/radial2"/>
    <dgm:cxn modelId="{08A60D71-C439-D049-9835-354C3A29555B}" type="presParOf" srcId="{FC98353F-8488-D746-B8F7-3C05877BC091}" destId="{504884CF-57B8-CC49-947D-309FAE1CFF32}" srcOrd="2" destOrd="0" presId="urn:microsoft.com/office/officeart/2005/8/layout/radial2"/>
    <dgm:cxn modelId="{1B5C76DF-B9DB-F541-9FC3-54CB53A1375C}" type="presParOf" srcId="{504884CF-57B8-CC49-947D-309FAE1CFF32}" destId="{260CEB3F-C771-064F-98D1-B2E67A8C55C7}" srcOrd="0" destOrd="0" presId="urn:microsoft.com/office/officeart/2005/8/layout/radial2"/>
    <dgm:cxn modelId="{63E3162F-BB91-6348-B403-B45CC601027B}" type="presParOf" srcId="{504884CF-57B8-CC49-947D-309FAE1CFF32}" destId="{982BA585-0959-E246-9200-CD296765653B}" srcOrd="1" destOrd="0" presId="urn:microsoft.com/office/officeart/2005/8/layout/radial2"/>
    <dgm:cxn modelId="{9A587965-232D-2F44-8679-557CBBDD454D}" type="presParOf" srcId="{FC98353F-8488-D746-B8F7-3C05877BC091}" destId="{CE5939BA-343D-714F-B164-323016C3E4F8}" srcOrd="3" destOrd="0" presId="urn:microsoft.com/office/officeart/2005/8/layout/radial2"/>
    <dgm:cxn modelId="{2D01BB3B-F962-0C49-958D-BDFF43744165}" type="presParOf" srcId="{FC98353F-8488-D746-B8F7-3C05877BC091}" destId="{C5C20EB5-F1F9-5943-AD9A-07A8F77A2A4D}" srcOrd="4" destOrd="0" presId="urn:microsoft.com/office/officeart/2005/8/layout/radial2"/>
    <dgm:cxn modelId="{F5CF81C1-D385-AD4F-B5B7-2CC4B25CBB6C}" type="presParOf" srcId="{C5C20EB5-F1F9-5943-AD9A-07A8F77A2A4D}" destId="{621ADA9A-00BD-C94E-8F18-F8CFE2ED7A9D}" srcOrd="0" destOrd="0" presId="urn:microsoft.com/office/officeart/2005/8/layout/radial2"/>
    <dgm:cxn modelId="{2576629D-6440-8042-B9DA-3426B907EF70}" type="presParOf" srcId="{C5C20EB5-F1F9-5943-AD9A-07A8F77A2A4D}" destId="{8C58874B-31E9-EC4E-BC74-7B8BCD04B53A}" srcOrd="1" destOrd="0" presId="urn:microsoft.com/office/officeart/2005/8/layout/radial2"/>
    <dgm:cxn modelId="{53D85A43-40C4-8E49-B16E-57C2D1CF8705}" type="presParOf" srcId="{FC98353F-8488-D746-B8F7-3C05877BC091}" destId="{4916B0A6-9A22-A84D-A8C4-4A783CCB6721}" srcOrd="5" destOrd="0" presId="urn:microsoft.com/office/officeart/2005/8/layout/radial2"/>
    <dgm:cxn modelId="{DF81AC8B-04D4-664F-8783-EA38D56DBDCC}" type="presParOf" srcId="{FC98353F-8488-D746-B8F7-3C05877BC091}" destId="{934931E2-BFD4-1B4C-A68D-84EBBCDEE71B}" srcOrd="6" destOrd="0" presId="urn:microsoft.com/office/officeart/2005/8/layout/radial2"/>
    <dgm:cxn modelId="{5342E99C-2C18-6C45-9C97-42EE49D1CEA5}" type="presParOf" srcId="{934931E2-BFD4-1B4C-A68D-84EBBCDEE71B}" destId="{CAEFF048-A202-0D4A-9E67-45ABE1B0F22C}" srcOrd="0" destOrd="0" presId="urn:microsoft.com/office/officeart/2005/8/layout/radial2"/>
    <dgm:cxn modelId="{B19ABD44-F935-474F-8F1C-4D9F6154F345}" type="presParOf" srcId="{934931E2-BFD4-1B4C-A68D-84EBBCDEE71B}" destId="{6D53C313-785F-0945-8721-A9CE2A79335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6B0A6-9A22-A84D-A8C4-4A783CCB6721}">
      <dsp:nvSpPr>
        <dsp:cNvPr id="0" name=""/>
        <dsp:cNvSpPr/>
      </dsp:nvSpPr>
      <dsp:spPr>
        <a:xfrm rot="2535759">
          <a:off x="3235797" y="3828615"/>
          <a:ext cx="825078" cy="57392"/>
        </a:xfrm>
        <a:custGeom>
          <a:avLst/>
          <a:gdLst/>
          <a:ahLst/>
          <a:cxnLst/>
          <a:rect l="0" t="0" r="0" b="0"/>
          <a:pathLst>
            <a:path>
              <a:moveTo>
                <a:pt x="0" y="28696"/>
              </a:moveTo>
              <a:lnTo>
                <a:pt x="825078" y="2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939BA-343D-714F-B164-323016C3E4F8}">
      <dsp:nvSpPr>
        <dsp:cNvPr id="0" name=""/>
        <dsp:cNvSpPr/>
      </dsp:nvSpPr>
      <dsp:spPr>
        <a:xfrm>
          <a:off x="3343028" y="2680637"/>
          <a:ext cx="931477" cy="57392"/>
        </a:xfrm>
        <a:custGeom>
          <a:avLst/>
          <a:gdLst/>
          <a:ahLst/>
          <a:cxnLst/>
          <a:rect l="0" t="0" r="0" b="0"/>
          <a:pathLst>
            <a:path>
              <a:moveTo>
                <a:pt x="0" y="28696"/>
              </a:moveTo>
              <a:lnTo>
                <a:pt x="931477" y="2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B46B0-1723-E848-A610-D156699C6F84}">
      <dsp:nvSpPr>
        <dsp:cNvPr id="0" name=""/>
        <dsp:cNvSpPr/>
      </dsp:nvSpPr>
      <dsp:spPr>
        <a:xfrm rot="19064241">
          <a:off x="3235797" y="1532659"/>
          <a:ext cx="825078" cy="57392"/>
        </a:xfrm>
        <a:custGeom>
          <a:avLst/>
          <a:gdLst/>
          <a:ahLst/>
          <a:cxnLst/>
          <a:rect l="0" t="0" r="0" b="0"/>
          <a:pathLst>
            <a:path>
              <a:moveTo>
                <a:pt x="0" y="28696"/>
              </a:moveTo>
              <a:lnTo>
                <a:pt x="825078" y="2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B32E6-8A52-4549-901B-FBBBE2E4B085}">
      <dsp:nvSpPr>
        <dsp:cNvPr id="0" name=""/>
        <dsp:cNvSpPr/>
      </dsp:nvSpPr>
      <dsp:spPr>
        <a:xfrm>
          <a:off x="325861" y="1313562"/>
          <a:ext cx="4118421" cy="2791541"/>
        </a:xfrm>
        <a:prstGeom prst="ellipse">
          <a:avLst/>
        </a:prstGeom>
        <a:solidFill>
          <a:schemeClr val="accent1">
            <a:hueOff val="0"/>
            <a:satOff val="0"/>
            <a:lumOff val="0"/>
            <a:alpha val="50538"/>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CEB3F-C771-064F-98D1-B2E67A8C55C7}">
      <dsp:nvSpPr>
        <dsp:cNvPr id="0" name=""/>
        <dsp:cNvSpPr/>
      </dsp:nvSpPr>
      <dsp:spPr>
        <a:xfrm>
          <a:off x="3754510" y="2581"/>
          <a:ext cx="1532204" cy="1532204"/>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FFS Claims</a:t>
          </a:r>
        </a:p>
      </dsp:txBody>
      <dsp:txXfrm>
        <a:off x="3978896" y="226967"/>
        <a:ext cx="1083432" cy="1083432"/>
      </dsp:txXfrm>
    </dsp:sp>
    <dsp:sp modelId="{982BA585-0959-E246-9200-CD296765653B}">
      <dsp:nvSpPr>
        <dsp:cNvPr id="0" name=""/>
        <dsp:cNvSpPr/>
      </dsp:nvSpPr>
      <dsp:spPr>
        <a:xfrm>
          <a:off x="5439935" y="2581"/>
          <a:ext cx="2298306" cy="1532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Checks if claim is properly documented</a:t>
          </a:r>
        </a:p>
        <a:p>
          <a:pPr marL="171450" lvl="1" indent="-171450" algn="l" defTabSz="800100">
            <a:lnSpc>
              <a:spcPct val="90000"/>
            </a:lnSpc>
            <a:spcBef>
              <a:spcPct val="0"/>
            </a:spcBef>
            <a:spcAft>
              <a:spcPct val="15000"/>
            </a:spcAft>
            <a:buChar char="•"/>
          </a:pPr>
          <a:r>
            <a:rPr lang="en-US" sz="1800" kern="1200" dirty="0"/>
            <a:t>Checks medical records for medical necessity</a:t>
          </a:r>
        </a:p>
      </dsp:txBody>
      <dsp:txXfrm>
        <a:off x="5439935" y="2581"/>
        <a:ext cx="2298306" cy="1532204"/>
      </dsp:txXfrm>
    </dsp:sp>
    <dsp:sp modelId="{621ADA9A-00BD-C94E-8F18-F8CFE2ED7A9D}">
      <dsp:nvSpPr>
        <dsp:cNvPr id="0" name=""/>
        <dsp:cNvSpPr/>
      </dsp:nvSpPr>
      <dsp:spPr>
        <a:xfrm>
          <a:off x="4274506" y="1943231"/>
          <a:ext cx="1532204" cy="1532204"/>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MCO Capitation Payments</a:t>
          </a:r>
        </a:p>
      </dsp:txBody>
      <dsp:txXfrm>
        <a:off x="4498892" y="2167617"/>
        <a:ext cx="1083432" cy="1083432"/>
      </dsp:txXfrm>
    </dsp:sp>
    <dsp:sp modelId="{8C58874B-31E9-EC4E-BC74-7B8BCD04B53A}">
      <dsp:nvSpPr>
        <dsp:cNvPr id="0" name=""/>
        <dsp:cNvSpPr/>
      </dsp:nvSpPr>
      <dsp:spPr>
        <a:xfrm>
          <a:off x="5959931" y="1943231"/>
          <a:ext cx="2298306" cy="1532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Checks if capitation rate is correct</a:t>
          </a:r>
        </a:p>
        <a:p>
          <a:pPr marL="171450" lvl="1" indent="-171450" algn="l" defTabSz="800100">
            <a:lnSpc>
              <a:spcPct val="90000"/>
            </a:lnSpc>
            <a:spcBef>
              <a:spcPct val="0"/>
            </a:spcBef>
            <a:spcAft>
              <a:spcPct val="15000"/>
            </a:spcAft>
            <a:buChar char="•"/>
          </a:pPr>
          <a:r>
            <a:rPr lang="en-US" sz="1800" kern="1200" dirty="0"/>
            <a:t>Doesn’t review MCO payments to providers</a:t>
          </a:r>
        </a:p>
      </dsp:txBody>
      <dsp:txXfrm>
        <a:off x="5959931" y="1943231"/>
        <a:ext cx="2298306" cy="1532204"/>
      </dsp:txXfrm>
    </dsp:sp>
    <dsp:sp modelId="{CAEFF048-A202-0D4A-9E67-45ABE1B0F22C}">
      <dsp:nvSpPr>
        <dsp:cNvPr id="0" name=""/>
        <dsp:cNvSpPr/>
      </dsp:nvSpPr>
      <dsp:spPr>
        <a:xfrm>
          <a:off x="3754510" y="3883881"/>
          <a:ext cx="1532204" cy="1532204"/>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Eligibility </a:t>
          </a:r>
        </a:p>
      </dsp:txBody>
      <dsp:txXfrm>
        <a:off x="3978896" y="4108267"/>
        <a:ext cx="1083432" cy="1083432"/>
      </dsp:txXfrm>
    </dsp:sp>
    <dsp:sp modelId="{6D53C313-785F-0945-8721-A9CE2A79335E}">
      <dsp:nvSpPr>
        <dsp:cNvPr id="0" name=""/>
        <dsp:cNvSpPr/>
      </dsp:nvSpPr>
      <dsp:spPr>
        <a:xfrm>
          <a:off x="5439935" y="3883881"/>
          <a:ext cx="2298306" cy="1532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Confirms eligibility based on state verification plan</a:t>
          </a:r>
        </a:p>
        <a:p>
          <a:pPr marL="171450" lvl="1" indent="-171450" algn="l" defTabSz="800100">
            <a:lnSpc>
              <a:spcPct val="90000"/>
            </a:lnSpc>
            <a:spcBef>
              <a:spcPct val="0"/>
            </a:spcBef>
            <a:spcAft>
              <a:spcPct val="15000"/>
            </a:spcAft>
            <a:buChar char="•"/>
          </a:pPr>
          <a:r>
            <a:rPr lang="en-US" sz="1800" kern="1200" dirty="0"/>
            <a:t>Does not check for erroneous denials or disenrollment</a:t>
          </a:r>
        </a:p>
      </dsp:txBody>
      <dsp:txXfrm>
        <a:off x="5439935" y="3883881"/>
        <a:ext cx="2298306" cy="153220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24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817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9276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55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600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203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133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295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249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649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970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599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204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058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2988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7"/>
          <p:cNvPicPr preferRelativeResize="0"/>
          <p:nvPr/>
        </p:nvPicPr>
        <p:blipFill rotWithShape="1">
          <a:blip r:embed="rId2">
            <a:alphaModFix/>
          </a:blip>
          <a:srcRect t="3810" b="26067"/>
          <a:stretch/>
        </p:blipFill>
        <p:spPr>
          <a:xfrm>
            <a:off x="-152400" y="0"/>
            <a:ext cx="12496800" cy="7010400"/>
          </a:xfrm>
          <a:prstGeom prst="rect">
            <a:avLst/>
          </a:prstGeom>
          <a:noFill/>
          <a:ln>
            <a:noFill/>
          </a:ln>
        </p:spPr>
      </p:pic>
      <p:sp>
        <p:nvSpPr>
          <p:cNvPr id="14" name="Google Shape;14;p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00"/>
              </a:spcBef>
              <a:spcAft>
                <a:spcPts val="0"/>
              </a:spcAft>
              <a:buClr>
                <a:schemeClr val="lt1"/>
              </a:buClr>
              <a:buSzPts val="4000"/>
              <a:buNone/>
              <a:defRPr sz="4000" b="0" i="0">
                <a:solidFill>
                  <a:schemeClr val="lt1"/>
                </a:solidFill>
                <a:latin typeface="Calibri"/>
                <a:ea typeface="Calibri"/>
                <a:cs typeface="Calibri"/>
                <a:sym typeface="Calibri"/>
              </a:defRPr>
            </a:lvl1pPr>
            <a:lvl2pPr lvl="1" algn="ctr">
              <a:lnSpc>
                <a:spcPct val="90000"/>
              </a:lnSpc>
              <a:spcBef>
                <a:spcPts val="560"/>
              </a:spcBef>
              <a:spcAft>
                <a:spcPts val="0"/>
              </a:spcAft>
              <a:buClr>
                <a:srgbClr val="888888"/>
              </a:buClr>
              <a:buSzPts val="2800"/>
              <a:buNone/>
              <a:defRPr>
                <a:solidFill>
                  <a:srgbClr val="888888"/>
                </a:solidFill>
              </a:defRPr>
            </a:lvl2pPr>
            <a:lvl3pPr lvl="2" algn="ctr">
              <a:lnSpc>
                <a:spcPct val="90000"/>
              </a:lnSpc>
              <a:spcBef>
                <a:spcPts val="480"/>
              </a:spcBef>
              <a:spcAft>
                <a:spcPts val="0"/>
              </a:spcAft>
              <a:buClr>
                <a:srgbClr val="888888"/>
              </a:buClr>
              <a:buSzPts val="2400"/>
              <a:buNone/>
              <a:defRPr>
                <a:solidFill>
                  <a:srgbClr val="888888"/>
                </a:solidFill>
              </a:defRPr>
            </a:lvl3pPr>
            <a:lvl4pPr lvl="3" algn="ctr">
              <a:lnSpc>
                <a:spcPct val="90000"/>
              </a:lnSpc>
              <a:spcBef>
                <a:spcPts val="400"/>
              </a:spcBef>
              <a:spcAft>
                <a:spcPts val="0"/>
              </a:spcAft>
              <a:buClr>
                <a:srgbClr val="888888"/>
              </a:buClr>
              <a:buSzPts val="2000"/>
              <a:buNone/>
              <a:defRPr>
                <a:solidFill>
                  <a:srgbClr val="888888"/>
                </a:solidFill>
              </a:defRPr>
            </a:lvl4pPr>
            <a:lvl5pPr lvl="4" algn="ctr">
              <a:lnSpc>
                <a:spcPct val="9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 name="Google Shape;15;p7"/>
          <p:cNvSpPr/>
          <p:nvPr/>
        </p:nvSpPr>
        <p:spPr>
          <a:xfrm>
            <a:off x="253093" y="195943"/>
            <a:ext cx="5053693" cy="2016578"/>
          </a:xfrm>
          <a:prstGeom prst="rect">
            <a:avLst/>
          </a:prstGeom>
          <a:solidFill>
            <a:srgbClr val="0C2E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16" name="Google Shape;16;p7"/>
          <p:cNvGrpSpPr/>
          <p:nvPr/>
        </p:nvGrpSpPr>
        <p:grpSpPr>
          <a:xfrm>
            <a:off x="0" y="282672"/>
            <a:ext cx="5053693" cy="1743766"/>
            <a:chOff x="0" y="282672"/>
            <a:chExt cx="5053693" cy="1743766"/>
          </a:xfrm>
        </p:grpSpPr>
        <p:pic>
          <p:nvPicPr>
            <p:cNvPr id="17" name="Google Shape;17;p7"/>
            <p:cNvPicPr preferRelativeResize="0"/>
            <p:nvPr/>
          </p:nvPicPr>
          <p:blipFill rotWithShape="1">
            <a:blip r:embed="rId3">
              <a:alphaModFix/>
            </a:blip>
            <a:srcRect/>
            <a:stretch/>
          </p:blipFill>
          <p:spPr>
            <a:xfrm>
              <a:off x="0" y="282672"/>
              <a:ext cx="5053693" cy="1743766"/>
            </a:xfrm>
            <a:prstGeom prst="rect">
              <a:avLst/>
            </a:prstGeom>
            <a:noFill/>
            <a:ln>
              <a:noFill/>
            </a:ln>
          </p:spPr>
        </p:pic>
        <p:sp>
          <p:nvSpPr>
            <p:cNvPr id="18" name="Google Shape;18;p7"/>
            <p:cNvSpPr/>
            <p:nvPr/>
          </p:nvSpPr>
          <p:spPr>
            <a:xfrm>
              <a:off x="508000" y="1049292"/>
              <a:ext cx="228600" cy="228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44061"/>
              </a:buClr>
              <a:buSzPts val="3600"/>
              <a:buFont typeface="Helvetica Neue"/>
              <a:buNone/>
              <a:defRPr b="0"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C9961E"/>
              </a:buClr>
              <a:buSzPts val="3200"/>
              <a:buFont typeface="Arial"/>
              <a:buChar char="•"/>
              <a:defRPr b="0" i="0">
                <a:solidFill>
                  <a:srgbClr val="17365D"/>
                </a:solidFill>
                <a:latin typeface="Calibri"/>
                <a:ea typeface="Calibri"/>
                <a:cs typeface="Calibri"/>
                <a:sym typeface="Calibri"/>
              </a:defRPr>
            </a:lvl1pPr>
            <a:lvl2pPr marL="914400" lvl="1" indent="-406400" algn="l">
              <a:lnSpc>
                <a:spcPct val="90000"/>
              </a:lnSpc>
              <a:spcBef>
                <a:spcPts val="560"/>
              </a:spcBef>
              <a:spcAft>
                <a:spcPts val="0"/>
              </a:spcAft>
              <a:buClr>
                <a:srgbClr val="C9961E"/>
              </a:buClr>
              <a:buSzPts val="2800"/>
              <a:buFont typeface="NTR"/>
              <a:buChar char="-"/>
              <a:defRPr>
                <a:solidFill>
                  <a:srgbClr val="17365D"/>
                </a:solidFill>
                <a:latin typeface="Helvetica Neue"/>
                <a:ea typeface="Helvetica Neue"/>
                <a:cs typeface="Helvetica Neue"/>
                <a:sym typeface="Helvetica Neue"/>
              </a:defRPr>
            </a:lvl2pPr>
            <a:lvl3pPr marL="1371600" lvl="2" indent="-381000" algn="l">
              <a:lnSpc>
                <a:spcPct val="90000"/>
              </a:lnSpc>
              <a:spcBef>
                <a:spcPts val="480"/>
              </a:spcBef>
              <a:spcAft>
                <a:spcPts val="0"/>
              </a:spcAft>
              <a:buClr>
                <a:srgbClr val="C9961E"/>
              </a:buClr>
              <a:buSzPts val="2400"/>
              <a:buFont typeface="Noto Sans Symbols"/>
              <a:buChar char="▪"/>
              <a:defRPr>
                <a:solidFill>
                  <a:srgbClr val="17365D"/>
                </a:solidFill>
                <a:latin typeface="Helvetica Neue"/>
                <a:ea typeface="Helvetica Neue"/>
                <a:cs typeface="Helvetica Neue"/>
                <a:sym typeface="Helvetica Neue"/>
              </a:defRPr>
            </a:lvl3pPr>
            <a:lvl4pPr marL="1828800" lvl="3" indent="-355600" algn="l">
              <a:lnSpc>
                <a:spcPct val="90000"/>
              </a:lnSpc>
              <a:spcBef>
                <a:spcPts val="400"/>
              </a:spcBef>
              <a:spcAft>
                <a:spcPts val="0"/>
              </a:spcAft>
              <a:buClr>
                <a:srgbClr val="C9961E"/>
              </a:buClr>
              <a:buSzPts val="2000"/>
              <a:buFont typeface="Arial"/>
              <a:buChar char="•"/>
              <a:defRPr>
                <a:solidFill>
                  <a:srgbClr val="17365D"/>
                </a:solidFill>
                <a:latin typeface="Helvetica Neue"/>
                <a:ea typeface="Helvetica Neue"/>
                <a:cs typeface="Helvetica Neue"/>
                <a:sym typeface="Helvetica Neue"/>
              </a:defRPr>
            </a:lvl4pPr>
            <a:lvl5pPr marL="2286000" lvl="4" indent="-355600" algn="l">
              <a:lnSpc>
                <a:spcPct val="90000"/>
              </a:lnSpc>
              <a:spcBef>
                <a:spcPts val="400"/>
              </a:spcBef>
              <a:spcAft>
                <a:spcPts val="0"/>
              </a:spcAft>
              <a:buClr>
                <a:srgbClr val="C9961E"/>
              </a:buClr>
              <a:buSzPts val="2000"/>
              <a:buFont typeface="NTR"/>
              <a:buChar char="-"/>
              <a:defRPr>
                <a:solidFill>
                  <a:srgbClr val="17365D"/>
                </a:solidFill>
                <a:latin typeface="Helvetica Neue"/>
                <a:ea typeface="Helvetica Neue"/>
                <a:cs typeface="Helvetica Neue"/>
                <a:sym typeface="Helvetica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9"/>
          <p:cNvSpPr txBox="1">
            <a:spLocks noGrp="1"/>
          </p:cNvSpPr>
          <p:nvPr>
            <p:ph type="ftr" idx="11"/>
          </p:nvPr>
        </p:nvSpPr>
        <p:spPr>
          <a:xfrm>
            <a:off x="5196905" y="6289227"/>
            <a:ext cx="4759895"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HHS Fact Sheet on Improper Payments, found at https://www.cms.gov/newsroom/fact-sheets/fiscal-year-2024-improper-payments-fact-sheet#:~:text=The%20Medicaid%20improper%20payment%20rate,the%20result%20of%20insufficient%20documentation</a:t>
            </a:r>
            <a:endParaRPr/>
          </a:p>
        </p:txBody>
      </p:sp>
      <p:sp>
        <p:nvSpPr>
          <p:cNvPr id="33" name="Google Shape;33;p9"/>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9"/>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5" name="Google Shape;35;p9"/>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36" name="Google Shape;36;p9"/>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7365D"/>
              </a:buClr>
              <a:buSzPts val="2000"/>
              <a:buFont typeface="Helvetica Neue"/>
              <a:buNone/>
              <a:defRPr sz="2000"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a:spLocks noGrp="1"/>
          </p:cNvSpPr>
          <p:nvPr>
            <p:ph type="pic" idx="2"/>
          </p:nvPr>
        </p:nvSpPr>
        <p:spPr>
          <a:xfrm>
            <a:off x="2389717" y="612775"/>
            <a:ext cx="7315200" cy="4114800"/>
          </a:xfrm>
          <a:prstGeom prst="rect">
            <a:avLst/>
          </a:prstGeom>
          <a:noFill/>
          <a:ln>
            <a:noFill/>
          </a:ln>
        </p:spPr>
      </p:sp>
      <p:sp>
        <p:nvSpPr>
          <p:cNvPr id="81" name="Google Shape;81;p16"/>
          <p:cNvSpPr txBox="1">
            <a:spLocks noGrp="1"/>
          </p:cNvSpPr>
          <p:nvPr>
            <p:ph type="body" idx="1"/>
          </p:nvPr>
        </p:nvSpPr>
        <p:spPr>
          <a:xfrm>
            <a:off x="2389717" y="5367338"/>
            <a:ext cx="7315200" cy="5000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80"/>
              </a:spcBef>
              <a:spcAft>
                <a:spcPts val="0"/>
              </a:spcAft>
              <a:buClr>
                <a:srgbClr val="17365D"/>
              </a:buClr>
              <a:buSzPts val="1400"/>
              <a:buNone/>
              <a:defRPr sz="1400" b="0" i="0">
                <a:solidFill>
                  <a:srgbClr val="17365D"/>
                </a:solidFill>
                <a:latin typeface="Calibri"/>
                <a:ea typeface="Calibri"/>
                <a:cs typeface="Calibri"/>
                <a:sym typeface="Calibri"/>
              </a:defRPr>
            </a:lvl1pPr>
            <a:lvl2pPr marL="914400" lvl="1" indent="-228600" algn="l">
              <a:lnSpc>
                <a:spcPct val="90000"/>
              </a:lnSpc>
              <a:spcBef>
                <a:spcPts val="240"/>
              </a:spcBef>
              <a:spcAft>
                <a:spcPts val="0"/>
              </a:spcAft>
              <a:buClr>
                <a:srgbClr val="244061"/>
              </a:buClr>
              <a:buSzPts val="1200"/>
              <a:buNone/>
              <a:defRPr sz="1200"/>
            </a:lvl2pPr>
            <a:lvl3pPr marL="1371600" lvl="2" indent="-228600" algn="l">
              <a:lnSpc>
                <a:spcPct val="90000"/>
              </a:lnSpc>
              <a:spcBef>
                <a:spcPts val="200"/>
              </a:spcBef>
              <a:spcAft>
                <a:spcPts val="0"/>
              </a:spcAft>
              <a:buClr>
                <a:srgbClr val="244061"/>
              </a:buClr>
              <a:buSzPts val="1000"/>
              <a:buNone/>
              <a:defRPr sz="1000"/>
            </a:lvl3pPr>
            <a:lvl4pPr marL="1828800" lvl="3" indent="-228600" algn="l">
              <a:lnSpc>
                <a:spcPct val="90000"/>
              </a:lnSpc>
              <a:spcBef>
                <a:spcPts val="180"/>
              </a:spcBef>
              <a:spcAft>
                <a:spcPts val="0"/>
              </a:spcAft>
              <a:buClr>
                <a:srgbClr val="244061"/>
              </a:buClr>
              <a:buSzPts val="900"/>
              <a:buNone/>
              <a:defRPr sz="900"/>
            </a:lvl4pPr>
            <a:lvl5pPr marL="2286000" lvl="4" indent="-228600" algn="l">
              <a:lnSpc>
                <a:spcPct val="90000"/>
              </a:lnSpc>
              <a:spcBef>
                <a:spcPts val="180"/>
              </a:spcBef>
              <a:spcAft>
                <a:spcPts val="0"/>
              </a:spcAft>
              <a:buClr>
                <a:srgbClr val="24406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2" name="Google Shape;82;p16"/>
          <p:cNvSpPr txBox="1">
            <a:spLocks noGrp="1"/>
          </p:cNvSpPr>
          <p:nvPr>
            <p:ph type="ftr" idx="11"/>
          </p:nvPr>
        </p:nvSpPr>
        <p:spPr>
          <a:xfrm>
            <a:off x="65024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HHS Fact Sheet on Improper Payments, found at https://www.cms.gov/newsroom/fact-sheets/fiscal-year-2024-improper-payments-fact-sheet#:~:text=The%20Medicaid%20improper%20payment%20rate,the%20result%20of%20insufficient%20documentation</a:t>
            </a:r>
            <a:endParaRPr/>
          </a:p>
        </p:txBody>
      </p:sp>
      <p:sp>
        <p:nvSpPr>
          <p:cNvPr id="83" name="Google Shape;83;p16"/>
          <p:cNvSpPr txBox="1">
            <a:spLocks noGrp="1"/>
          </p:cNvSpPr>
          <p:nvPr>
            <p:ph type="sldNum" idx="12"/>
          </p:nvPr>
        </p:nvSpPr>
        <p:spPr>
          <a:xfrm>
            <a:off x="10668000" y="6356351"/>
            <a:ext cx="9144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6"/>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5" name="Google Shape;85;p16"/>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86" name="Google Shape;86;p16"/>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7"/>
          <p:cNvSpPr txBox="1">
            <a:spLocks noGrp="1"/>
          </p:cNvSpPr>
          <p:nvPr>
            <p:ph type="body" idx="1"/>
          </p:nvPr>
        </p:nvSpPr>
        <p:spPr>
          <a:xfrm rot="5400000">
            <a:off x="3962400" y="-1752599"/>
            <a:ext cx="4267200" cy="10972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17365D"/>
              </a:buClr>
              <a:buSzPts val="3200"/>
              <a:buChar char="•"/>
              <a:defRPr b="0" i="0">
                <a:solidFill>
                  <a:srgbClr val="17365D"/>
                </a:solidFill>
                <a:latin typeface="Calibri"/>
                <a:ea typeface="Calibri"/>
                <a:cs typeface="Calibri"/>
                <a:sym typeface="Calibri"/>
              </a:defRPr>
            </a:lvl1pPr>
            <a:lvl2pPr marL="914400" lvl="1" indent="-406400" algn="l">
              <a:lnSpc>
                <a:spcPct val="90000"/>
              </a:lnSpc>
              <a:spcBef>
                <a:spcPts val="560"/>
              </a:spcBef>
              <a:spcAft>
                <a:spcPts val="0"/>
              </a:spcAft>
              <a:buClr>
                <a:srgbClr val="17365D"/>
              </a:buClr>
              <a:buSzPts val="2800"/>
              <a:buChar char="–"/>
              <a:defRPr>
                <a:solidFill>
                  <a:srgbClr val="17365D"/>
                </a:solidFill>
              </a:defRPr>
            </a:lvl2pPr>
            <a:lvl3pPr marL="1371600" lvl="2" indent="-381000" algn="l">
              <a:lnSpc>
                <a:spcPct val="90000"/>
              </a:lnSpc>
              <a:spcBef>
                <a:spcPts val="480"/>
              </a:spcBef>
              <a:spcAft>
                <a:spcPts val="0"/>
              </a:spcAft>
              <a:buClr>
                <a:srgbClr val="17365D"/>
              </a:buClr>
              <a:buSzPts val="2400"/>
              <a:buChar char="•"/>
              <a:defRPr>
                <a:solidFill>
                  <a:srgbClr val="17365D"/>
                </a:solidFill>
              </a:defRPr>
            </a:lvl3pPr>
            <a:lvl4pPr marL="1828800" lvl="3" indent="-355600" algn="l">
              <a:lnSpc>
                <a:spcPct val="90000"/>
              </a:lnSpc>
              <a:spcBef>
                <a:spcPts val="400"/>
              </a:spcBef>
              <a:spcAft>
                <a:spcPts val="0"/>
              </a:spcAft>
              <a:buClr>
                <a:srgbClr val="17365D"/>
              </a:buClr>
              <a:buSzPts val="2000"/>
              <a:buChar char="–"/>
              <a:defRPr>
                <a:solidFill>
                  <a:srgbClr val="17365D"/>
                </a:solidFill>
              </a:defRPr>
            </a:lvl4pPr>
            <a:lvl5pPr marL="2286000" lvl="4" indent="-355600" algn="l">
              <a:lnSpc>
                <a:spcPct val="90000"/>
              </a:lnSpc>
              <a:spcBef>
                <a:spcPts val="400"/>
              </a:spcBef>
              <a:spcAft>
                <a:spcPts val="0"/>
              </a:spcAft>
              <a:buClr>
                <a:srgbClr val="17365D"/>
              </a:buClr>
              <a:buSzPts val="2000"/>
              <a:buChar char="»"/>
              <a:defRPr>
                <a:solidFill>
                  <a:srgbClr val="17365D"/>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HHS Fact Sheet on Improper Payments, found at https://www.cms.gov/newsroom/fact-sheets/fiscal-year-2024-improper-payments-fact-sheet#:~:text=The%20Medicaid%20improper%20payment%20rate,the%20result%20of%20insufficient%20documentation</a:t>
            </a:r>
            <a:endParaRPr/>
          </a:p>
        </p:txBody>
      </p:sp>
      <p:sp>
        <p:nvSpPr>
          <p:cNvPr id="102" name="Google Shape;102;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7"/>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4" name="Google Shape;104;p17"/>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105" name="Google Shape;105;p17"/>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rot="5400000">
            <a:off x="7505699" y="1790701"/>
            <a:ext cx="5410201"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8"/>
          <p:cNvSpPr txBox="1">
            <a:spLocks noGrp="1"/>
          </p:cNvSpPr>
          <p:nvPr>
            <p:ph type="body" idx="1"/>
          </p:nvPr>
        </p:nvSpPr>
        <p:spPr>
          <a:xfrm rot="5400000">
            <a:off x="1955800" y="-812799"/>
            <a:ext cx="5334001" cy="8026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17365D"/>
              </a:buClr>
              <a:buSzPts val="3200"/>
              <a:buChar char="•"/>
              <a:defRPr b="0" i="0">
                <a:solidFill>
                  <a:srgbClr val="17365D"/>
                </a:solidFill>
                <a:latin typeface="Calibri"/>
                <a:ea typeface="Calibri"/>
                <a:cs typeface="Calibri"/>
                <a:sym typeface="Calibri"/>
              </a:defRPr>
            </a:lvl1pPr>
            <a:lvl2pPr marL="914400" lvl="1" indent="-406400" algn="l">
              <a:lnSpc>
                <a:spcPct val="90000"/>
              </a:lnSpc>
              <a:spcBef>
                <a:spcPts val="560"/>
              </a:spcBef>
              <a:spcAft>
                <a:spcPts val="0"/>
              </a:spcAft>
              <a:buClr>
                <a:srgbClr val="17365D"/>
              </a:buClr>
              <a:buSzPts val="2800"/>
              <a:buChar char="–"/>
              <a:defRPr>
                <a:solidFill>
                  <a:srgbClr val="17365D"/>
                </a:solidFill>
              </a:defRPr>
            </a:lvl2pPr>
            <a:lvl3pPr marL="1371600" lvl="2" indent="-381000" algn="l">
              <a:lnSpc>
                <a:spcPct val="90000"/>
              </a:lnSpc>
              <a:spcBef>
                <a:spcPts val="480"/>
              </a:spcBef>
              <a:spcAft>
                <a:spcPts val="0"/>
              </a:spcAft>
              <a:buClr>
                <a:srgbClr val="17365D"/>
              </a:buClr>
              <a:buSzPts val="2400"/>
              <a:buChar char="•"/>
              <a:defRPr>
                <a:solidFill>
                  <a:srgbClr val="17365D"/>
                </a:solidFill>
              </a:defRPr>
            </a:lvl3pPr>
            <a:lvl4pPr marL="1828800" lvl="3" indent="-355600" algn="l">
              <a:lnSpc>
                <a:spcPct val="90000"/>
              </a:lnSpc>
              <a:spcBef>
                <a:spcPts val="400"/>
              </a:spcBef>
              <a:spcAft>
                <a:spcPts val="0"/>
              </a:spcAft>
              <a:buClr>
                <a:srgbClr val="17365D"/>
              </a:buClr>
              <a:buSzPts val="2000"/>
              <a:buChar char="–"/>
              <a:defRPr>
                <a:solidFill>
                  <a:srgbClr val="17365D"/>
                </a:solidFill>
              </a:defRPr>
            </a:lvl4pPr>
            <a:lvl5pPr marL="2286000" lvl="4" indent="-355600" algn="l">
              <a:lnSpc>
                <a:spcPct val="90000"/>
              </a:lnSpc>
              <a:spcBef>
                <a:spcPts val="400"/>
              </a:spcBef>
              <a:spcAft>
                <a:spcPts val="0"/>
              </a:spcAft>
              <a:buClr>
                <a:srgbClr val="17365D"/>
              </a:buClr>
              <a:buSzPts val="2000"/>
              <a:buChar char="»"/>
              <a:defRPr>
                <a:solidFill>
                  <a:srgbClr val="17365D"/>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HHS Fact Sheet on Improper Payments, found at https://www.cms.gov/newsroom/fact-sheets/fiscal-year-2024-improper-payments-fact-sheet#:~:text=The%20Medicaid%20improper%20payment%20rate,the%20result%20of%20insufficient%20documentation</a:t>
            </a:r>
            <a:endParaRPr/>
          </a:p>
        </p:txBody>
      </p:sp>
      <p:sp>
        <p:nvSpPr>
          <p:cNvPr id="110" name="Google Shape;110;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1" name="Google Shape;111;p18"/>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2" name="Google Shape;112;p18"/>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113" name="Google Shape;113;p18"/>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120"/>
        <p:cNvGrpSpPr/>
        <p:nvPr/>
      </p:nvGrpSpPr>
      <p:grpSpPr>
        <a:xfrm>
          <a:off x="0" y="0"/>
          <a:ext cx="0" cy="0"/>
          <a:chOff x="0" y="0"/>
          <a:chExt cx="0" cy="0"/>
        </a:xfrm>
      </p:grpSpPr>
      <p:sp>
        <p:nvSpPr>
          <p:cNvPr id="121" name="Google Shape;121;g2c99f5be3b7_0_109"/>
          <p:cNvSpPr txBox="1">
            <a:spLocks noGrp="1"/>
          </p:cNvSpPr>
          <p:nvPr>
            <p:ph type="title"/>
          </p:nvPr>
        </p:nvSpPr>
        <p:spPr>
          <a:xfrm>
            <a:off x="4453890" y="417067"/>
            <a:ext cx="3284100" cy="756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3600"/>
              <a:buNone/>
              <a:defRPr sz="4800" b="1" i="0">
                <a:solidFill>
                  <a:srgbClr val="005595"/>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g2c99f5be3b7_0_109"/>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HHS Fact Sheet on Improper Payments, found at https://www.cms.gov/newsroom/fact-sheets/fiscal-year-2024-improper-payments-fact-sheet#:~:text=The%20Medicaid%20improper%20payment%20rate,the%20result%20of%20insufficient%20documentation</a:t>
            </a:r>
            <a:endParaRPr/>
          </a:p>
        </p:txBody>
      </p:sp>
      <p:sp>
        <p:nvSpPr>
          <p:cNvPr id="123" name="Google Shape;123;g2c99f5be3b7_0_109"/>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g2c99f5be3b7_0_109"/>
          <p:cNvSpPr txBox="1">
            <a:spLocks noGrp="1"/>
          </p:cNvSpPr>
          <p:nvPr>
            <p:ph type="sldNum" idx="12"/>
          </p:nvPr>
        </p:nvSpPr>
        <p:spPr>
          <a:xfrm>
            <a:off x="459740" y="6508521"/>
            <a:ext cx="225300" cy="169200"/>
          </a:xfrm>
          <a:prstGeom prst="rect">
            <a:avLst/>
          </a:prstGeom>
          <a:noFill/>
          <a:ln>
            <a:noFill/>
          </a:ln>
        </p:spPr>
        <p:txBody>
          <a:bodyPr spcFirstLastPara="1" wrap="square" lIns="0" tIns="0" rIns="0" bIns="0" anchor="t" anchorCtr="0">
            <a:spAutoFit/>
          </a:bodyPr>
          <a:lstStyle>
            <a:lvl1pPr marL="38100" marR="0" lvl="0" indent="0" algn="l" rtl="0">
              <a:lnSpc>
                <a:spcPct val="119545"/>
              </a:lnSpc>
              <a:spcBef>
                <a:spcPts val="0"/>
              </a:spcBef>
              <a:buNone/>
              <a:defRPr sz="1100" b="0" i="0">
                <a:solidFill>
                  <a:srgbClr val="005595"/>
                </a:solidFill>
                <a:latin typeface="Arial"/>
                <a:ea typeface="Arial"/>
                <a:cs typeface="Arial"/>
                <a:sym typeface="Arial"/>
              </a:defRPr>
            </a:lvl1pPr>
            <a:lvl2pPr marL="38100" marR="0" lvl="1" indent="0" algn="l" rtl="0">
              <a:lnSpc>
                <a:spcPct val="119545"/>
              </a:lnSpc>
              <a:spcBef>
                <a:spcPts val="0"/>
              </a:spcBef>
              <a:buNone/>
              <a:defRPr sz="1100" b="0" i="0">
                <a:solidFill>
                  <a:srgbClr val="005595"/>
                </a:solidFill>
                <a:latin typeface="Arial"/>
                <a:ea typeface="Arial"/>
                <a:cs typeface="Arial"/>
                <a:sym typeface="Arial"/>
              </a:defRPr>
            </a:lvl2pPr>
            <a:lvl3pPr marL="38100" marR="0" lvl="2" indent="0" algn="l" rtl="0">
              <a:lnSpc>
                <a:spcPct val="119545"/>
              </a:lnSpc>
              <a:spcBef>
                <a:spcPts val="0"/>
              </a:spcBef>
              <a:buNone/>
              <a:defRPr sz="1100" b="0" i="0">
                <a:solidFill>
                  <a:srgbClr val="005595"/>
                </a:solidFill>
                <a:latin typeface="Arial"/>
                <a:ea typeface="Arial"/>
                <a:cs typeface="Arial"/>
                <a:sym typeface="Arial"/>
              </a:defRPr>
            </a:lvl3pPr>
            <a:lvl4pPr marL="38100" marR="0" lvl="3" indent="0" algn="l" rtl="0">
              <a:lnSpc>
                <a:spcPct val="119545"/>
              </a:lnSpc>
              <a:spcBef>
                <a:spcPts val="0"/>
              </a:spcBef>
              <a:buNone/>
              <a:defRPr sz="1100" b="0" i="0">
                <a:solidFill>
                  <a:srgbClr val="005595"/>
                </a:solidFill>
                <a:latin typeface="Arial"/>
                <a:ea typeface="Arial"/>
                <a:cs typeface="Arial"/>
                <a:sym typeface="Arial"/>
              </a:defRPr>
            </a:lvl4pPr>
            <a:lvl5pPr marL="38100" marR="0" lvl="4" indent="0" algn="l" rtl="0">
              <a:lnSpc>
                <a:spcPct val="119545"/>
              </a:lnSpc>
              <a:spcBef>
                <a:spcPts val="0"/>
              </a:spcBef>
              <a:buNone/>
              <a:defRPr sz="1100" b="0" i="0">
                <a:solidFill>
                  <a:srgbClr val="005595"/>
                </a:solidFill>
                <a:latin typeface="Arial"/>
                <a:ea typeface="Arial"/>
                <a:cs typeface="Arial"/>
                <a:sym typeface="Arial"/>
              </a:defRPr>
            </a:lvl5pPr>
            <a:lvl6pPr marL="38100" marR="0" lvl="5" indent="0" algn="l" rtl="0">
              <a:lnSpc>
                <a:spcPct val="119545"/>
              </a:lnSpc>
              <a:spcBef>
                <a:spcPts val="0"/>
              </a:spcBef>
              <a:buNone/>
              <a:defRPr sz="1100" b="0" i="0">
                <a:solidFill>
                  <a:srgbClr val="005595"/>
                </a:solidFill>
                <a:latin typeface="Arial"/>
                <a:ea typeface="Arial"/>
                <a:cs typeface="Arial"/>
                <a:sym typeface="Arial"/>
              </a:defRPr>
            </a:lvl6pPr>
            <a:lvl7pPr marL="38100" marR="0" lvl="6" indent="0" algn="l" rtl="0">
              <a:lnSpc>
                <a:spcPct val="119545"/>
              </a:lnSpc>
              <a:spcBef>
                <a:spcPts val="0"/>
              </a:spcBef>
              <a:buNone/>
              <a:defRPr sz="1100" b="0" i="0">
                <a:solidFill>
                  <a:srgbClr val="005595"/>
                </a:solidFill>
                <a:latin typeface="Arial"/>
                <a:ea typeface="Arial"/>
                <a:cs typeface="Arial"/>
                <a:sym typeface="Arial"/>
              </a:defRPr>
            </a:lvl7pPr>
            <a:lvl8pPr marL="38100" marR="0" lvl="7" indent="0" algn="l" rtl="0">
              <a:lnSpc>
                <a:spcPct val="119545"/>
              </a:lnSpc>
              <a:spcBef>
                <a:spcPts val="0"/>
              </a:spcBef>
              <a:buNone/>
              <a:defRPr sz="1100" b="0" i="0">
                <a:solidFill>
                  <a:srgbClr val="005595"/>
                </a:solidFill>
                <a:latin typeface="Arial"/>
                <a:ea typeface="Arial"/>
                <a:cs typeface="Arial"/>
                <a:sym typeface="Arial"/>
              </a:defRPr>
            </a:lvl8pPr>
            <a:lvl9pPr marL="38100" marR="0" lvl="8" indent="0" algn="l" rtl="0">
              <a:lnSpc>
                <a:spcPct val="119545"/>
              </a:lnSpc>
              <a:spcBef>
                <a:spcPts val="0"/>
              </a:spcBef>
              <a:buNone/>
              <a:defRPr sz="1100" b="0" i="0">
                <a:solidFill>
                  <a:srgbClr val="005595"/>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36638"/>
          </a:xfrm>
        </p:spPr>
        <p:txBody>
          <a:bodyPr/>
          <a:lstStyle>
            <a:lvl1pPr>
              <a:defRPr>
                <a:solidFill>
                  <a:schemeClr val="bg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267200"/>
          </a:xfrm>
        </p:spPr>
        <p:txBody>
          <a:bodyPr/>
          <a:lstStyle>
            <a:lvl1pPr>
              <a:defRPr sz="2800">
                <a:solidFill>
                  <a:schemeClr val="bg2">
                    <a:lumMod val="75000"/>
                  </a:schemeClr>
                </a:solidFill>
              </a:defRPr>
            </a:lvl1pPr>
            <a:lvl2pPr>
              <a:defRPr sz="2400">
                <a:solidFill>
                  <a:schemeClr val="bg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267200"/>
          </a:xfrm>
        </p:spPr>
        <p:txBody>
          <a:bodyPr/>
          <a:lstStyle>
            <a:lvl1pPr>
              <a:defRPr sz="2800">
                <a:solidFill>
                  <a:schemeClr val="bg2">
                    <a:lumMod val="75000"/>
                  </a:schemeClr>
                </a:solidFill>
              </a:defRPr>
            </a:lvl1pPr>
            <a:lvl2pPr>
              <a:defRPr sz="2400">
                <a:solidFill>
                  <a:schemeClr val="bg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Helvetica Neue Light"/>
                <a:cs typeface="Helvetica Neue Light"/>
              </a:defRPr>
            </a:lvl1pPr>
          </a:lstStyle>
          <a:p>
            <a:r>
              <a:rPr lang="en-US"/>
              <a:t>HHS Fact Sheet on Improper Payments, found at https://www.cms.gov/newsroom/fact-sheets/fiscal-year-2024-improper-payments-fact-sheet#:~:text=The%20Medicaid%20improper%20payment%20rate,the%20result%20of%20insufficient%20documentation</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8" name="Rectangle 7"/>
          <p:cNvSpPr/>
          <p:nvPr userDrawn="1"/>
        </p:nvSpPr>
        <p:spPr>
          <a:xfrm>
            <a:off x="0" y="0"/>
            <a:ext cx="12192000" cy="381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Connector 8"/>
          <p:cNvCxnSpPr/>
          <p:nvPr userDrawn="1"/>
        </p:nvCxnSpPr>
        <p:spPr>
          <a:xfrm>
            <a:off x="203200" y="6019800"/>
            <a:ext cx="11684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7517" y="6117685"/>
            <a:ext cx="3020484" cy="740315"/>
          </a:xfrm>
          <a:prstGeom prst="rect">
            <a:avLst/>
          </a:prstGeom>
        </p:spPr>
      </p:pic>
    </p:spTree>
    <p:extLst>
      <p:ext uri="{BB962C8B-B14F-4D97-AF65-F5344CB8AC3E}">
        <p14:creationId xmlns:p14="http://schemas.microsoft.com/office/powerpoint/2010/main" val="114216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44061"/>
              </a:buClr>
              <a:buSzPts val="3600"/>
              <a:buFont typeface="Helvetica Neue"/>
              <a:buNone/>
              <a:defRPr sz="3600" b="1" i="0" u="none" strike="noStrike" cap="none">
                <a:solidFill>
                  <a:srgbClr val="24406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640"/>
              </a:spcBef>
              <a:spcAft>
                <a:spcPts val="0"/>
              </a:spcAft>
              <a:buClr>
                <a:srgbClr val="244061"/>
              </a:buClr>
              <a:buSzPts val="3200"/>
              <a:buFont typeface="Arial"/>
              <a:buChar char="•"/>
              <a:defRPr sz="3200" b="0" i="0" u="none" strike="noStrike" cap="none">
                <a:solidFill>
                  <a:srgbClr val="244061"/>
                </a:solidFill>
                <a:latin typeface="Helvetica Neue"/>
                <a:ea typeface="Helvetica Neue"/>
                <a:cs typeface="Helvetica Neue"/>
                <a:sym typeface="Helvetica Neue"/>
              </a:defRPr>
            </a:lvl1pPr>
            <a:lvl2pPr marL="914400" marR="0" lvl="1" indent="-406400" algn="l" rtl="0">
              <a:lnSpc>
                <a:spcPct val="90000"/>
              </a:lnSpc>
              <a:spcBef>
                <a:spcPts val="560"/>
              </a:spcBef>
              <a:spcAft>
                <a:spcPts val="0"/>
              </a:spcAft>
              <a:buClr>
                <a:srgbClr val="244061"/>
              </a:buClr>
              <a:buSzPts val="2800"/>
              <a:buFont typeface="Arial"/>
              <a:buChar char="–"/>
              <a:defRPr sz="2800" b="0" i="0" u="none" strike="noStrike" cap="none">
                <a:solidFill>
                  <a:srgbClr val="244061"/>
                </a:solidFill>
                <a:latin typeface="Helvetica Neue"/>
                <a:ea typeface="Helvetica Neue"/>
                <a:cs typeface="Helvetica Neue"/>
                <a:sym typeface="Helvetica Neue"/>
              </a:defRPr>
            </a:lvl2pPr>
            <a:lvl3pPr marL="1371600" marR="0" lvl="2" indent="-381000" algn="l" rtl="0">
              <a:lnSpc>
                <a:spcPct val="90000"/>
              </a:lnSpc>
              <a:spcBef>
                <a:spcPts val="480"/>
              </a:spcBef>
              <a:spcAft>
                <a:spcPts val="0"/>
              </a:spcAft>
              <a:buClr>
                <a:srgbClr val="244061"/>
              </a:buClr>
              <a:buSzPts val="2400"/>
              <a:buFont typeface="Arial"/>
              <a:buChar char="•"/>
              <a:defRPr sz="2400" b="0" i="0" u="none" strike="noStrike" cap="none">
                <a:solidFill>
                  <a:srgbClr val="244061"/>
                </a:solidFill>
                <a:latin typeface="Helvetica Neue"/>
                <a:ea typeface="Helvetica Neue"/>
                <a:cs typeface="Helvetica Neue"/>
                <a:sym typeface="Helvetica Neue"/>
              </a:defRPr>
            </a:lvl3pPr>
            <a:lvl4pPr marL="1828800" marR="0" lvl="3" indent="-355600" algn="l" rtl="0">
              <a:lnSpc>
                <a:spcPct val="90000"/>
              </a:lnSpc>
              <a:spcBef>
                <a:spcPts val="400"/>
              </a:spcBef>
              <a:spcAft>
                <a:spcPts val="0"/>
              </a:spcAft>
              <a:buClr>
                <a:srgbClr val="244061"/>
              </a:buClr>
              <a:buSzPts val="2000"/>
              <a:buFont typeface="Arial"/>
              <a:buChar char="–"/>
              <a:defRPr sz="2000" b="0" i="0" u="none" strike="noStrike" cap="none">
                <a:solidFill>
                  <a:srgbClr val="244061"/>
                </a:solidFill>
                <a:latin typeface="Helvetica Neue"/>
                <a:ea typeface="Helvetica Neue"/>
                <a:cs typeface="Helvetica Neue"/>
                <a:sym typeface="Helvetica Neue"/>
              </a:defRPr>
            </a:lvl4pPr>
            <a:lvl5pPr marL="2286000" marR="0" lvl="4" indent="-355600" algn="l" rtl="0">
              <a:lnSpc>
                <a:spcPct val="90000"/>
              </a:lnSpc>
              <a:spcBef>
                <a:spcPts val="400"/>
              </a:spcBef>
              <a:spcAft>
                <a:spcPts val="0"/>
              </a:spcAft>
              <a:buClr>
                <a:srgbClr val="244061"/>
              </a:buClr>
              <a:buSzPts val="2000"/>
              <a:buFont typeface="Arial"/>
              <a:buChar char="»"/>
              <a:defRPr sz="2000" b="0" i="0" u="none" strike="noStrike" cap="none">
                <a:solidFill>
                  <a:srgbClr val="24406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7" r:id="rId3"/>
    <p:sldLayoutId id="2147483659" r:id="rId4"/>
    <p:sldLayoutId id="2147483660" r:id="rId5"/>
    <p:sldLayoutId id="2147483662" r:id="rId6"/>
    <p:sldLayoutId id="2147483663" r:id="rId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inance.senate.gov/imo/media/doc/121724_gao_request_georgia_pathways_admin_cost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iles.gao.gov/reports/GAO-23-106203/index.html?_gl=1*q00a7k*_ga*NDI1MTA1NjQ2LjE3MjQ4OTUxMzE.*_ga_V393SNS3SR*MTczNzkyMDU1Ni4xOC4xLjE3Mzc5MjA4MDAuMC4wLjA.#appendix3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oig.hhs.gov/documents/root/7/OIG-Strategic-Plan-2020-2025.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ao.gov/assets/d24106608.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uscode.house.gov/view.xhtml?req=granuleid:USC-prelim-title31-section3351&amp;num=0&amp;edition=preli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bo.gov/system/files/2025-01/60870-Outlook-2025.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cf.georgetown.edu/wp-content/uploads/2024/05/Medicaid-EE-Rules-v2-rev.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cf.georgetown.edu/2025/01/10/the-truth-about-fraud-against-medicaid/" TargetMode="External"/><Relationship Id="rId7" Type="http://schemas.openxmlformats.org/officeDocument/2006/relationships/hyperlink" Target="https://ccf.georgetown.edu/2025/01/15/medicaids-role-in-small-towns-and-rural-areas/" TargetMode="External"/><Relationship Id="rId2" Type="http://schemas.openxmlformats.org/officeDocument/2006/relationships/hyperlink" Target="https://www.kff.org/medicaid/issue-brief/10-things-to-know-about-medicaid/" TargetMode="External"/><Relationship Id="rId1" Type="http://schemas.openxmlformats.org/officeDocument/2006/relationships/slideLayout" Target="../slideLayouts/slideLayout2.xml"/><Relationship Id="rId6" Type="http://schemas.openxmlformats.org/officeDocument/2006/relationships/hyperlink" Target="https://ccf.georgetown.edu/2019/11/20/medicaid-critics-misconstrue-payment-error-rate-measurement-to-undermine-popular-program/" TargetMode="External"/><Relationship Id="rId5" Type="http://schemas.openxmlformats.org/officeDocument/2006/relationships/hyperlink" Target="https://ccf.georgetown.edu/2022/01/26/the-proper-use-of-medicaid-improper-payment-rates/" TargetMode="External"/><Relationship Id="rId4" Type="http://schemas.openxmlformats.org/officeDocument/2006/relationships/hyperlink" Target="https://ccf.georgetown.edu/2025/01/27/the-truth-about-waste-and-abuse-in-medicai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msnationaltrainingprogram.cms.gov/sites/default/files/shared/C-10_FAQ_Medicare_%26_Medicaid_Fraud_Waste_Abuse_Prevention_12-8-202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
          <p:cNvSpPr txBox="1">
            <a:spLocks noGrp="1"/>
          </p:cNvSpPr>
          <p:nvPr>
            <p:ph type="subTitle" idx="1"/>
          </p:nvPr>
        </p:nvSpPr>
        <p:spPr>
          <a:xfrm>
            <a:off x="1066104" y="2316577"/>
            <a:ext cx="9769033" cy="395227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None/>
            </a:pPr>
            <a:r>
              <a:rPr lang="en-US" b="1" dirty="0">
                <a:solidFill>
                  <a:srgbClr val="FFC000"/>
                </a:solidFill>
                <a:latin typeface="Calibri" panose="020F0502020204030204" pitchFamily="34" charset="0"/>
                <a:ea typeface="Helvetica Neue" panose="02000503000000020004" pitchFamily="2" charset="0"/>
                <a:cs typeface="Calibri" panose="020F0502020204030204" pitchFamily="34" charset="0"/>
              </a:rPr>
              <a:t>The Facts About Fraud, Waste, and Abuse </a:t>
            </a:r>
          </a:p>
          <a:p>
            <a:pPr marL="0" lvl="0" indent="0" algn="ctr" rtl="0">
              <a:lnSpc>
                <a:spcPct val="90000"/>
              </a:lnSpc>
              <a:spcBef>
                <a:spcPts val="0"/>
              </a:spcBef>
              <a:spcAft>
                <a:spcPts val="0"/>
              </a:spcAft>
              <a:buClr>
                <a:schemeClr val="lt1"/>
              </a:buClr>
              <a:buSzPts val="4000"/>
              <a:buNone/>
            </a:pPr>
            <a:r>
              <a:rPr lang="en-US" b="1" dirty="0">
                <a:solidFill>
                  <a:srgbClr val="FFC000"/>
                </a:solidFill>
                <a:latin typeface="Calibri" panose="020F0502020204030204" pitchFamily="34" charset="0"/>
                <a:ea typeface="Helvetica Neue" panose="02000503000000020004" pitchFamily="2" charset="0"/>
                <a:cs typeface="Calibri" panose="020F0502020204030204" pitchFamily="34" charset="0"/>
              </a:rPr>
              <a:t>in Medicaid</a:t>
            </a:r>
          </a:p>
          <a:p>
            <a:pPr marL="0" lvl="0" indent="0" algn="ctr" rtl="0">
              <a:lnSpc>
                <a:spcPct val="90000"/>
              </a:lnSpc>
              <a:spcBef>
                <a:spcPts val="0"/>
              </a:spcBef>
              <a:spcAft>
                <a:spcPts val="0"/>
              </a:spcAft>
              <a:buClr>
                <a:schemeClr val="lt1"/>
              </a:buClr>
              <a:buSzPts val="4000"/>
              <a:buNone/>
            </a:pPr>
            <a:endParaRPr lang="en-US" sz="3500" dirty="0">
              <a:latin typeface="Calibri" panose="020F0502020204030204" pitchFamily="34" charset="0"/>
              <a:ea typeface="Helvetica Neue" panose="02000503000000020004" pitchFamily="2" charset="0"/>
              <a:cs typeface="Calibri" panose="020F0502020204030204" pitchFamily="34" charset="0"/>
            </a:endParaRPr>
          </a:p>
          <a:p>
            <a:pPr marL="0" lvl="0" indent="0" algn="ctr" rtl="0">
              <a:lnSpc>
                <a:spcPct val="90000"/>
              </a:lnSpc>
              <a:spcBef>
                <a:spcPts val="0"/>
              </a:spcBef>
              <a:spcAft>
                <a:spcPts val="0"/>
              </a:spcAft>
              <a:buClr>
                <a:schemeClr val="lt1"/>
              </a:buClr>
              <a:buSzPts val="4000"/>
              <a:buNone/>
            </a:pPr>
            <a:r>
              <a:rPr lang="en-US" sz="2800" dirty="0">
                <a:latin typeface="Calibri" panose="020F0502020204030204" pitchFamily="34" charset="0"/>
                <a:ea typeface="Helvetica Neue" panose="02000503000000020004" pitchFamily="2" charset="0"/>
                <a:cs typeface="Calibri" panose="020F0502020204030204" pitchFamily="34" charset="0"/>
              </a:rPr>
              <a:t>Tricia Brooks, Andy Schneider, Adam Searing</a:t>
            </a:r>
          </a:p>
          <a:p>
            <a:pPr marL="0" lvl="0" indent="0" algn="ctr" rtl="0">
              <a:lnSpc>
                <a:spcPct val="90000"/>
              </a:lnSpc>
              <a:spcBef>
                <a:spcPts val="0"/>
              </a:spcBef>
              <a:spcAft>
                <a:spcPts val="0"/>
              </a:spcAft>
              <a:buClr>
                <a:schemeClr val="lt1"/>
              </a:buClr>
              <a:buSzPts val="4000"/>
              <a:buNone/>
            </a:pPr>
            <a:endParaRPr lang="en-US" sz="3200" dirty="0">
              <a:latin typeface="Calibri" panose="020F0502020204030204" pitchFamily="34" charset="0"/>
              <a:ea typeface="Helvetica Neue" panose="02000503000000020004" pitchFamily="2" charset="0"/>
              <a:cs typeface="Calibri" panose="020F0502020204030204" pitchFamily="34" charset="0"/>
            </a:endParaRPr>
          </a:p>
          <a:p>
            <a:pPr marL="0" lvl="0" indent="0" algn="ctr" rtl="0">
              <a:lnSpc>
                <a:spcPct val="90000"/>
              </a:lnSpc>
              <a:spcBef>
                <a:spcPts val="0"/>
              </a:spcBef>
              <a:spcAft>
                <a:spcPts val="0"/>
              </a:spcAft>
              <a:buClr>
                <a:schemeClr val="lt1"/>
              </a:buClr>
              <a:buSzPts val="4000"/>
              <a:buNone/>
            </a:pPr>
            <a:r>
              <a:rPr lang="en-US" sz="2800" dirty="0">
                <a:latin typeface="Calibri" panose="020F0502020204030204" pitchFamily="34" charset="0"/>
                <a:ea typeface="Helvetica Neue" panose="02000503000000020004" pitchFamily="2" charset="0"/>
                <a:cs typeface="Calibri" panose="020F0502020204030204" pitchFamily="34" charset="0"/>
              </a:rPr>
              <a:t>Children’s Medicaid Policy Institute</a:t>
            </a:r>
          </a:p>
          <a:p>
            <a:pPr marL="0" lvl="0" indent="0" algn="ctr" rtl="0">
              <a:lnSpc>
                <a:spcPct val="90000"/>
              </a:lnSpc>
              <a:spcBef>
                <a:spcPts val="0"/>
              </a:spcBef>
              <a:spcAft>
                <a:spcPts val="0"/>
              </a:spcAft>
              <a:buClr>
                <a:schemeClr val="lt1"/>
              </a:buClr>
              <a:buSzPts val="4000"/>
              <a:buNone/>
            </a:pPr>
            <a:r>
              <a:rPr lang="en-US" sz="2400" dirty="0">
                <a:latin typeface="Calibri" panose="020F0502020204030204" pitchFamily="34" charset="0"/>
                <a:ea typeface="Helvetica Neue" panose="02000503000000020004" pitchFamily="2" charset="0"/>
                <a:cs typeface="Calibri" panose="020F0502020204030204" pitchFamily="34" charset="0"/>
              </a:rPr>
              <a:t>January 28,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F43-B0EE-7BA2-FB52-E5065BBE8B62}"/>
              </a:ext>
            </a:extLst>
          </p:cNvPr>
          <p:cNvSpPr>
            <a:spLocks noGrp="1"/>
          </p:cNvSpPr>
          <p:nvPr>
            <p:ph type="title"/>
          </p:nvPr>
        </p:nvSpPr>
        <p:spPr>
          <a:xfrm>
            <a:off x="609600" y="601661"/>
            <a:ext cx="10972800" cy="960438"/>
          </a:xfrm>
        </p:spPr>
        <p:txBody>
          <a:bodyPr>
            <a:noAutofit/>
          </a:bodyPr>
          <a:lstStyle/>
          <a:p>
            <a:pPr>
              <a:lnSpc>
                <a:spcPct val="90000"/>
              </a:lnSpc>
            </a:pPr>
            <a:r>
              <a:rPr lang="en-US" b="1" dirty="0"/>
              <a:t>There are checks on fraud against Medicaid at both state and federal levels</a:t>
            </a:r>
          </a:p>
        </p:txBody>
      </p:sp>
      <p:sp>
        <p:nvSpPr>
          <p:cNvPr id="3" name="Text Placeholder 2">
            <a:extLst>
              <a:ext uri="{FF2B5EF4-FFF2-40B4-BE49-F238E27FC236}">
                <a16:creationId xmlns:a16="http://schemas.microsoft.com/office/drawing/2014/main" id="{1E2AB94C-620D-B530-EDB2-FF7BCFDF85B0}"/>
              </a:ext>
            </a:extLst>
          </p:cNvPr>
          <p:cNvSpPr>
            <a:spLocks noGrp="1"/>
          </p:cNvSpPr>
          <p:nvPr>
            <p:ph type="body" idx="1"/>
          </p:nvPr>
        </p:nvSpPr>
        <p:spPr>
          <a:xfrm>
            <a:off x="609600" y="1726600"/>
            <a:ext cx="10972800" cy="4674200"/>
          </a:xfrm>
        </p:spPr>
        <p:txBody>
          <a:bodyPr>
            <a:normAutofit/>
          </a:bodyPr>
          <a:lstStyle/>
          <a:p>
            <a:pPr algn="l">
              <a:spcBef>
                <a:spcPts val="900"/>
              </a:spcBef>
              <a:buFont typeface="Arial" panose="020B0604020202020204" pitchFamily="34" charset="0"/>
              <a:buChar char="•"/>
            </a:pPr>
            <a:r>
              <a:rPr lang="en-US" sz="2800" b="0" i="0" dirty="0">
                <a:solidFill>
                  <a:schemeClr val="bg2"/>
                </a:solidFill>
                <a:effectLst/>
                <a:latin typeface="Calibri" panose="020F0502020204030204" pitchFamily="34" charset="0"/>
                <a:cs typeface="Calibri" panose="020F0502020204030204" pitchFamily="34" charset="0"/>
              </a:rPr>
              <a:t>States administer Medicaid on a day-to-day basis; the federal government oversees state administration and funds two-thirds of  program costs.</a:t>
            </a:r>
          </a:p>
          <a:p>
            <a:pPr algn="l">
              <a:spcBef>
                <a:spcPts val="900"/>
              </a:spcBef>
              <a:buFont typeface="Arial" panose="020B0604020202020204" pitchFamily="34" charset="0"/>
              <a:buChar char="•"/>
            </a:pPr>
            <a:r>
              <a:rPr lang="en-US" sz="2800" b="0" i="0" dirty="0">
                <a:solidFill>
                  <a:schemeClr val="bg2"/>
                </a:solidFill>
                <a:effectLst/>
                <a:latin typeface="Calibri" panose="020F0502020204030204" pitchFamily="34" charset="0"/>
                <a:cs typeface="Calibri" panose="020F0502020204030204" pitchFamily="34" charset="0"/>
              </a:rPr>
              <a:t>State agencies responsible for reducing fraud, waste and abuse include the state Medicaid agency, Managed Care Organizations, state Medicaid Fraud Control Units, state auditors, and state legislative oversight agencies and committees.</a:t>
            </a:r>
          </a:p>
          <a:p>
            <a:pPr algn="l">
              <a:spcBef>
                <a:spcPts val="900"/>
              </a:spcBef>
              <a:buFont typeface="Arial" panose="020B0604020202020204" pitchFamily="34" charset="0"/>
              <a:buChar char="•"/>
            </a:pPr>
            <a:r>
              <a:rPr lang="en-US" sz="2800" b="0" i="0" dirty="0">
                <a:solidFill>
                  <a:schemeClr val="bg2"/>
                </a:solidFill>
                <a:effectLst/>
                <a:latin typeface="Calibri" panose="020F0502020204030204" pitchFamily="34" charset="0"/>
                <a:cs typeface="Calibri" panose="020F0502020204030204" pitchFamily="34" charset="0"/>
              </a:rPr>
              <a:t>Federal agencies responsible for reducing waste, fraud, and abuse in Medicaid include the CMS, HHS-OIG, DOJ, FBI, and GAO</a:t>
            </a:r>
          </a:p>
          <a:p>
            <a:pPr marL="25400" indent="0">
              <a:buNone/>
            </a:pPr>
            <a:br>
              <a:rPr lang="en-US" sz="1600" dirty="0"/>
            </a:br>
            <a:endParaRPr lang="en-US" sz="1600" dirty="0"/>
          </a:p>
          <a:p>
            <a:pPr>
              <a:spcBef>
                <a:spcPts val="900"/>
              </a:spcBef>
            </a:pPr>
            <a:endParaRPr lang="en-US" sz="2800" dirty="0"/>
          </a:p>
          <a:p>
            <a:pPr marL="25400" indent="0">
              <a:buNone/>
            </a:pPr>
            <a:endParaRPr lang="en-US" dirty="0"/>
          </a:p>
          <a:p>
            <a:endParaRPr lang="en-US" dirty="0"/>
          </a:p>
        </p:txBody>
      </p:sp>
      <p:sp>
        <p:nvSpPr>
          <p:cNvPr id="4" name="Slide Number Placeholder 3">
            <a:extLst>
              <a:ext uri="{FF2B5EF4-FFF2-40B4-BE49-F238E27FC236}">
                <a16:creationId xmlns:a16="http://schemas.microsoft.com/office/drawing/2014/main" id="{A7DDFCBD-CB4B-BE6D-951B-3767C3D91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74085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F43-B0EE-7BA2-FB52-E5065BBE8B62}"/>
              </a:ext>
            </a:extLst>
          </p:cNvPr>
          <p:cNvSpPr>
            <a:spLocks noGrp="1"/>
          </p:cNvSpPr>
          <p:nvPr>
            <p:ph type="title"/>
          </p:nvPr>
        </p:nvSpPr>
        <p:spPr/>
        <p:txBody>
          <a:bodyPr/>
          <a:lstStyle/>
          <a:p>
            <a:r>
              <a:rPr lang="en-US" b="1" dirty="0"/>
              <a:t>Examples of Waste and Abuse in Medicaid</a:t>
            </a:r>
          </a:p>
        </p:txBody>
      </p:sp>
      <p:sp>
        <p:nvSpPr>
          <p:cNvPr id="3" name="Text Placeholder 2">
            <a:extLst>
              <a:ext uri="{FF2B5EF4-FFF2-40B4-BE49-F238E27FC236}">
                <a16:creationId xmlns:a16="http://schemas.microsoft.com/office/drawing/2014/main" id="{1E2AB94C-620D-B530-EDB2-FF7BCFDF85B0}"/>
              </a:ext>
            </a:extLst>
          </p:cNvPr>
          <p:cNvSpPr>
            <a:spLocks noGrp="1"/>
          </p:cNvSpPr>
          <p:nvPr>
            <p:ph type="body" idx="1"/>
          </p:nvPr>
        </p:nvSpPr>
        <p:spPr>
          <a:xfrm>
            <a:off x="609600" y="1420009"/>
            <a:ext cx="10972800" cy="4674200"/>
          </a:xfrm>
        </p:spPr>
        <p:txBody>
          <a:bodyPr>
            <a:normAutofit/>
          </a:bodyPr>
          <a:lstStyle/>
          <a:p>
            <a:pPr>
              <a:spcBef>
                <a:spcPts val="900"/>
              </a:spcBef>
            </a:pPr>
            <a:r>
              <a:rPr lang="en-US" sz="2800" dirty="0">
                <a:solidFill>
                  <a:schemeClr val="bg2"/>
                </a:solidFill>
                <a:latin typeface="Calibri" panose="020F0502020204030204" pitchFamily="34" charset="0"/>
                <a:cs typeface="Calibri" panose="020F0502020204030204" pitchFamily="34" charset="0"/>
              </a:rPr>
              <a:t>Unnecessary Emergency Room Visits</a:t>
            </a:r>
          </a:p>
          <a:p>
            <a:pPr lvl="1">
              <a:spcBef>
                <a:spcPts val="900"/>
              </a:spcBef>
            </a:pPr>
            <a:r>
              <a:rPr lang="en-US" sz="2400" dirty="0">
                <a:solidFill>
                  <a:schemeClr val="bg2"/>
                </a:solidFill>
                <a:latin typeface="Calibri" panose="020F0502020204030204" pitchFamily="34" charset="0"/>
                <a:cs typeface="Calibri" panose="020F0502020204030204" pitchFamily="34" charset="0"/>
              </a:rPr>
              <a:t>Beneficiaries seeking care in a hospital ER when the health care they need could be provided in a doctor’s office or a community clinic at much lower cost. </a:t>
            </a:r>
          </a:p>
          <a:p>
            <a:pPr lvl="1">
              <a:spcBef>
                <a:spcPts val="900"/>
              </a:spcBef>
            </a:pPr>
            <a:endParaRPr lang="en-US" sz="2400" dirty="0">
              <a:solidFill>
                <a:schemeClr val="bg2"/>
              </a:solidFill>
              <a:latin typeface="Calibri" panose="020F0502020204030204" pitchFamily="34" charset="0"/>
              <a:cs typeface="Calibri" panose="020F0502020204030204" pitchFamily="34" charset="0"/>
            </a:endParaRPr>
          </a:p>
          <a:p>
            <a:pPr>
              <a:spcBef>
                <a:spcPts val="900"/>
              </a:spcBef>
            </a:pPr>
            <a:r>
              <a:rPr lang="en-US" sz="2800" dirty="0">
                <a:solidFill>
                  <a:schemeClr val="bg2"/>
                </a:solidFill>
                <a:latin typeface="Calibri" panose="020F0502020204030204" pitchFamily="34" charset="0"/>
                <a:cs typeface="Calibri" panose="020F0502020204030204" pitchFamily="34" charset="0"/>
              </a:rPr>
              <a:t>Excessive Administrative Expenses</a:t>
            </a:r>
          </a:p>
          <a:p>
            <a:pPr lvl="1">
              <a:spcBef>
                <a:spcPts val="900"/>
              </a:spcBef>
            </a:pPr>
            <a:r>
              <a:rPr lang="en-US" sz="2400" dirty="0">
                <a:solidFill>
                  <a:schemeClr val="bg2"/>
                </a:solidFill>
                <a:latin typeface="Calibri" panose="020F0502020204030204" pitchFamily="34" charset="0"/>
                <a:cs typeface="Calibri" panose="020F0502020204030204" pitchFamily="34" charset="0"/>
              </a:rPr>
              <a:t>In December 2024, Georgia’s Senators requested </a:t>
            </a:r>
            <a:r>
              <a:rPr lang="en-US" sz="2400" dirty="0">
                <a:solidFill>
                  <a:schemeClr val="bg2"/>
                </a:solidFill>
                <a:latin typeface="Calibri" panose="020F0502020204030204" pitchFamily="34" charset="0"/>
                <a:cs typeface="Calibri" panose="020F0502020204030204" pitchFamily="34" charset="0"/>
                <a:hlinkClick r:id="rId3"/>
              </a:rPr>
              <a:t>GAO</a:t>
            </a:r>
            <a:r>
              <a:rPr lang="en-US" sz="2400" dirty="0">
                <a:solidFill>
                  <a:schemeClr val="bg2"/>
                </a:solidFill>
                <a:latin typeface="Calibri" panose="020F0502020204030204" pitchFamily="34" charset="0"/>
                <a:cs typeface="Calibri" panose="020F0502020204030204" pitchFamily="34" charset="0"/>
              </a:rPr>
              <a:t> to investigate excessive administration spending in its section 1115 work reporting requirements demonstration. </a:t>
            </a:r>
          </a:p>
          <a:p>
            <a:pPr marL="25400" indent="0">
              <a:buNone/>
            </a:pPr>
            <a:endParaRPr lang="en-US" dirty="0"/>
          </a:p>
          <a:p>
            <a:endParaRPr lang="en-US" dirty="0"/>
          </a:p>
        </p:txBody>
      </p:sp>
      <p:sp>
        <p:nvSpPr>
          <p:cNvPr id="4" name="Slide Number Placeholder 3">
            <a:extLst>
              <a:ext uri="{FF2B5EF4-FFF2-40B4-BE49-F238E27FC236}">
                <a16:creationId xmlns:a16="http://schemas.microsoft.com/office/drawing/2014/main" id="{A7DDFCBD-CB4B-BE6D-951B-3767C3D91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7" name="TextBox 6">
            <a:extLst>
              <a:ext uri="{FF2B5EF4-FFF2-40B4-BE49-F238E27FC236}">
                <a16:creationId xmlns:a16="http://schemas.microsoft.com/office/drawing/2014/main" id="{7E25647B-4CD7-93CF-5170-E2D60E6608A9}"/>
              </a:ext>
            </a:extLst>
          </p:cNvPr>
          <p:cNvSpPr txBox="1"/>
          <p:nvPr/>
        </p:nvSpPr>
        <p:spPr>
          <a:xfrm>
            <a:off x="3074848" y="6212499"/>
            <a:ext cx="7315200" cy="630942"/>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“GAO Request Georgia Pathways Administrative Costs” found at </a:t>
            </a:r>
            <a:r>
              <a:rPr lang="en-US" sz="1050" dirty="0">
                <a:latin typeface="Calibri" panose="020F0502020204030204" pitchFamily="34" charset="0"/>
                <a:cs typeface="Calibri" panose="020F0502020204030204" pitchFamily="34" charset="0"/>
                <a:hlinkClick r:id="rId3"/>
              </a:rPr>
              <a:t>https://www.finance.senate.gov/imo/media/doc/121724_gao_request_georgia_pathways_admin_costs.pdf</a:t>
            </a:r>
            <a:endParaRPr lang="en-US" sz="105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26997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A64E-3D13-A2E0-616C-533253E73A94}"/>
              </a:ext>
            </a:extLst>
          </p:cNvPr>
          <p:cNvSpPr>
            <a:spLocks noGrp="1"/>
          </p:cNvSpPr>
          <p:nvPr>
            <p:ph type="title"/>
          </p:nvPr>
        </p:nvSpPr>
        <p:spPr/>
        <p:txBody>
          <a:bodyPr/>
          <a:lstStyle/>
          <a:p>
            <a:r>
              <a:rPr lang="en-US" b="1" dirty="0"/>
              <a:t>There are Checks on Waste in Medicaid</a:t>
            </a:r>
            <a:endParaRPr lang="en-US" dirty="0"/>
          </a:p>
        </p:txBody>
      </p:sp>
      <p:sp>
        <p:nvSpPr>
          <p:cNvPr id="3" name="Text Placeholder 2">
            <a:extLst>
              <a:ext uri="{FF2B5EF4-FFF2-40B4-BE49-F238E27FC236}">
                <a16:creationId xmlns:a16="http://schemas.microsoft.com/office/drawing/2014/main" id="{4D088BA1-7E3E-E22F-235D-40AA8D894207}"/>
              </a:ext>
            </a:extLst>
          </p:cNvPr>
          <p:cNvSpPr>
            <a:spLocks noGrp="1"/>
          </p:cNvSpPr>
          <p:nvPr>
            <p:ph type="body" idx="1"/>
          </p:nvPr>
        </p:nvSpPr>
        <p:spPr>
          <a:xfrm>
            <a:off x="621792" y="1429513"/>
            <a:ext cx="10972800" cy="4343400"/>
          </a:xfrm>
        </p:spPr>
        <p:txBody>
          <a:bodyPr>
            <a:normAutofit/>
          </a:bodyPr>
          <a:lstStyle/>
          <a:p>
            <a:pPr>
              <a:spcBef>
                <a:spcPts val="900"/>
              </a:spcBef>
            </a:pPr>
            <a:r>
              <a:rPr lang="en-US" sz="2800" dirty="0"/>
              <a:t>Many of the state and federal agencies with responsibilities for investigating and prosecuting fraud (see slide 10) are also responsible for identifying and reducing waste. </a:t>
            </a:r>
          </a:p>
          <a:p>
            <a:pPr>
              <a:spcBef>
                <a:spcPts val="900"/>
              </a:spcBef>
            </a:pPr>
            <a:r>
              <a:rPr lang="en-US" sz="2800" dirty="0">
                <a:hlinkClick r:id="rId3"/>
              </a:rPr>
              <a:t>GAO</a:t>
            </a:r>
            <a:r>
              <a:rPr lang="en-US" sz="2800" dirty="0"/>
              <a:t> has made numerous recommendations to CMS and Congress for reducing waste in Medicaid. </a:t>
            </a:r>
          </a:p>
          <a:p>
            <a:pPr>
              <a:spcBef>
                <a:spcPts val="900"/>
              </a:spcBef>
            </a:pPr>
            <a:r>
              <a:rPr lang="en-US" sz="2800" dirty="0">
                <a:hlinkClick r:id="rId4"/>
              </a:rPr>
              <a:t>HHS-OIG</a:t>
            </a:r>
            <a:r>
              <a:rPr lang="en-US" sz="2800" dirty="0"/>
              <a:t> has a Strategic Plan for fighting fraud, waste, and abuse in Medicaid, Medicare, and other federal health program. </a:t>
            </a:r>
          </a:p>
          <a:p>
            <a:endParaRPr lang="en-US" dirty="0"/>
          </a:p>
        </p:txBody>
      </p:sp>
      <p:sp>
        <p:nvSpPr>
          <p:cNvPr id="5" name="Slide Number Placeholder 4">
            <a:extLst>
              <a:ext uri="{FF2B5EF4-FFF2-40B4-BE49-F238E27FC236}">
                <a16:creationId xmlns:a16="http://schemas.microsoft.com/office/drawing/2014/main" id="{47CB8D21-CBA2-52A4-78EC-ED076B2DB3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8" name="TextBox 7">
            <a:extLst>
              <a:ext uri="{FF2B5EF4-FFF2-40B4-BE49-F238E27FC236}">
                <a16:creationId xmlns:a16="http://schemas.microsoft.com/office/drawing/2014/main" id="{66372FD1-14D5-3219-FD57-3F7DECA924B7}"/>
              </a:ext>
            </a:extLst>
          </p:cNvPr>
          <p:cNvSpPr txBox="1"/>
          <p:nvPr/>
        </p:nvSpPr>
        <p:spPr>
          <a:xfrm>
            <a:off x="2548467" y="5943601"/>
            <a:ext cx="8796867" cy="1154162"/>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Strengthening Medicaid Program Integrity found at </a:t>
            </a:r>
            <a:r>
              <a:rPr lang="en-US" sz="1100" dirty="0">
                <a:hlinkClick r:id="rId3"/>
              </a:rPr>
              <a:t>https://files.gao.gov/reports/GAO-23-106203/index.html?_gl=1*q00a7k*_ga*NDI1MTA1NjQ2LjE3MjQ4OTUxMzE.*_ga_V393SNS3SR*MTczNzkyMDU1Ni4xOC4xLjE3Mzc5MjA4MDAuMC4wLjA.#appendix37</a:t>
            </a:r>
            <a:endParaRPr lang="en-US" sz="2400" dirty="0"/>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HHS-OIG Strategic Plan 2020-2025 found at </a:t>
            </a:r>
            <a:r>
              <a:rPr lang="en-US" sz="1100" dirty="0">
                <a:latin typeface="Calibri" panose="020F0502020204030204" pitchFamily="34" charset="0"/>
                <a:cs typeface="Calibri" panose="020F0502020204030204" pitchFamily="34" charset="0"/>
                <a:hlinkClick r:id="rId4"/>
              </a:rPr>
              <a:t>https://oig.hhs.gov/documents/root/7/OIG-Strategic-Plan-2020-2025.pdf</a:t>
            </a:r>
            <a:endParaRPr lang="en-US" sz="11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11354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F43-B0EE-7BA2-FB52-E5065BBE8B62}"/>
              </a:ext>
            </a:extLst>
          </p:cNvPr>
          <p:cNvSpPr>
            <a:spLocks noGrp="1"/>
          </p:cNvSpPr>
          <p:nvPr>
            <p:ph type="title"/>
          </p:nvPr>
        </p:nvSpPr>
        <p:spPr/>
        <p:txBody>
          <a:bodyPr/>
          <a:lstStyle/>
          <a:p>
            <a:r>
              <a:rPr lang="en-US" b="1" dirty="0"/>
              <a:t>Estimates of Waste, Fraud, and Abuse in Medicaid</a:t>
            </a:r>
          </a:p>
        </p:txBody>
      </p:sp>
      <p:sp>
        <p:nvSpPr>
          <p:cNvPr id="3" name="Text Placeholder 2">
            <a:extLst>
              <a:ext uri="{FF2B5EF4-FFF2-40B4-BE49-F238E27FC236}">
                <a16:creationId xmlns:a16="http://schemas.microsoft.com/office/drawing/2014/main" id="{1E2AB94C-620D-B530-EDB2-FF7BCFDF85B0}"/>
              </a:ext>
            </a:extLst>
          </p:cNvPr>
          <p:cNvSpPr>
            <a:spLocks noGrp="1"/>
          </p:cNvSpPr>
          <p:nvPr>
            <p:ph type="body" idx="1"/>
          </p:nvPr>
        </p:nvSpPr>
        <p:spPr>
          <a:xfrm>
            <a:off x="609600" y="1420009"/>
            <a:ext cx="10972800" cy="4674200"/>
          </a:xfrm>
        </p:spPr>
        <p:txBody>
          <a:bodyPr>
            <a:normAutofit/>
          </a:bodyPr>
          <a:lstStyle/>
          <a:p>
            <a:pPr>
              <a:spcBef>
                <a:spcPts val="900"/>
              </a:spcBef>
              <a:buFont typeface="Arial" panose="020B0604020202020204" pitchFamily="34" charset="0"/>
              <a:buChar char="•"/>
            </a:pPr>
            <a:r>
              <a:rPr lang="en-US" sz="2800" dirty="0">
                <a:solidFill>
                  <a:schemeClr val="accent1">
                    <a:lumMod val="50000"/>
                  </a:schemeClr>
                </a:solidFill>
              </a:rPr>
              <a:t>Waste, fraud, and abuse is very difficult to quantify</a:t>
            </a:r>
            <a:r>
              <a:rPr lang="en-US" sz="2800" dirty="0">
                <a:solidFill>
                  <a:schemeClr val="accent1">
                    <a:lumMod val="50000"/>
                  </a:schemeClr>
                </a:solidFill>
                <a:effectLst/>
                <a:latin typeface="Calibri" panose="020F0502020204030204" pitchFamily="34" charset="0"/>
                <a:cs typeface="Calibri" panose="020F0502020204030204" pitchFamily="34" charset="0"/>
              </a:rPr>
              <a:t> whether in Medicaid or Medicare or private health. There are no reliable estimates.</a:t>
            </a:r>
          </a:p>
          <a:p>
            <a:pPr>
              <a:spcBef>
                <a:spcPts val="900"/>
              </a:spcBef>
              <a:buFont typeface="Arial" panose="020B0604020202020204" pitchFamily="34" charset="0"/>
              <a:buChar char="•"/>
            </a:pPr>
            <a:r>
              <a:rPr lang="en-US" sz="2800" dirty="0">
                <a:solidFill>
                  <a:schemeClr val="accent1">
                    <a:lumMod val="50000"/>
                  </a:schemeClr>
                </a:solidFill>
                <a:effectLst/>
                <a:latin typeface="Calibri" panose="020F0502020204030204" pitchFamily="34" charset="0"/>
                <a:cs typeface="Calibri" panose="020F0502020204030204" pitchFamily="34" charset="0"/>
              </a:rPr>
              <a:t>The "improper payment" rate is not an estimate of fraud or waste or abuse.</a:t>
            </a:r>
          </a:p>
          <a:p>
            <a:pPr>
              <a:spcBef>
                <a:spcPts val="900"/>
              </a:spcBef>
              <a:buFont typeface="Arial" panose="020B0604020202020204" pitchFamily="34" charset="0"/>
              <a:buChar char="•"/>
            </a:pPr>
            <a:r>
              <a:rPr lang="en-US" sz="2800" dirty="0">
                <a:solidFill>
                  <a:schemeClr val="accent1">
                    <a:lumMod val="50000"/>
                  </a:schemeClr>
                </a:solidFill>
                <a:effectLst/>
                <a:latin typeface="Calibri" panose="020F0502020204030204" pitchFamily="34" charset="0"/>
                <a:cs typeface="Calibri" panose="020F0502020204030204" pitchFamily="34" charset="0"/>
              </a:rPr>
              <a:t>In their HCFAC report for FY 2023, DOJ and HHS reported that the federal share of Medicaid fraud recoveries was $257 million.</a:t>
            </a:r>
          </a:p>
          <a:p>
            <a:pPr>
              <a:spcBef>
                <a:spcPts val="900"/>
              </a:spcBef>
              <a:buFont typeface="Arial" panose="020B0604020202020204" pitchFamily="34" charset="0"/>
              <a:buChar char="•"/>
            </a:pPr>
            <a:r>
              <a:rPr lang="en-US" sz="2800" dirty="0">
                <a:solidFill>
                  <a:schemeClr val="accent1">
                    <a:lumMod val="50000"/>
                  </a:schemeClr>
                </a:solidFill>
                <a:effectLst/>
                <a:latin typeface="Calibri" panose="020F0502020204030204" pitchFamily="34" charset="0"/>
                <a:cs typeface="Calibri" panose="020F0502020204030204" pitchFamily="34" charset="0"/>
              </a:rPr>
              <a:t>Whatever the amount of federal Medicaid funds lost to waste, fraud, and abuse, it is not in the same universe as $2.3 trillion.</a:t>
            </a:r>
          </a:p>
          <a:p>
            <a:pPr marL="25400" indent="0">
              <a:buNone/>
            </a:pPr>
            <a:br>
              <a:rPr lang="en-US" sz="1600" dirty="0"/>
            </a:br>
            <a:endParaRPr lang="en-US" sz="1600" dirty="0"/>
          </a:p>
          <a:p>
            <a:pPr>
              <a:spcBef>
                <a:spcPts val="900"/>
              </a:spcBef>
            </a:pPr>
            <a:endParaRPr lang="en-US" sz="2800" dirty="0"/>
          </a:p>
          <a:p>
            <a:pPr marL="25400" indent="0">
              <a:buNone/>
            </a:pPr>
            <a:endParaRPr lang="en-US" dirty="0"/>
          </a:p>
          <a:p>
            <a:endParaRPr lang="en-US" dirty="0"/>
          </a:p>
        </p:txBody>
      </p:sp>
      <p:sp>
        <p:nvSpPr>
          <p:cNvPr id="4" name="Slide Number Placeholder 3">
            <a:extLst>
              <a:ext uri="{FF2B5EF4-FFF2-40B4-BE49-F238E27FC236}">
                <a16:creationId xmlns:a16="http://schemas.microsoft.com/office/drawing/2014/main" id="{A7DDFCBD-CB4B-BE6D-951B-3767C3D91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73657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F43-B0EE-7BA2-FB52-E5065BBE8B62}"/>
              </a:ext>
            </a:extLst>
          </p:cNvPr>
          <p:cNvSpPr>
            <a:spLocks noGrp="1"/>
          </p:cNvSpPr>
          <p:nvPr>
            <p:ph type="title"/>
          </p:nvPr>
        </p:nvSpPr>
        <p:spPr>
          <a:xfrm>
            <a:off x="597408" y="560930"/>
            <a:ext cx="10972800" cy="960438"/>
          </a:xfrm>
        </p:spPr>
        <p:txBody>
          <a:bodyPr>
            <a:normAutofit fontScale="90000"/>
          </a:bodyPr>
          <a:lstStyle/>
          <a:p>
            <a:pPr>
              <a:lnSpc>
                <a:spcPct val="90000"/>
              </a:lnSpc>
            </a:pPr>
            <a:r>
              <a:rPr lang="en-US" b="1" dirty="0"/>
              <a:t>Shifting Federal Medicaid Costs to States will not reduce</a:t>
            </a:r>
            <a:br>
              <a:rPr lang="en-US" b="1" dirty="0"/>
            </a:br>
            <a:r>
              <a:rPr lang="en-US" b="1" dirty="0"/>
              <a:t> Fraud, Waste, and Abuse</a:t>
            </a:r>
          </a:p>
        </p:txBody>
      </p:sp>
      <p:sp>
        <p:nvSpPr>
          <p:cNvPr id="3" name="Text Placeholder 2">
            <a:extLst>
              <a:ext uri="{FF2B5EF4-FFF2-40B4-BE49-F238E27FC236}">
                <a16:creationId xmlns:a16="http://schemas.microsoft.com/office/drawing/2014/main" id="{1E2AB94C-620D-B530-EDB2-FF7BCFDF85B0}"/>
              </a:ext>
            </a:extLst>
          </p:cNvPr>
          <p:cNvSpPr>
            <a:spLocks noGrp="1"/>
          </p:cNvSpPr>
          <p:nvPr>
            <p:ph type="body" idx="1"/>
          </p:nvPr>
        </p:nvSpPr>
        <p:spPr>
          <a:xfrm>
            <a:off x="609600" y="1420009"/>
            <a:ext cx="10972800" cy="4674200"/>
          </a:xfrm>
        </p:spPr>
        <p:txBody>
          <a:bodyPr>
            <a:normAutofit/>
          </a:bodyPr>
          <a:lstStyle/>
          <a:p>
            <a:pPr marL="25400" indent="0">
              <a:buNone/>
            </a:pPr>
            <a:endParaRPr lang="en-US" dirty="0"/>
          </a:p>
          <a:p>
            <a:endParaRPr lang="en-US" dirty="0"/>
          </a:p>
        </p:txBody>
      </p:sp>
      <p:sp>
        <p:nvSpPr>
          <p:cNvPr id="4" name="Slide Number Placeholder 3">
            <a:extLst>
              <a:ext uri="{FF2B5EF4-FFF2-40B4-BE49-F238E27FC236}">
                <a16:creationId xmlns:a16="http://schemas.microsoft.com/office/drawing/2014/main" id="{A7DDFCBD-CB4B-BE6D-951B-3767C3D91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6" name="Text Placeholder 2">
            <a:extLst>
              <a:ext uri="{FF2B5EF4-FFF2-40B4-BE49-F238E27FC236}">
                <a16:creationId xmlns:a16="http://schemas.microsoft.com/office/drawing/2014/main" id="{5F27CF02-6387-90B1-E44A-A6D18EBF4084}"/>
              </a:ext>
            </a:extLst>
          </p:cNvPr>
          <p:cNvSpPr txBox="1">
            <a:spLocks/>
          </p:cNvSpPr>
          <p:nvPr/>
        </p:nvSpPr>
        <p:spPr>
          <a:xfrm>
            <a:off x="609600" y="1813641"/>
            <a:ext cx="10972800" cy="46742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640"/>
              </a:spcBef>
              <a:spcAft>
                <a:spcPts val="0"/>
              </a:spcAft>
              <a:buClr>
                <a:srgbClr val="C9961E"/>
              </a:buClr>
              <a:buSzPts val="3200"/>
              <a:buFont typeface="Arial"/>
              <a:buChar char="•"/>
              <a:defRPr sz="3200" b="0" i="0" u="none" strike="noStrike" cap="none">
                <a:solidFill>
                  <a:srgbClr val="17365D"/>
                </a:solidFill>
                <a:latin typeface="Calibri"/>
                <a:ea typeface="Calibri"/>
                <a:cs typeface="Calibri"/>
                <a:sym typeface="Calibri"/>
              </a:defRPr>
            </a:lvl1pPr>
            <a:lvl2pPr marL="914400" marR="0" lvl="1" indent="-406400" algn="l" rtl="0">
              <a:lnSpc>
                <a:spcPct val="90000"/>
              </a:lnSpc>
              <a:spcBef>
                <a:spcPts val="560"/>
              </a:spcBef>
              <a:spcAft>
                <a:spcPts val="0"/>
              </a:spcAft>
              <a:buClr>
                <a:srgbClr val="C9961E"/>
              </a:buClr>
              <a:buSzPts val="2800"/>
              <a:buFont typeface="NTR"/>
              <a:buChar char="-"/>
              <a:defRPr sz="2800" b="0" i="0" u="none" strike="noStrike" cap="none">
                <a:solidFill>
                  <a:srgbClr val="17365D"/>
                </a:solidFill>
                <a:latin typeface="Helvetica Neue"/>
                <a:ea typeface="Helvetica Neue"/>
                <a:cs typeface="Helvetica Neue"/>
                <a:sym typeface="Helvetica Neue"/>
              </a:defRPr>
            </a:lvl2pPr>
            <a:lvl3pPr marL="1371600" marR="0" lvl="2" indent="-381000" algn="l" rtl="0">
              <a:lnSpc>
                <a:spcPct val="90000"/>
              </a:lnSpc>
              <a:spcBef>
                <a:spcPts val="480"/>
              </a:spcBef>
              <a:spcAft>
                <a:spcPts val="0"/>
              </a:spcAft>
              <a:buClr>
                <a:srgbClr val="C9961E"/>
              </a:buClr>
              <a:buSzPts val="2400"/>
              <a:buFont typeface="Noto Sans Symbols"/>
              <a:buChar char="▪"/>
              <a:defRPr sz="2400" b="0" i="0" u="none" strike="noStrike" cap="none">
                <a:solidFill>
                  <a:srgbClr val="17365D"/>
                </a:solidFill>
                <a:latin typeface="Helvetica Neue"/>
                <a:ea typeface="Helvetica Neue"/>
                <a:cs typeface="Helvetica Neue"/>
                <a:sym typeface="Helvetica Neue"/>
              </a:defRPr>
            </a:lvl3pPr>
            <a:lvl4pPr marL="1828800" marR="0" lvl="3" indent="-355600" algn="l" rtl="0">
              <a:lnSpc>
                <a:spcPct val="90000"/>
              </a:lnSpc>
              <a:spcBef>
                <a:spcPts val="400"/>
              </a:spcBef>
              <a:spcAft>
                <a:spcPts val="0"/>
              </a:spcAft>
              <a:buClr>
                <a:srgbClr val="C9961E"/>
              </a:buClr>
              <a:buSzPts val="2000"/>
              <a:buFont typeface="Arial"/>
              <a:buChar char="•"/>
              <a:defRPr sz="2000" b="0" i="0" u="none" strike="noStrike" cap="none">
                <a:solidFill>
                  <a:srgbClr val="17365D"/>
                </a:solidFill>
                <a:latin typeface="Helvetica Neue"/>
                <a:ea typeface="Helvetica Neue"/>
                <a:cs typeface="Helvetica Neue"/>
                <a:sym typeface="Helvetica Neue"/>
              </a:defRPr>
            </a:lvl4pPr>
            <a:lvl5pPr marL="2286000" marR="0" lvl="4" indent="-355600" algn="l" rtl="0">
              <a:lnSpc>
                <a:spcPct val="90000"/>
              </a:lnSpc>
              <a:spcBef>
                <a:spcPts val="400"/>
              </a:spcBef>
              <a:spcAft>
                <a:spcPts val="0"/>
              </a:spcAft>
              <a:buClr>
                <a:srgbClr val="C9961E"/>
              </a:buClr>
              <a:buSzPts val="2000"/>
              <a:buFont typeface="NTR"/>
              <a:buChar char="-"/>
              <a:defRPr sz="2000" b="0" i="0" u="none" strike="noStrike" cap="none">
                <a:solidFill>
                  <a:srgbClr val="17365D"/>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spcAft>
                <a:spcPts val="640"/>
              </a:spcAft>
            </a:pPr>
            <a:r>
              <a:rPr lang="en-US" sz="2800" dirty="0"/>
              <a:t>The GAO and MACPAC recommendations for reducing fraud, waste, and abuse do not include cutting federal Medicaid spending by $2.3 trillion, or 27 percent, over the next 10 years. </a:t>
            </a:r>
          </a:p>
          <a:p>
            <a:pPr>
              <a:spcAft>
                <a:spcPts val="640"/>
              </a:spcAft>
            </a:pPr>
            <a:r>
              <a:rPr lang="en-US" sz="2800" dirty="0"/>
              <a:t>No state will be able to manage its way through a cost shift of this magnitude by reducing fraud, waste, and abuse. </a:t>
            </a:r>
          </a:p>
          <a:p>
            <a:pPr>
              <a:spcAft>
                <a:spcPts val="640"/>
              </a:spcAft>
            </a:pPr>
            <a:r>
              <a:rPr lang="en-US" sz="2800" dirty="0"/>
              <a:t>Depending on the details of the cost shift and the state response, current checks on fraud, waste and abuse in Medicaid could be undermined. </a:t>
            </a:r>
          </a:p>
          <a:p>
            <a:pPr marL="25400" indent="0">
              <a:buFont typeface="Arial"/>
              <a:buNone/>
            </a:pPr>
            <a:br>
              <a:rPr lang="en-US" sz="1600" dirty="0"/>
            </a:br>
            <a:endParaRPr lang="en-US" sz="1600" dirty="0"/>
          </a:p>
          <a:p>
            <a:pPr>
              <a:spcBef>
                <a:spcPts val="900"/>
              </a:spcBef>
            </a:pPr>
            <a:endParaRPr lang="en-US" sz="2800" dirty="0"/>
          </a:p>
          <a:p>
            <a:pPr marL="25400" indent="0">
              <a:buFont typeface="Arial"/>
              <a:buNone/>
            </a:pPr>
            <a:endParaRPr lang="en-US" dirty="0"/>
          </a:p>
          <a:p>
            <a:endParaRPr lang="en-US" dirty="0"/>
          </a:p>
        </p:txBody>
      </p:sp>
    </p:spTree>
    <p:extLst>
      <p:ext uri="{BB962C8B-B14F-4D97-AF65-F5344CB8AC3E}">
        <p14:creationId xmlns:p14="http://schemas.microsoft.com/office/powerpoint/2010/main" val="109504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8365-7892-FEA9-1DF7-A31A4903BE89}"/>
              </a:ext>
            </a:extLst>
          </p:cNvPr>
          <p:cNvSpPr>
            <a:spLocks noGrp="1"/>
          </p:cNvSpPr>
          <p:nvPr>
            <p:ph type="title"/>
          </p:nvPr>
        </p:nvSpPr>
        <p:spPr>
          <a:xfrm>
            <a:off x="609600" y="371856"/>
            <a:ext cx="10972800" cy="960438"/>
          </a:xfrm>
        </p:spPr>
        <p:txBody>
          <a:bodyPr/>
          <a:lstStyle/>
          <a:p>
            <a:r>
              <a:rPr lang="en-US" b="1" dirty="0"/>
              <a:t>What are “improper payments” in Medicaid? </a:t>
            </a:r>
          </a:p>
        </p:txBody>
      </p:sp>
      <p:sp>
        <p:nvSpPr>
          <p:cNvPr id="3" name="Text Placeholder 2">
            <a:extLst>
              <a:ext uri="{FF2B5EF4-FFF2-40B4-BE49-F238E27FC236}">
                <a16:creationId xmlns:a16="http://schemas.microsoft.com/office/drawing/2014/main" id="{D75777B7-F3DB-FA90-D6B3-EE2EA2C5BE62}"/>
              </a:ext>
            </a:extLst>
          </p:cNvPr>
          <p:cNvSpPr>
            <a:spLocks noGrp="1"/>
          </p:cNvSpPr>
          <p:nvPr>
            <p:ph type="body" idx="1"/>
          </p:nvPr>
        </p:nvSpPr>
        <p:spPr>
          <a:xfrm>
            <a:off x="609600" y="1353312"/>
            <a:ext cx="10972800" cy="5010912"/>
          </a:xfrm>
        </p:spPr>
        <p:txBody>
          <a:bodyPr>
            <a:normAutofit fontScale="62500" lnSpcReduction="20000"/>
          </a:bodyPr>
          <a:lstStyle/>
          <a:p>
            <a:pPr>
              <a:lnSpc>
                <a:spcPct val="110000"/>
              </a:lnSpc>
              <a:spcBef>
                <a:spcPts val="400"/>
              </a:spcBef>
              <a:spcAft>
                <a:spcPts val="640"/>
              </a:spcAft>
            </a:pPr>
            <a:r>
              <a:rPr lang="en-US" sz="4200" dirty="0">
                <a:solidFill>
                  <a:schemeClr val="accent1">
                    <a:lumMod val="50000"/>
                  </a:schemeClr>
                </a:solidFill>
              </a:rPr>
              <a:t>According to </a:t>
            </a:r>
            <a:r>
              <a:rPr lang="en-US" sz="4200" dirty="0">
                <a:solidFill>
                  <a:schemeClr val="accent1">
                    <a:lumMod val="50000"/>
                  </a:schemeClr>
                </a:solidFill>
                <a:hlinkClick r:id="rId3"/>
              </a:rPr>
              <a:t>GAO</a:t>
            </a:r>
            <a:r>
              <a:rPr lang="en-US" sz="4200" dirty="0">
                <a:solidFill>
                  <a:schemeClr val="accent1">
                    <a:lumMod val="50000"/>
                  </a:schemeClr>
                </a:solidFill>
              </a:rPr>
              <a:t> -- Improper payments and fraud are two distinct concepts that are not interchangeable but are related. </a:t>
            </a:r>
          </a:p>
          <a:p>
            <a:pPr algn="l">
              <a:lnSpc>
                <a:spcPct val="110000"/>
              </a:lnSpc>
              <a:spcBef>
                <a:spcPts val="400"/>
              </a:spcBef>
            </a:pPr>
            <a:r>
              <a:rPr lang="en-US" sz="4200" b="0" i="0" dirty="0">
                <a:solidFill>
                  <a:schemeClr val="accent1">
                    <a:lumMod val="50000"/>
                  </a:schemeClr>
                </a:solidFill>
                <a:effectLst/>
                <a:latin typeface="Calibri" panose="020F0502020204030204" pitchFamily="34" charset="0"/>
                <a:cs typeface="Calibri" panose="020F0502020204030204" pitchFamily="34" charset="0"/>
                <a:hlinkClick r:id="rId4"/>
              </a:rPr>
              <a:t>31 USC 3351(4) definition</a:t>
            </a:r>
            <a:r>
              <a:rPr lang="en-US" sz="4200" b="0" i="0" dirty="0">
                <a:solidFill>
                  <a:schemeClr val="accent1">
                    <a:lumMod val="50000"/>
                  </a:schemeClr>
                </a:solidFill>
                <a:effectLst/>
                <a:latin typeface="Calibri" panose="020F0502020204030204" pitchFamily="34" charset="0"/>
                <a:cs typeface="Calibri" panose="020F0502020204030204" pitchFamily="34" charset="0"/>
              </a:rPr>
              <a:t> -- The term "improper payment" means any payment that should not have been made or that was made in an incorrect amount, including an overpayment or underpayment, under a statutory, contractual, administrative, or other legally applicable requirement; and includes any payment to:</a:t>
            </a:r>
          </a:p>
          <a:p>
            <a:pPr lvl="1">
              <a:lnSpc>
                <a:spcPct val="110000"/>
              </a:lnSpc>
              <a:spcBef>
                <a:spcPts val="200"/>
              </a:spcBef>
            </a:pPr>
            <a:r>
              <a:rPr lang="en-US" sz="3400" dirty="0">
                <a:solidFill>
                  <a:schemeClr val="accent1">
                    <a:lumMod val="50000"/>
                  </a:schemeClr>
                </a:solidFill>
                <a:latin typeface="Calibri" panose="020F0502020204030204" pitchFamily="34" charset="0"/>
                <a:cs typeface="Calibri" panose="020F0502020204030204" pitchFamily="34" charset="0"/>
              </a:rPr>
              <a:t>a</a:t>
            </a:r>
            <a:r>
              <a:rPr lang="en-US" sz="3400" b="0" i="0" dirty="0">
                <a:solidFill>
                  <a:schemeClr val="accent1">
                    <a:lumMod val="50000"/>
                  </a:schemeClr>
                </a:solidFill>
                <a:effectLst/>
                <a:latin typeface="Calibri" panose="020F0502020204030204" pitchFamily="34" charset="0"/>
                <a:cs typeface="Calibri" panose="020F0502020204030204" pitchFamily="34" charset="0"/>
              </a:rPr>
              <a:t>ny payment an ineligible recipient;</a:t>
            </a:r>
          </a:p>
          <a:p>
            <a:pPr lvl="1">
              <a:lnSpc>
                <a:spcPct val="110000"/>
              </a:lnSpc>
              <a:spcBef>
                <a:spcPts val="200"/>
              </a:spcBef>
            </a:pPr>
            <a:r>
              <a:rPr lang="en-US" sz="3400" dirty="0">
                <a:solidFill>
                  <a:schemeClr val="accent1">
                    <a:lumMod val="50000"/>
                  </a:schemeClr>
                </a:solidFill>
                <a:latin typeface="Calibri" panose="020F0502020204030204" pitchFamily="34" charset="0"/>
                <a:cs typeface="Calibri" panose="020F0502020204030204" pitchFamily="34" charset="0"/>
              </a:rPr>
              <a:t>a</a:t>
            </a:r>
            <a:r>
              <a:rPr lang="en-US" sz="3400" b="0" i="0" dirty="0">
                <a:solidFill>
                  <a:schemeClr val="accent1">
                    <a:lumMod val="50000"/>
                  </a:schemeClr>
                </a:solidFill>
                <a:effectLst/>
                <a:latin typeface="Calibri" panose="020F0502020204030204" pitchFamily="34" charset="0"/>
                <a:cs typeface="Calibri" panose="020F0502020204030204" pitchFamily="34" charset="0"/>
              </a:rPr>
              <a:t>ny payment for an ineligible good or service;</a:t>
            </a:r>
          </a:p>
          <a:p>
            <a:pPr lvl="1">
              <a:lnSpc>
                <a:spcPct val="110000"/>
              </a:lnSpc>
              <a:spcBef>
                <a:spcPts val="200"/>
              </a:spcBef>
            </a:pPr>
            <a:r>
              <a:rPr lang="en-US" sz="3400" b="0" i="0" dirty="0">
                <a:solidFill>
                  <a:schemeClr val="accent1">
                    <a:lumMod val="50000"/>
                  </a:schemeClr>
                </a:solidFill>
                <a:effectLst/>
                <a:latin typeface="Calibri" panose="020F0502020204030204" pitchFamily="34" charset="0"/>
                <a:cs typeface="Calibri" panose="020F0502020204030204" pitchFamily="34" charset="0"/>
              </a:rPr>
              <a:t>any duplicate payment;</a:t>
            </a:r>
          </a:p>
          <a:p>
            <a:pPr lvl="1">
              <a:lnSpc>
                <a:spcPct val="110000"/>
              </a:lnSpc>
              <a:spcBef>
                <a:spcPts val="200"/>
              </a:spcBef>
            </a:pPr>
            <a:r>
              <a:rPr lang="en-US" sz="3400" b="0" i="0" dirty="0">
                <a:solidFill>
                  <a:schemeClr val="accent1">
                    <a:lumMod val="50000"/>
                  </a:schemeClr>
                </a:solidFill>
                <a:effectLst/>
                <a:latin typeface="Calibri" panose="020F0502020204030204" pitchFamily="34" charset="0"/>
                <a:cs typeface="Calibri" panose="020F0502020204030204" pitchFamily="34" charset="0"/>
              </a:rPr>
              <a:t>any payment for a good or service not received, except for those payments where authorized by law; and</a:t>
            </a:r>
          </a:p>
          <a:p>
            <a:pPr lvl="1">
              <a:lnSpc>
                <a:spcPct val="110000"/>
              </a:lnSpc>
              <a:spcBef>
                <a:spcPts val="200"/>
              </a:spcBef>
              <a:spcAft>
                <a:spcPts val="560"/>
              </a:spcAft>
            </a:pPr>
            <a:r>
              <a:rPr lang="en-US" sz="3400" b="0" i="0" dirty="0">
                <a:solidFill>
                  <a:schemeClr val="accent1">
                    <a:lumMod val="50000"/>
                  </a:schemeClr>
                </a:solidFill>
                <a:effectLst/>
                <a:latin typeface="Calibri" panose="020F0502020204030204" pitchFamily="34" charset="0"/>
                <a:cs typeface="Calibri" panose="020F0502020204030204" pitchFamily="34" charset="0"/>
              </a:rPr>
              <a:t>any payment that does not account for credit for applicable discounts.</a:t>
            </a:r>
            <a:endParaRPr lang="en-US" dirty="0">
              <a:solidFill>
                <a:schemeClr val="accent1">
                  <a:lumMod val="50000"/>
                </a:schemeClr>
              </a:solidFill>
            </a:endParaRPr>
          </a:p>
        </p:txBody>
      </p:sp>
      <p:sp>
        <p:nvSpPr>
          <p:cNvPr id="5" name="Slide Number Placeholder 4">
            <a:extLst>
              <a:ext uri="{FF2B5EF4-FFF2-40B4-BE49-F238E27FC236}">
                <a16:creationId xmlns:a16="http://schemas.microsoft.com/office/drawing/2014/main" id="{859D607B-42C2-AEB1-2163-0605189CAE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285472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F43-B0EE-7BA2-FB52-E5065BBE8B62}"/>
              </a:ext>
            </a:extLst>
          </p:cNvPr>
          <p:cNvSpPr>
            <a:spLocks noGrp="1"/>
          </p:cNvSpPr>
          <p:nvPr>
            <p:ph type="title"/>
          </p:nvPr>
        </p:nvSpPr>
        <p:spPr/>
        <p:txBody>
          <a:bodyPr/>
          <a:lstStyle/>
          <a:p>
            <a:r>
              <a:rPr lang="en-US" b="1" dirty="0"/>
              <a:t>How are “improper payments” in Medicaid measured?</a:t>
            </a:r>
          </a:p>
        </p:txBody>
      </p:sp>
      <p:sp>
        <p:nvSpPr>
          <p:cNvPr id="3" name="Text Placeholder 2">
            <a:extLst>
              <a:ext uri="{FF2B5EF4-FFF2-40B4-BE49-F238E27FC236}">
                <a16:creationId xmlns:a16="http://schemas.microsoft.com/office/drawing/2014/main" id="{1E2AB94C-620D-B530-EDB2-FF7BCFDF85B0}"/>
              </a:ext>
            </a:extLst>
          </p:cNvPr>
          <p:cNvSpPr>
            <a:spLocks noGrp="1"/>
          </p:cNvSpPr>
          <p:nvPr>
            <p:ph type="body" idx="1"/>
          </p:nvPr>
        </p:nvSpPr>
        <p:spPr>
          <a:xfrm>
            <a:off x="609600" y="1420009"/>
            <a:ext cx="10972800" cy="4674200"/>
          </a:xfrm>
        </p:spPr>
        <p:txBody>
          <a:bodyPr>
            <a:normAutofit/>
          </a:bodyPr>
          <a:lstStyle/>
          <a:p>
            <a:pPr>
              <a:spcBef>
                <a:spcPts val="900"/>
              </a:spcBef>
            </a:pPr>
            <a:r>
              <a:rPr lang="en-US" sz="2800" dirty="0"/>
              <a:t>Payment Error Rate Measurement Program (PERM)</a:t>
            </a:r>
          </a:p>
          <a:p>
            <a:pPr>
              <a:spcBef>
                <a:spcPts val="900"/>
              </a:spcBef>
            </a:pPr>
            <a:r>
              <a:rPr lang="en-US" sz="2800" dirty="0"/>
              <a:t>Measures the amount of “improper” payments </a:t>
            </a:r>
          </a:p>
          <a:p>
            <a:pPr>
              <a:spcBef>
                <a:spcPts val="900"/>
              </a:spcBef>
            </a:pPr>
            <a:r>
              <a:rPr lang="en-US" sz="2800" dirty="0"/>
              <a:t>Based on a review of a statistically-valid sample of claims, cap payments, and eligibility determinations in 3-year cycles </a:t>
            </a:r>
          </a:p>
          <a:p>
            <a:pPr lvl="1">
              <a:spcBef>
                <a:spcPts val="300"/>
              </a:spcBef>
            </a:pPr>
            <a:r>
              <a:rPr lang="en-US" sz="2400" dirty="0">
                <a:latin typeface="Calibri" panose="020F0502020204030204" pitchFamily="34" charset="0"/>
                <a:cs typeface="Calibri" panose="020F0502020204030204" pitchFamily="34" charset="0"/>
              </a:rPr>
              <a:t>17 states are reviewed each year</a:t>
            </a:r>
          </a:p>
          <a:p>
            <a:pPr>
              <a:spcBef>
                <a:spcPts val="900"/>
              </a:spcBef>
            </a:pPr>
            <a:r>
              <a:rPr lang="en-US" sz="2800" dirty="0"/>
              <a:t>Identifies the extent of improper payments and the root cause</a:t>
            </a:r>
          </a:p>
          <a:p>
            <a:pPr>
              <a:spcBef>
                <a:spcPts val="900"/>
              </a:spcBef>
            </a:pPr>
            <a:r>
              <a:rPr lang="en-US" sz="2800" dirty="0"/>
              <a:t>Results in state-specific corrective action plans (CAP) to reduce improper payments</a:t>
            </a:r>
          </a:p>
          <a:p>
            <a:pPr lvl="1"/>
            <a:r>
              <a:rPr lang="en-US" sz="2400" dirty="0">
                <a:latin typeface="Calibri" panose="020F0502020204030204" pitchFamily="34" charset="0"/>
                <a:cs typeface="Calibri" panose="020F0502020204030204" pitchFamily="34" charset="0"/>
              </a:rPr>
              <a:t>More stringent if consecutive improper payment rates &gt; 3%</a:t>
            </a:r>
          </a:p>
          <a:p>
            <a:pPr marL="25400" indent="0">
              <a:buNone/>
            </a:pPr>
            <a:endParaRPr lang="en-US" dirty="0"/>
          </a:p>
          <a:p>
            <a:endParaRPr lang="en-US" dirty="0"/>
          </a:p>
        </p:txBody>
      </p:sp>
      <p:sp>
        <p:nvSpPr>
          <p:cNvPr id="4" name="Slide Number Placeholder 3">
            <a:extLst>
              <a:ext uri="{FF2B5EF4-FFF2-40B4-BE49-F238E27FC236}">
                <a16:creationId xmlns:a16="http://schemas.microsoft.com/office/drawing/2014/main" id="{A7DDFCBD-CB4B-BE6D-951B-3767C3D91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246173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F6E71A-16B7-F583-9203-A7EF724AB4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graphicFrame>
        <p:nvGraphicFramePr>
          <p:cNvPr id="6" name="Diagram 5">
            <a:extLst>
              <a:ext uri="{FF2B5EF4-FFF2-40B4-BE49-F238E27FC236}">
                <a16:creationId xmlns:a16="http://schemas.microsoft.com/office/drawing/2014/main" id="{0E625FEF-E16D-05F7-139E-E6A4191058E3}"/>
              </a:ext>
            </a:extLst>
          </p:cNvPr>
          <p:cNvGraphicFramePr/>
          <p:nvPr/>
        </p:nvGraphicFramePr>
        <p:xfrm>
          <a:off x="1800871" y="564953"/>
          <a:ext cx="85840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B2330DB6-20A1-1487-5F47-40DB08FA60E3}"/>
              </a:ext>
            </a:extLst>
          </p:cNvPr>
          <p:cNvSpPr txBox="1"/>
          <p:nvPr/>
        </p:nvSpPr>
        <p:spPr>
          <a:xfrm>
            <a:off x="2449286" y="2370570"/>
            <a:ext cx="2677886" cy="1815882"/>
          </a:xfrm>
          <a:prstGeom prst="rect">
            <a:avLst/>
          </a:prstGeom>
          <a:noFill/>
        </p:spPr>
        <p:txBody>
          <a:bodyPr wrap="square" rtlCol="0">
            <a:spAutoFit/>
          </a:bodyPr>
          <a:lstStyle/>
          <a:p>
            <a:pPr algn="ctr"/>
            <a:r>
              <a:rPr lang="en-US" sz="2800" b="1" dirty="0"/>
              <a:t>What Does Medicaid/CHIP PERM Measure</a:t>
            </a:r>
            <a:r>
              <a:rPr lang="en-US" sz="2800" dirty="0"/>
              <a:t>?</a:t>
            </a:r>
          </a:p>
        </p:txBody>
      </p:sp>
    </p:spTree>
    <p:extLst>
      <p:ext uri="{BB962C8B-B14F-4D97-AF65-F5344CB8AC3E}">
        <p14:creationId xmlns:p14="http://schemas.microsoft.com/office/powerpoint/2010/main" val="324961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5123-9CEF-D831-2C63-A0745C428AF5}"/>
              </a:ext>
            </a:extLst>
          </p:cNvPr>
          <p:cNvSpPr>
            <a:spLocks noGrp="1"/>
          </p:cNvSpPr>
          <p:nvPr>
            <p:ph type="title"/>
          </p:nvPr>
        </p:nvSpPr>
        <p:spPr/>
        <p:txBody>
          <a:bodyPr/>
          <a:lstStyle/>
          <a:p>
            <a:r>
              <a:rPr lang="en-US" b="1" dirty="0"/>
              <a:t>95% of Medicaid payments are accurate</a:t>
            </a:r>
          </a:p>
        </p:txBody>
      </p:sp>
      <p:sp>
        <p:nvSpPr>
          <p:cNvPr id="5" name="Slide Number Placeholder 4">
            <a:extLst>
              <a:ext uri="{FF2B5EF4-FFF2-40B4-BE49-F238E27FC236}">
                <a16:creationId xmlns:a16="http://schemas.microsoft.com/office/drawing/2014/main" id="{CD601F19-3751-78EB-90D1-2B96D04A6C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graphicFrame>
        <p:nvGraphicFramePr>
          <p:cNvPr id="7" name="Chart 6">
            <a:extLst>
              <a:ext uri="{FF2B5EF4-FFF2-40B4-BE49-F238E27FC236}">
                <a16:creationId xmlns:a16="http://schemas.microsoft.com/office/drawing/2014/main" id="{27AACE27-AEEC-10BC-4956-90926BB1C224}"/>
              </a:ext>
            </a:extLst>
          </p:cNvPr>
          <p:cNvGraphicFramePr>
            <a:graphicFrameLocks/>
          </p:cNvGraphicFramePr>
          <p:nvPr>
            <p:extLst>
              <p:ext uri="{D42A27DB-BD31-4B8C-83A1-F6EECF244321}">
                <p14:modId xmlns:p14="http://schemas.microsoft.com/office/powerpoint/2010/main" val="3511532109"/>
              </p:ext>
            </p:extLst>
          </p:nvPr>
        </p:nvGraphicFramePr>
        <p:xfrm>
          <a:off x="669472" y="1338944"/>
          <a:ext cx="10238013" cy="4359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661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E52E-5F4E-5470-6EBD-A9D9E098A3F6}"/>
              </a:ext>
            </a:extLst>
          </p:cNvPr>
          <p:cNvSpPr>
            <a:spLocks noGrp="1"/>
          </p:cNvSpPr>
          <p:nvPr>
            <p:ph type="title"/>
          </p:nvPr>
        </p:nvSpPr>
        <p:spPr>
          <a:xfrm>
            <a:off x="592667" y="338667"/>
            <a:ext cx="10972800" cy="960438"/>
          </a:xfrm>
        </p:spPr>
        <p:txBody>
          <a:bodyPr>
            <a:normAutofit/>
          </a:bodyPr>
          <a:lstStyle/>
          <a:p>
            <a:r>
              <a:rPr lang="en-US" b="1" dirty="0"/>
              <a:t>Medicaid Payment Errors</a:t>
            </a:r>
          </a:p>
        </p:txBody>
      </p:sp>
      <p:sp>
        <p:nvSpPr>
          <p:cNvPr id="3" name="Text Placeholder 2">
            <a:extLst>
              <a:ext uri="{FF2B5EF4-FFF2-40B4-BE49-F238E27FC236}">
                <a16:creationId xmlns:a16="http://schemas.microsoft.com/office/drawing/2014/main" id="{DBB0EB37-1FA7-7538-98BF-F0E8894AAAA7}"/>
              </a:ext>
            </a:extLst>
          </p:cNvPr>
          <p:cNvSpPr>
            <a:spLocks noGrp="1"/>
          </p:cNvSpPr>
          <p:nvPr>
            <p:ph type="body" idx="1"/>
          </p:nvPr>
        </p:nvSpPr>
        <p:spPr>
          <a:xfrm>
            <a:off x="626533" y="1138767"/>
            <a:ext cx="10972800" cy="4775199"/>
          </a:xfrm>
        </p:spPr>
        <p:txBody>
          <a:bodyPr>
            <a:normAutofit lnSpcReduction="10000"/>
          </a:bodyPr>
          <a:lstStyle/>
          <a:p>
            <a:pPr>
              <a:spcAft>
                <a:spcPts val="640"/>
              </a:spcAft>
            </a:pPr>
            <a:r>
              <a:rPr lang="en-US" sz="2800" dirty="0"/>
              <a:t>Improper payment rate is a measure of payments that did not meet statutory, regulatory, administration, or other legally applicable requirements</a:t>
            </a:r>
          </a:p>
          <a:p>
            <a:r>
              <a:rPr lang="en-US" sz="2800" dirty="0"/>
              <a:t>4/5 due to missing or insufficient documentation or technical errors </a:t>
            </a:r>
          </a:p>
          <a:p>
            <a:pPr lvl="1"/>
            <a:r>
              <a:rPr lang="en-US" sz="2400" dirty="0">
                <a:latin typeface="Calibri" panose="020F0502020204030204" pitchFamily="34" charset="0"/>
                <a:cs typeface="Calibri" panose="020F0502020204030204" pitchFamily="34" charset="0"/>
              </a:rPr>
              <a:t>Can’t verify eligibility based on documentation</a:t>
            </a:r>
          </a:p>
          <a:p>
            <a:pPr lvl="1">
              <a:spcAft>
                <a:spcPts val="650"/>
              </a:spcAft>
            </a:pPr>
            <a:r>
              <a:rPr lang="en-US" sz="2400" dirty="0">
                <a:latin typeface="Calibri" panose="020F0502020204030204" pitchFamily="34" charset="0"/>
                <a:cs typeface="Calibri" panose="020F0502020204030204" pitchFamily="34" charset="0"/>
              </a:rPr>
              <a:t>Claims mis-coded or missing information</a:t>
            </a:r>
          </a:p>
          <a:p>
            <a:r>
              <a:rPr lang="en-US" sz="2800" dirty="0"/>
              <a:t>Only a small portion are payments should not have been made or should have been paid in a different amount</a:t>
            </a:r>
          </a:p>
          <a:p>
            <a:pPr lvl="1"/>
            <a:r>
              <a:rPr lang="en-US" sz="2400" dirty="0">
                <a:latin typeface="Calibri" panose="020F0502020204030204" pitchFamily="34" charset="0"/>
                <a:cs typeface="Calibri" panose="020F0502020204030204" pitchFamily="34" charset="0"/>
              </a:rPr>
              <a:t>Beneficiary ineligible for program or service</a:t>
            </a:r>
          </a:p>
          <a:p>
            <a:pPr lvl="1"/>
            <a:r>
              <a:rPr lang="en-US" sz="2400" dirty="0">
                <a:latin typeface="Calibri" panose="020F0502020204030204" pitchFamily="34" charset="0"/>
                <a:cs typeface="Calibri" panose="020F0502020204030204" pitchFamily="34" charset="0"/>
              </a:rPr>
              <a:t>Provider not enrolled</a:t>
            </a:r>
          </a:p>
          <a:p>
            <a:pPr lvl="1"/>
            <a:r>
              <a:rPr lang="en-US" sz="2400" dirty="0">
                <a:latin typeface="Calibri" panose="020F0502020204030204" pitchFamily="34" charset="0"/>
                <a:cs typeface="Calibri" panose="020F0502020204030204" pitchFamily="34" charset="0"/>
              </a:rPr>
              <a:t>Overpayment was made</a:t>
            </a:r>
          </a:p>
          <a:p>
            <a:pPr lvl="1">
              <a:spcAft>
                <a:spcPts val="640"/>
              </a:spcAft>
            </a:pPr>
            <a:endParaRPr lang="en-US" dirty="0"/>
          </a:p>
        </p:txBody>
      </p:sp>
      <p:sp>
        <p:nvSpPr>
          <p:cNvPr id="4" name="Slide Number Placeholder 3">
            <a:extLst>
              <a:ext uri="{FF2B5EF4-FFF2-40B4-BE49-F238E27FC236}">
                <a16:creationId xmlns:a16="http://schemas.microsoft.com/office/drawing/2014/main" id="{882AB656-160E-118B-3E0B-8B90A124F4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6" name="Footer Placeholder 5">
            <a:extLst>
              <a:ext uri="{FF2B5EF4-FFF2-40B4-BE49-F238E27FC236}">
                <a16:creationId xmlns:a16="http://schemas.microsoft.com/office/drawing/2014/main" id="{343CA52C-3631-3ED4-FE5D-F0762B7943C9}"/>
              </a:ext>
            </a:extLst>
          </p:cNvPr>
          <p:cNvSpPr>
            <a:spLocks noGrp="1"/>
          </p:cNvSpPr>
          <p:nvPr>
            <p:ph type="ftr" idx="11"/>
          </p:nvPr>
        </p:nvSpPr>
        <p:spPr>
          <a:xfrm>
            <a:off x="2980266" y="6163733"/>
            <a:ext cx="7416800" cy="457200"/>
          </a:xfrm>
        </p:spPr>
        <p:txBody>
          <a:bodyPr/>
          <a:lstStyle/>
          <a:p>
            <a:r>
              <a:rPr lang="en-US" dirty="0"/>
              <a:t>*HHS Fact Sheet on Improper Payments, found at https://</a:t>
            </a:r>
            <a:r>
              <a:rPr lang="en-US" dirty="0" err="1"/>
              <a:t>www.cms.gov</a:t>
            </a:r>
            <a:r>
              <a:rPr lang="en-US" dirty="0"/>
              <a:t>/newsroom/fact-sheets/fiscal-year-2024-improper-payments-fact-sheet#:~:text=The%20Medicaid%20improper%20payment%20rate,the%20result%20of%20insufficient%20documentation</a:t>
            </a:r>
          </a:p>
        </p:txBody>
      </p:sp>
    </p:spTree>
    <p:extLst>
      <p:ext uri="{BB962C8B-B14F-4D97-AF65-F5344CB8AC3E}">
        <p14:creationId xmlns:p14="http://schemas.microsoft.com/office/powerpoint/2010/main" val="326734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3DFB-3035-43C3-4DC7-CE45C6ED20A9}"/>
              </a:ext>
            </a:extLst>
          </p:cNvPr>
          <p:cNvSpPr>
            <a:spLocks noGrp="1"/>
          </p:cNvSpPr>
          <p:nvPr>
            <p:ph type="title"/>
          </p:nvPr>
        </p:nvSpPr>
        <p:spPr>
          <a:xfrm>
            <a:off x="621792" y="518160"/>
            <a:ext cx="10972800" cy="960438"/>
          </a:xfrm>
        </p:spPr>
        <p:txBody>
          <a:bodyPr/>
          <a:lstStyle/>
          <a:p>
            <a:r>
              <a:rPr lang="en-US" b="1" dirty="0">
                <a:solidFill>
                  <a:schemeClr val="bg2"/>
                </a:solidFill>
              </a:rPr>
              <a:t>Medicaid is the Nation’s Largest Health Insurer</a:t>
            </a:r>
          </a:p>
        </p:txBody>
      </p:sp>
      <p:sp>
        <p:nvSpPr>
          <p:cNvPr id="3" name="Text Placeholder 2">
            <a:extLst>
              <a:ext uri="{FF2B5EF4-FFF2-40B4-BE49-F238E27FC236}">
                <a16:creationId xmlns:a16="http://schemas.microsoft.com/office/drawing/2014/main" id="{4D2A8B10-50AE-22FC-DF2B-3AC8899A3EC9}"/>
              </a:ext>
            </a:extLst>
          </p:cNvPr>
          <p:cNvSpPr>
            <a:spLocks noGrp="1"/>
          </p:cNvSpPr>
          <p:nvPr>
            <p:ph type="body" idx="1"/>
          </p:nvPr>
        </p:nvSpPr>
        <p:spPr/>
        <p:txBody>
          <a:bodyPr>
            <a:normAutofit/>
          </a:bodyPr>
          <a:lstStyle/>
          <a:p>
            <a:pPr>
              <a:spcAft>
                <a:spcPts val="640"/>
              </a:spcAft>
            </a:pPr>
            <a:r>
              <a:rPr lang="en-US" sz="2800" dirty="0">
                <a:solidFill>
                  <a:schemeClr val="accent1">
                    <a:lumMod val="50000"/>
                  </a:schemeClr>
                </a:solidFill>
              </a:rPr>
              <a:t>Medicaid provides health insurance and long-term care services and supports for 72 million (1 in 5) Americans</a:t>
            </a:r>
          </a:p>
          <a:p>
            <a:pPr>
              <a:spcAft>
                <a:spcPts val="640"/>
              </a:spcAft>
            </a:pPr>
            <a:r>
              <a:rPr lang="en-US" sz="2800" dirty="0">
                <a:solidFill>
                  <a:schemeClr val="accent1">
                    <a:lumMod val="50000"/>
                  </a:schemeClr>
                </a:solidFill>
              </a:rPr>
              <a:t>States run Medicaid on a day-to-day basis and pay on average 1/3 of the cost</a:t>
            </a:r>
          </a:p>
          <a:p>
            <a:pPr>
              <a:spcAft>
                <a:spcPts val="640"/>
              </a:spcAft>
            </a:pPr>
            <a:r>
              <a:rPr lang="en-US" sz="2800" dirty="0">
                <a:solidFill>
                  <a:schemeClr val="accent1">
                    <a:lumMod val="50000"/>
                  </a:schemeClr>
                </a:solidFill>
              </a:rPr>
              <a:t>The federal CMS oversees state Medicaid programs and pays on average 2/3 of the cost of the program</a:t>
            </a:r>
          </a:p>
          <a:p>
            <a:pPr>
              <a:spcAft>
                <a:spcPts val="640"/>
              </a:spcAft>
            </a:pPr>
            <a:r>
              <a:rPr lang="en-US" sz="2800" dirty="0">
                <a:solidFill>
                  <a:schemeClr val="accent1">
                    <a:lumMod val="50000"/>
                  </a:schemeClr>
                </a:solidFill>
              </a:rPr>
              <a:t>Total Medicaid spending in FY 2024 was $951 billion ($618 billion federal, $333 billion state)*</a:t>
            </a:r>
            <a:endParaRPr lang="en-US" sz="2800" dirty="0">
              <a:solidFill>
                <a:srgbClr val="002060"/>
              </a:solidFill>
            </a:endParaRPr>
          </a:p>
          <a:p>
            <a:endParaRPr lang="en-US" dirty="0">
              <a:solidFill>
                <a:srgbClr val="002060"/>
              </a:solidFill>
            </a:endParaRPr>
          </a:p>
        </p:txBody>
      </p:sp>
      <p:sp>
        <p:nvSpPr>
          <p:cNvPr id="4" name="Slide Number Placeholder 3">
            <a:extLst>
              <a:ext uri="{FF2B5EF4-FFF2-40B4-BE49-F238E27FC236}">
                <a16:creationId xmlns:a16="http://schemas.microsoft.com/office/drawing/2014/main" id="{FE0A3DB3-ED3C-4E94-BBED-C36C2B7B16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5" name="TextBox 4">
            <a:extLst>
              <a:ext uri="{FF2B5EF4-FFF2-40B4-BE49-F238E27FC236}">
                <a16:creationId xmlns:a16="http://schemas.microsoft.com/office/drawing/2014/main" id="{4EB03A4D-A202-E73A-38CA-6D46E9C107EF}"/>
              </a:ext>
            </a:extLst>
          </p:cNvPr>
          <p:cNvSpPr txBox="1"/>
          <p:nvPr/>
        </p:nvSpPr>
        <p:spPr>
          <a:xfrm>
            <a:off x="3454399" y="6211669"/>
            <a:ext cx="7128934" cy="646331"/>
          </a:xfrm>
          <a:prstGeom prst="rect">
            <a:avLst/>
          </a:prstGeom>
          <a:noFill/>
        </p:spPr>
        <p:txBody>
          <a:bodyPr wrap="square" rtlCol="0">
            <a:spAutoFit/>
          </a:bodyPr>
          <a:lstStyle/>
          <a:p>
            <a:r>
              <a:rPr lang="en-US" sz="1100" dirty="0">
                <a:solidFill>
                  <a:schemeClr val="accent1">
                    <a:lumMod val="50000"/>
                  </a:schemeClr>
                </a:solidFill>
                <a:latin typeface="Calibri" panose="020F0502020204030204" pitchFamily="34" charset="0"/>
                <a:cs typeface="Calibri" panose="020F0502020204030204" pitchFamily="34" charset="0"/>
              </a:rPr>
              <a:t>*CBO, </a:t>
            </a:r>
            <a:r>
              <a:rPr lang="en-US" sz="1100" i="1" dirty="0">
                <a:solidFill>
                  <a:schemeClr val="accent1">
                    <a:lumMod val="50000"/>
                  </a:schemeClr>
                </a:solidFill>
                <a:latin typeface="Calibri" panose="020F0502020204030204" pitchFamily="34" charset="0"/>
                <a:cs typeface="Calibri" panose="020F0502020204030204" pitchFamily="34" charset="0"/>
              </a:rPr>
              <a:t>Budget and Economic Outlook 2025 to 2035</a:t>
            </a:r>
            <a:r>
              <a:rPr lang="en-US" sz="1100" dirty="0">
                <a:solidFill>
                  <a:schemeClr val="accent1">
                    <a:lumMod val="50000"/>
                  </a:schemeClr>
                </a:solidFill>
                <a:latin typeface="Calibri" panose="020F0502020204030204" pitchFamily="34" charset="0"/>
                <a:cs typeface="Calibri" panose="020F0502020204030204" pitchFamily="34" charset="0"/>
              </a:rPr>
              <a:t>, Table B-4 found at</a:t>
            </a:r>
          </a:p>
          <a:p>
            <a:pPr marL="25400" indent="0">
              <a:buNone/>
            </a:pPr>
            <a:r>
              <a:rPr lang="en-US" sz="1100" dirty="0">
                <a:solidFill>
                  <a:srgbClr val="002060"/>
                </a:solidFill>
                <a:latin typeface="Calibri" panose="020F0502020204030204" pitchFamily="34" charset="0"/>
                <a:cs typeface="Calibri" panose="020F0502020204030204" pitchFamily="34" charset="0"/>
                <a:hlinkClick r:id="rId3"/>
              </a:rPr>
              <a:t>https://www.cbo.gov/system/files/2025-01/60870-Outlook-2025.p</a:t>
            </a:r>
            <a:endParaRPr lang="en-US" sz="1100" dirty="0">
              <a:solidFill>
                <a:srgbClr val="002060"/>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77927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FD78-CE64-FC3D-2D7B-691E984A1AD8}"/>
              </a:ext>
            </a:extLst>
          </p:cNvPr>
          <p:cNvSpPr>
            <a:spLocks noGrp="1"/>
          </p:cNvSpPr>
          <p:nvPr>
            <p:ph type="title"/>
          </p:nvPr>
        </p:nvSpPr>
        <p:spPr>
          <a:xfrm>
            <a:off x="36575" y="457199"/>
            <a:ext cx="12072551" cy="1087396"/>
          </a:xfrm>
        </p:spPr>
        <p:txBody>
          <a:bodyPr>
            <a:noAutofit/>
          </a:bodyPr>
          <a:lstStyle/>
          <a:p>
            <a:pPr>
              <a:lnSpc>
                <a:spcPct val="90000"/>
              </a:lnSpc>
            </a:pPr>
            <a:r>
              <a:rPr lang="en-US" b="1" dirty="0"/>
              <a:t>Successful Efforts to Reduce Improper Payments </a:t>
            </a:r>
            <a:br>
              <a:rPr lang="en-US" b="1" dirty="0"/>
            </a:br>
            <a:r>
              <a:rPr lang="en-US" b="1" dirty="0"/>
              <a:t>in Medicaid and CHIP</a:t>
            </a:r>
          </a:p>
        </p:txBody>
      </p:sp>
      <p:sp>
        <p:nvSpPr>
          <p:cNvPr id="4" name="Slide Number Placeholder 3">
            <a:extLst>
              <a:ext uri="{FF2B5EF4-FFF2-40B4-BE49-F238E27FC236}">
                <a16:creationId xmlns:a16="http://schemas.microsoft.com/office/drawing/2014/main" id="{CA40268C-2F0B-9878-25A8-0D656750DD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graphicFrame>
        <p:nvGraphicFramePr>
          <p:cNvPr id="5" name="Chart 4">
            <a:extLst>
              <a:ext uri="{FF2B5EF4-FFF2-40B4-BE49-F238E27FC236}">
                <a16:creationId xmlns:a16="http://schemas.microsoft.com/office/drawing/2014/main" id="{03C8CCB9-0BCB-7724-D9B1-1920BDEE40DE}"/>
              </a:ext>
            </a:extLst>
          </p:cNvPr>
          <p:cNvGraphicFramePr>
            <a:graphicFrameLocks/>
          </p:cNvGraphicFramePr>
          <p:nvPr/>
        </p:nvGraphicFramePr>
        <p:xfrm>
          <a:off x="3126380" y="2025760"/>
          <a:ext cx="8526162" cy="3904735"/>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 Diagonal Corner Rectangle 5">
            <a:extLst>
              <a:ext uri="{FF2B5EF4-FFF2-40B4-BE49-F238E27FC236}">
                <a16:creationId xmlns:a16="http://schemas.microsoft.com/office/drawing/2014/main" id="{04552490-AEA8-04CE-25B1-8BF424CF6679}"/>
              </a:ext>
            </a:extLst>
          </p:cNvPr>
          <p:cNvSpPr/>
          <p:nvPr/>
        </p:nvSpPr>
        <p:spPr>
          <a:xfrm>
            <a:off x="1062307" y="2061332"/>
            <a:ext cx="2014152" cy="3064475"/>
          </a:xfrm>
          <a:prstGeom prst="round2DiagRect">
            <a:avLst/>
          </a:prstGeom>
          <a:solidFill>
            <a:srgbClr val="E2AA00">
              <a:alpha val="2742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9D283F8-9B0B-D530-BEA2-3566F18C4135}"/>
              </a:ext>
            </a:extLst>
          </p:cNvPr>
          <p:cNvSpPr txBox="1"/>
          <p:nvPr/>
        </p:nvSpPr>
        <p:spPr>
          <a:xfrm>
            <a:off x="1173051" y="2189534"/>
            <a:ext cx="1779372" cy="2862322"/>
          </a:xfrm>
          <a:prstGeom prst="rect">
            <a:avLst/>
          </a:prstGeom>
          <a:noFill/>
        </p:spPr>
        <p:txBody>
          <a:bodyPr wrap="square" rtlCol="0">
            <a:spAutoFit/>
          </a:bodyPr>
          <a:lstStyle/>
          <a:p>
            <a:pPr algn="ctr"/>
            <a:r>
              <a:rPr lang="en-US" sz="1800" dirty="0"/>
              <a:t>New eligibility element added to PERM in 2019. Since then, CMS has worked with states to reduce improper payments.</a:t>
            </a:r>
          </a:p>
        </p:txBody>
      </p:sp>
      <p:sp>
        <p:nvSpPr>
          <p:cNvPr id="3" name="Footer Placeholder 2">
            <a:extLst>
              <a:ext uri="{FF2B5EF4-FFF2-40B4-BE49-F238E27FC236}">
                <a16:creationId xmlns:a16="http://schemas.microsoft.com/office/drawing/2014/main" id="{9DFD9340-BE12-62E9-FD78-6E0E507BE222}"/>
              </a:ext>
            </a:extLst>
          </p:cNvPr>
          <p:cNvSpPr>
            <a:spLocks noGrp="1"/>
          </p:cNvSpPr>
          <p:nvPr>
            <p:ph type="ftr" idx="11"/>
          </p:nvPr>
        </p:nvSpPr>
        <p:spPr>
          <a:xfrm>
            <a:off x="3149601" y="6214533"/>
            <a:ext cx="7552266" cy="508000"/>
          </a:xfrm>
        </p:spPr>
        <p:txBody>
          <a:bodyPr/>
          <a:lstStyle/>
          <a:p>
            <a:r>
              <a:rPr lang="en-US" b="1" i="0" dirty="0">
                <a:solidFill>
                  <a:srgbClr val="262626"/>
                </a:solidFill>
                <a:effectLst/>
                <a:latin typeface="Calibri" panose="020F0502020204030204" pitchFamily="34" charset="0"/>
                <a:cs typeface="Calibri" panose="020F0502020204030204" pitchFamily="34" charset="0"/>
              </a:rPr>
              <a:t>PERM Error Rate Findings and Reports found at h</a:t>
            </a:r>
            <a:r>
              <a:rPr lang="en-US" dirty="0">
                <a:latin typeface="Calibri" panose="020F0502020204030204" pitchFamily="34" charset="0"/>
                <a:cs typeface="Calibri" panose="020F0502020204030204" pitchFamily="34" charset="0"/>
              </a:rPr>
              <a:t>ttps://</a:t>
            </a:r>
            <a:r>
              <a:rPr lang="en-US" dirty="0" err="1">
                <a:latin typeface="Calibri" panose="020F0502020204030204" pitchFamily="34" charset="0"/>
                <a:cs typeface="Calibri" panose="020F0502020204030204" pitchFamily="34" charset="0"/>
              </a:rPr>
              <a:t>www.cms.gov</a:t>
            </a:r>
            <a:r>
              <a:rPr lang="en-US" dirty="0">
                <a:latin typeface="Calibri" panose="020F0502020204030204" pitchFamily="34" charset="0"/>
                <a:cs typeface="Calibri" panose="020F0502020204030204" pitchFamily="34" charset="0"/>
              </a:rPr>
              <a:t>/data-research/monitoring-programs/improper-payment-measurement-programs/payment-error-rate-measurement-perm/perm-error-rate-findings-and-reports</a:t>
            </a:r>
          </a:p>
        </p:txBody>
      </p:sp>
    </p:spTree>
    <p:extLst>
      <p:ext uri="{BB962C8B-B14F-4D97-AF65-F5344CB8AC3E}">
        <p14:creationId xmlns:p14="http://schemas.microsoft.com/office/powerpoint/2010/main" val="3142037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2193-3401-E2A4-D05E-17CFF83FF117}"/>
              </a:ext>
            </a:extLst>
          </p:cNvPr>
          <p:cNvSpPr>
            <a:spLocks noGrp="1"/>
          </p:cNvSpPr>
          <p:nvPr>
            <p:ph type="title"/>
          </p:nvPr>
        </p:nvSpPr>
        <p:spPr>
          <a:xfrm>
            <a:off x="0" y="338666"/>
            <a:ext cx="12192000" cy="1074498"/>
          </a:xfrm>
        </p:spPr>
        <p:txBody>
          <a:bodyPr>
            <a:normAutofit/>
          </a:bodyPr>
          <a:lstStyle/>
          <a:p>
            <a:r>
              <a:rPr lang="en-US" b="1" dirty="0"/>
              <a:t>Medicaid eligibility automation increased during unwinding</a:t>
            </a:r>
          </a:p>
        </p:txBody>
      </p:sp>
      <p:sp>
        <p:nvSpPr>
          <p:cNvPr id="4" name="Slide Number Placeholder 3">
            <a:extLst>
              <a:ext uri="{FF2B5EF4-FFF2-40B4-BE49-F238E27FC236}">
                <a16:creationId xmlns:a16="http://schemas.microsoft.com/office/drawing/2014/main" id="{8B98A4C2-3CF9-9F68-8144-C5C9813245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graphicFrame>
        <p:nvGraphicFramePr>
          <p:cNvPr id="5" name="Chart 4">
            <a:extLst>
              <a:ext uri="{FF2B5EF4-FFF2-40B4-BE49-F238E27FC236}">
                <a16:creationId xmlns:a16="http://schemas.microsoft.com/office/drawing/2014/main" id="{FB2D50EC-7C71-C729-0E5F-048BBF9DEB26}"/>
              </a:ext>
            </a:extLst>
          </p:cNvPr>
          <p:cNvGraphicFramePr>
            <a:graphicFrameLocks/>
          </p:cNvGraphicFramePr>
          <p:nvPr/>
        </p:nvGraphicFramePr>
        <p:xfrm>
          <a:off x="1185333" y="1330036"/>
          <a:ext cx="9973733" cy="4495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393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C7F4-F547-3B5B-B7F1-DBCBA4CD921E}"/>
              </a:ext>
            </a:extLst>
          </p:cNvPr>
          <p:cNvSpPr>
            <a:spLocks noGrp="1"/>
          </p:cNvSpPr>
          <p:nvPr>
            <p:ph type="title"/>
          </p:nvPr>
        </p:nvSpPr>
        <p:spPr>
          <a:xfrm>
            <a:off x="-193964" y="526472"/>
            <a:ext cx="12385964" cy="1066801"/>
          </a:xfrm>
        </p:spPr>
        <p:txBody>
          <a:bodyPr>
            <a:noAutofit/>
          </a:bodyPr>
          <a:lstStyle/>
          <a:p>
            <a:pPr>
              <a:lnSpc>
                <a:spcPct val="90000"/>
              </a:lnSpc>
            </a:pPr>
            <a:r>
              <a:rPr lang="en-US" b="1" dirty="0"/>
              <a:t>E&amp;E Rule finalized June 2024 important to </a:t>
            </a:r>
            <a:br>
              <a:rPr lang="en-US" b="1" dirty="0"/>
            </a:br>
            <a:r>
              <a:rPr lang="en-US" b="1" dirty="0"/>
              <a:t>continued improvements in Program Integrity</a:t>
            </a:r>
          </a:p>
        </p:txBody>
      </p:sp>
      <p:sp>
        <p:nvSpPr>
          <p:cNvPr id="3" name="Text Placeholder 2">
            <a:extLst>
              <a:ext uri="{FF2B5EF4-FFF2-40B4-BE49-F238E27FC236}">
                <a16:creationId xmlns:a16="http://schemas.microsoft.com/office/drawing/2014/main" id="{161D53D6-18CB-E29F-07F8-3C7EADE3C744}"/>
              </a:ext>
            </a:extLst>
          </p:cNvPr>
          <p:cNvSpPr>
            <a:spLocks noGrp="1"/>
          </p:cNvSpPr>
          <p:nvPr>
            <p:ph type="body" idx="1"/>
          </p:nvPr>
        </p:nvSpPr>
        <p:spPr>
          <a:xfrm>
            <a:off x="609600" y="1849583"/>
            <a:ext cx="10972800" cy="4343400"/>
          </a:xfrm>
        </p:spPr>
        <p:txBody>
          <a:bodyPr>
            <a:normAutofit/>
          </a:bodyPr>
          <a:lstStyle/>
          <a:p>
            <a:pPr>
              <a:spcAft>
                <a:spcPts val="640"/>
              </a:spcAft>
            </a:pPr>
            <a:r>
              <a:rPr lang="en-US" sz="2800" dirty="0"/>
              <a:t>First update to eligibility documentation requirements since 1986 – before the digital age!</a:t>
            </a:r>
          </a:p>
          <a:p>
            <a:pPr>
              <a:spcAft>
                <a:spcPts val="640"/>
              </a:spcAft>
            </a:pPr>
            <a:r>
              <a:rPr lang="en-US" sz="2800" dirty="0"/>
              <a:t>Will reduce eligibility PERM errors due to a lack of proper documentation</a:t>
            </a:r>
          </a:p>
          <a:p>
            <a:pPr>
              <a:spcAft>
                <a:spcPts val="640"/>
              </a:spcAft>
            </a:pPr>
            <a:r>
              <a:rPr lang="en-US" sz="2800" dirty="0"/>
              <a:t>Rescinding the rule will leave states without updated rules and guidance on proper documentation of eligibility verification</a:t>
            </a:r>
          </a:p>
        </p:txBody>
      </p:sp>
      <p:sp>
        <p:nvSpPr>
          <p:cNvPr id="5" name="Slide Number Placeholder 4">
            <a:extLst>
              <a:ext uri="{FF2B5EF4-FFF2-40B4-BE49-F238E27FC236}">
                <a16:creationId xmlns:a16="http://schemas.microsoft.com/office/drawing/2014/main" id="{05F67A14-5F1D-20F6-EEE8-6555ED8792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4" name="Footer Placeholder 3">
            <a:extLst>
              <a:ext uri="{FF2B5EF4-FFF2-40B4-BE49-F238E27FC236}">
                <a16:creationId xmlns:a16="http://schemas.microsoft.com/office/drawing/2014/main" id="{61249A81-D4BA-4678-4BB6-463444D0FDA0}"/>
              </a:ext>
            </a:extLst>
          </p:cNvPr>
          <p:cNvSpPr>
            <a:spLocks noGrp="1"/>
          </p:cNvSpPr>
          <p:nvPr>
            <p:ph type="ftr" idx="11"/>
          </p:nvPr>
        </p:nvSpPr>
        <p:spPr>
          <a:xfrm>
            <a:off x="3611945" y="6228267"/>
            <a:ext cx="5568631" cy="367605"/>
          </a:xfrm>
        </p:spPr>
        <p:txBody>
          <a:bodyPr/>
          <a:lstStyle/>
          <a:p>
            <a:pPr marL="0" marR="0"/>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CCF Medicaid Eligibility and Enrollment Rule Explainer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8462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09DE-0368-E47E-D944-E4DFABEFDEDD}"/>
              </a:ext>
            </a:extLst>
          </p:cNvPr>
          <p:cNvSpPr>
            <a:spLocks noGrp="1"/>
          </p:cNvSpPr>
          <p:nvPr>
            <p:ph type="title"/>
          </p:nvPr>
        </p:nvSpPr>
        <p:spPr>
          <a:xfrm>
            <a:off x="597408" y="517843"/>
            <a:ext cx="10972800" cy="960438"/>
          </a:xfrm>
        </p:spPr>
        <p:txBody>
          <a:bodyPr>
            <a:noAutofit/>
          </a:bodyPr>
          <a:lstStyle/>
          <a:p>
            <a:pPr>
              <a:lnSpc>
                <a:spcPct val="90000"/>
              </a:lnSpc>
            </a:pPr>
            <a:r>
              <a:rPr lang="en-US" b="1" dirty="0"/>
              <a:t>Shifting Medicaid Costs </a:t>
            </a:r>
            <a:br>
              <a:rPr lang="en-US" b="1" dirty="0"/>
            </a:br>
            <a:r>
              <a:rPr lang="en-US" b="1" dirty="0"/>
              <a:t>from the Federal Government to the States…</a:t>
            </a:r>
          </a:p>
        </p:txBody>
      </p:sp>
      <p:sp>
        <p:nvSpPr>
          <p:cNvPr id="3" name="Text Placeholder 2">
            <a:extLst>
              <a:ext uri="{FF2B5EF4-FFF2-40B4-BE49-F238E27FC236}">
                <a16:creationId xmlns:a16="http://schemas.microsoft.com/office/drawing/2014/main" id="{7B69DC8C-DD65-AEB7-C637-CDB74460B90C}"/>
              </a:ext>
            </a:extLst>
          </p:cNvPr>
          <p:cNvSpPr>
            <a:spLocks noGrp="1"/>
          </p:cNvSpPr>
          <p:nvPr>
            <p:ph type="body" idx="1"/>
          </p:nvPr>
        </p:nvSpPr>
        <p:spPr>
          <a:xfrm>
            <a:off x="573024" y="1612393"/>
            <a:ext cx="10972800" cy="4343400"/>
          </a:xfrm>
        </p:spPr>
        <p:txBody>
          <a:bodyPr>
            <a:normAutofit lnSpcReduction="10000"/>
          </a:bodyPr>
          <a:lstStyle/>
          <a:p>
            <a:r>
              <a:rPr lang="en-US" sz="2800" b="1" dirty="0">
                <a:latin typeface="Calibri" panose="020F0502020204030204" pitchFamily="34" charset="0"/>
                <a:cs typeface="Calibri" panose="020F0502020204030204" pitchFamily="34" charset="0"/>
              </a:rPr>
              <a:t>Will not… </a:t>
            </a:r>
          </a:p>
          <a:p>
            <a:pPr lvl="1"/>
            <a:r>
              <a:rPr lang="en-US" sz="2400" dirty="0">
                <a:latin typeface="Calibri" panose="020F0502020204030204" pitchFamily="34" charset="0"/>
                <a:cs typeface="Calibri" panose="020F0502020204030204" pitchFamily="34" charset="0"/>
              </a:rPr>
              <a:t>Reduce fraud, waste, and abuse or improper payments, or</a:t>
            </a:r>
          </a:p>
          <a:p>
            <a:pPr lvl="1">
              <a:spcAft>
                <a:spcPts val="560"/>
              </a:spcAft>
            </a:pPr>
            <a:r>
              <a:rPr lang="en-US" sz="2400" dirty="0">
                <a:latin typeface="Calibri" panose="020F0502020204030204" pitchFamily="34" charset="0"/>
                <a:cs typeface="Calibri" panose="020F0502020204030204" pitchFamily="34" charset="0"/>
              </a:rPr>
              <a:t>Boost program integrity efforts which require administrative and audit resources</a:t>
            </a:r>
          </a:p>
          <a:p>
            <a:r>
              <a:rPr lang="en-US" sz="2800" b="1" dirty="0">
                <a:latin typeface="Calibri" panose="020F0502020204030204" pitchFamily="34" charset="0"/>
                <a:cs typeface="Calibri" panose="020F0502020204030204" pitchFamily="34" charset="0"/>
              </a:rPr>
              <a:t>But it will… </a:t>
            </a:r>
          </a:p>
          <a:p>
            <a:pPr lvl="1"/>
            <a:r>
              <a:rPr lang="en-US" sz="2400" dirty="0">
                <a:latin typeface="Calibri" panose="020F0502020204030204" pitchFamily="34" charset="0"/>
                <a:cs typeface="Calibri" panose="020F0502020204030204" pitchFamily="34" charset="0"/>
              </a:rPr>
              <a:t>Threaten health insurance and access to care for low-income children, families and adults, people with disabilities, and seniors needing long term services and supports</a:t>
            </a:r>
          </a:p>
          <a:p>
            <a:pPr lvl="1"/>
            <a:r>
              <a:rPr lang="en-US" sz="2400" dirty="0">
                <a:latin typeface="Calibri" panose="020F0502020204030204" pitchFamily="34" charset="0"/>
                <a:cs typeface="Calibri" panose="020F0502020204030204" pitchFamily="34" charset="0"/>
              </a:rPr>
              <a:t>Dramatically impact state budgets, given that 56%* of federal funding to the states is for Medicaid, and</a:t>
            </a:r>
          </a:p>
          <a:p>
            <a:pPr lvl="1"/>
            <a:r>
              <a:rPr lang="en-US" sz="2400" dirty="0">
                <a:latin typeface="Calibri" panose="020F0502020204030204" pitchFamily="34" charset="0"/>
                <a:cs typeface="Calibri" panose="020F0502020204030204" pitchFamily="34" charset="0"/>
              </a:rPr>
              <a:t>Jeopardize the financial stability of safety net health care providers, and the state’s health care economy, particularly in rural areas. </a:t>
            </a:r>
          </a:p>
        </p:txBody>
      </p:sp>
      <p:sp>
        <p:nvSpPr>
          <p:cNvPr id="5" name="Slide Number Placeholder 4">
            <a:extLst>
              <a:ext uri="{FF2B5EF4-FFF2-40B4-BE49-F238E27FC236}">
                <a16:creationId xmlns:a16="http://schemas.microsoft.com/office/drawing/2014/main" id="{B52A98EA-222E-94B8-9FFF-96F47DBC21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4" name="TextBox 3">
            <a:extLst>
              <a:ext uri="{FF2B5EF4-FFF2-40B4-BE49-F238E27FC236}">
                <a16:creationId xmlns:a16="http://schemas.microsoft.com/office/drawing/2014/main" id="{E358296E-6F06-D61A-79F5-E5E79437845D}"/>
              </a:ext>
            </a:extLst>
          </p:cNvPr>
          <p:cNvSpPr txBox="1"/>
          <p:nvPr/>
        </p:nvSpPr>
        <p:spPr>
          <a:xfrm>
            <a:off x="3466961" y="6219935"/>
            <a:ext cx="6442364" cy="430887"/>
          </a:xfrm>
          <a:prstGeom prst="rect">
            <a:avLst/>
          </a:prstGeom>
          <a:noFill/>
        </p:spPr>
        <p:txBody>
          <a:bodyPr wrap="square" rtlCol="0">
            <a:spAutoFit/>
          </a:bodyPr>
          <a:lstStyle/>
          <a:p>
            <a:r>
              <a:rPr lang="en-US" sz="1100" b="0" i="0" u="none" strike="noStrike" dirty="0">
                <a:solidFill>
                  <a:srgbClr val="000000"/>
                </a:solidFill>
                <a:effectLst/>
                <a:latin typeface="Calibri" panose="020F0502020204030204" pitchFamily="34" charset="0"/>
              </a:rPr>
              <a:t>*Source: National Association of State Budget Officers, “2024 State Expenditure Report: Fiscal Years 2022-2024” found at https://</a:t>
            </a:r>
            <a:r>
              <a:rPr lang="en-US" sz="1100" b="0" i="0" u="none" strike="noStrike" dirty="0" err="1">
                <a:solidFill>
                  <a:srgbClr val="000000"/>
                </a:solidFill>
                <a:effectLst/>
                <a:latin typeface="Calibri" panose="020F0502020204030204" pitchFamily="34" charset="0"/>
              </a:rPr>
              <a:t>www.nasbo.org</a:t>
            </a:r>
            <a:r>
              <a:rPr lang="en-US" sz="1100" b="0" i="0" u="none" strike="noStrike" dirty="0">
                <a:solidFill>
                  <a:srgbClr val="000000"/>
                </a:solidFill>
                <a:effectLst/>
                <a:latin typeface="Calibri" panose="020F0502020204030204" pitchFamily="34" charset="0"/>
              </a:rPr>
              <a:t>/reports-data/state-expenditure-report</a:t>
            </a:r>
            <a:endParaRPr lang="en-US" sz="1000" dirty="0"/>
          </a:p>
        </p:txBody>
      </p:sp>
    </p:spTree>
    <p:extLst>
      <p:ext uri="{BB962C8B-B14F-4D97-AF65-F5344CB8AC3E}">
        <p14:creationId xmlns:p14="http://schemas.microsoft.com/office/powerpoint/2010/main" val="237401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D57E4-8725-DB2D-21FC-DB50C4DC3C30}"/>
              </a:ext>
            </a:extLst>
          </p:cNvPr>
          <p:cNvSpPr>
            <a:spLocks noGrp="1"/>
          </p:cNvSpPr>
          <p:nvPr>
            <p:ph type="title"/>
          </p:nvPr>
        </p:nvSpPr>
        <p:spPr/>
        <p:txBody>
          <a:bodyPr/>
          <a:lstStyle/>
          <a:p>
            <a:r>
              <a:rPr lang="en-US" b="1" dirty="0"/>
              <a:t>Resources</a:t>
            </a:r>
          </a:p>
        </p:txBody>
      </p:sp>
      <p:sp>
        <p:nvSpPr>
          <p:cNvPr id="3" name="Text Placeholder 2">
            <a:extLst>
              <a:ext uri="{FF2B5EF4-FFF2-40B4-BE49-F238E27FC236}">
                <a16:creationId xmlns:a16="http://schemas.microsoft.com/office/drawing/2014/main" id="{5B649EBB-17BB-4786-347F-2C8DEF77245D}"/>
              </a:ext>
            </a:extLst>
          </p:cNvPr>
          <p:cNvSpPr>
            <a:spLocks noGrp="1"/>
          </p:cNvSpPr>
          <p:nvPr>
            <p:ph type="body" idx="1"/>
          </p:nvPr>
        </p:nvSpPr>
        <p:spPr>
          <a:xfrm>
            <a:off x="597408" y="1453896"/>
            <a:ext cx="10972800" cy="4581143"/>
          </a:xfrm>
        </p:spPr>
        <p:txBody>
          <a:bodyPr>
            <a:normAutofit fontScale="70000" lnSpcReduction="20000"/>
          </a:bodyPr>
          <a:lstStyle/>
          <a:p>
            <a:pPr>
              <a:spcAft>
                <a:spcPts val="400"/>
              </a:spcAft>
            </a:pPr>
            <a:r>
              <a:rPr lang="en-US" dirty="0"/>
              <a:t>KFF, </a:t>
            </a:r>
            <a:r>
              <a:rPr lang="en-US" i="1" dirty="0"/>
              <a:t>10 Things to Know About Medicaid </a:t>
            </a:r>
            <a:r>
              <a:rPr lang="en-US" dirty="0"/>
              <a:t>(June 30, 2023) </a:t>
            </a:r>
            <a:r>
              <a:rPr lang="en-US" dirty="0">
                <a:hlinkClick r:id="rId2"/>
              </a:rPr>
              <a:t>https://www.kff.org/medicaid/issue-brief/10-things-to-know-about-medicaid/</a:t>
            </a:r>
            <a:endParaRPr lang="en-US" dirty="0"/>
          </a:p>
          <a:p>
            <a:pPr>
              <a:spcAft>
                <a:spcPts val="400"/>
              </a:spcAft>
            </a:pPr>
            <a:r>
              <a:rPr lang="en-US" dirty="0"/>
              <a:t>CCF, The Truth About Fraud Against Medicaid (January 10, 2025), </a:t>
            </a:r>
            <a:r>
              <a:rPr lang="en-US" dirty="0">
                <a:hlinkClick r:id="rId3"/>
              </a:rPr>
              <a:t>https://ccf.georgetown.edu/2025/01/10/the-truth-about-fraud-against-medicaid/</a:t>
            </a:r>
            <a:endParaRPr lang="en-US" dirty="0"/>
          </a:p>
          <a:p>
            <a:pPr>
              <a:spcAft>
                <a:spcPts val="400"/>
              </a:spcAft>
            </a:pPr>
            <a:r>
              <a:rPr lang="en-US" dirty="0"/>
              <a:t>CCF, The Truth About Waste and Abuse in Medicaid (January 27, 2025) </a:t>
            </a:r>
            <a:r>
              <a:rPr lang="en-US" dirty="0">
                <a:hlinkClick r:id="rId4"/>
              </a:rPr>
              <a:t>https://ccf.georgetown.edu/2025/01/27/the-truth-about-waste-and-abuse-in-medicaid/</a:t>
            </a:r>
            <a:endParaRPr lang="en-US" dirty="0"/>
          </a:p>
          <a:p>
            <a:pPr>
              <a:spcAft>
                <a:spcPts val="400"/>
              </a:spcAft>
            </a:pPr>
            <a:r>
              <a:rPr lang="en-US" dirty="0"/>
              <a:t>CCF, The Proper Use of Medicaid Improper Payment Rates (January 26, 2022), </a:t>
            </a:r>
            <a:r>
              <a:rPr lang="en-US" dirty="0">
                <a:hlinkClick r:id="rId5"/>
              </a:rPr>
              <a:t>https://ccf.georgetown.edu/2022/01/26/the-proper-use-of-medicaid-improper-payment-rates/</a:t>
            </a:r>
            <a:endParaRPr lang="en-US" dirty="0"/>
          </a:p>
          <a:p>
            <a:pPr>
              <a:spcAft>
                <a:spcPts val="400"/>
              </a:spcAft>
            </a:pPr>
            <a:r>
              <a:rPr lang="en-US" dirty="0"/>
              <a:t>CCF, Medicaid Critics Misconstrue Payment Error Rate Measurement to Undermine Popular Program (November 20, 2019), </a:t>
            </a:r>
            <a:r>
              <a:rPr lang="en-US" dirty="0">
                <a:hlinkClick r:id="rId6"/>
              </a:rPr>
              <a:t>https://ccf.georgetown.edu/2019/11/20/medicaid-critics-misconstrue-payment-error-rate-measurement-to-undermine-popular-program/</a:t>
            </a:r>
            <a:endParaRPr lang="en-US" dirty="0"/>
          </a:p>
          <a:p>
            <a:pPr>
              <a:spcAft>
                <a:spcPts val="400"/>
              </a:spcAft>
            </a:pPr>
            <a:r>
              <a:rPr lang="en-US" dirty="0"/>
              <a:t>CCF, Medicaid’s Role in Small Towns and Rural Areas (January 15, 2025), </a:t>
            </a:r>
            <a:r>
              <a:rPr lang="en-US" dirty="0">
                <a:hlinkClick r:id="rId7"/>
              </a:rPr>
              <a:t>https://ccf.georgetown.edu/2025/01/15/medicaids-role-in-small-towns-and-rural-areas/</a:t>
            </a:r>
            <a:endParaRPr lang="en-US" dirty="0"/>
          </a:p>
          <a:p>
            <a:pPr marL="25400" indent="0">
              <a:buNone/>
            </a:pPr>
            <a:endParaRPr lang="en-US" dirty="0"/>
          </a:p>
        </p:txBody>
      </p:sp>
      <p:sp>
        <p:nvSpPr>
          <p:cNvPr id="5" name="Slide Number Placeholder 4">
            <a:extLst>
              <a:ext uri="{FF2B5EF4-FFF2-40B4-BE49-F238E27FC236}">
                <a16:creationId xmlns:a16="http://schemas.microsoft.com/office/drawing/2014/main" id="{C41D86B4-CF94-29DB-6AA1-C486102EE4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87199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3DFB-3035-43C3-4DC7-CE45C6ED20A9}"/>
              </a:ext>
            </a:extLst>
          </p:cNvPr>
          <p:cNvSpPr>
            <a:spLocks noGrp="1"/>
          </p:cNvSpPr>
          <p:nvPr>
            <p:ph type="title"/>
          </p:nvPr>
        </p:nvSpPr>
        <p:spPr/>
        <p:txBody>
          <a:bodyPr/>
          <a:lstStyle/>
          <a:p>
            <a:r>
              <a:rPr lang="en-US" b="1" dirty="0">
                <a:solidFill>
                  <a:schemeClr val="bg2"/>
                </a:solidFill>
              </a:rPr>
              <a:t>Medicaid’s Many Roles</a:t>
            </a:r>
          </a:p>
        </p:txBody>
      </p:sp>
      <p:sp>
        <p:nvSpPr>
          <p:cNvPr id="3" name="Text Placeholder 2">
            <a:extLst>
              <a:ext uri="{FF2B5EF4-FFF2-40B4-BE49-F238E27FC236}">
                <a16:creationId xmlns:a16="http://schemas.microsoft.com/office/drawing/2014/main" id="{4D2A8B10-50AE-22FC-DF2B-3AC8899A3EC9}"/>
              </a:ext>
            </a:extLst>
          </p:cNvPr>
          <p:cNvSpPr>
            <a:spLocks noGrp="1"/>
          </p:cNvSpPr>
          <p:nvPr>
            <p:ph type="body" idx="1"/>
          </p:nvPr>
        </p:nvSpPr>
        <p:spPr>
          <a:xfrm>
            <a:off x="585216" y="1356360"/>
            <a:ext cx="10972800" cy="4678679"/>
          </a:xfrm>
        </p:spPr>
        <p:txBody>
          <a:bodyPr>
            <a:noAutofit/>
          </a:bodyPr>
          <a:lstStyle/>
          <a:p>
            <a:r>
              <a:rPr lang="en-US" sz="2800" dirty="0">
                <a:solidFill>
                  <a:schemeClr val="accent1">
                    <a:lumMod val="50000"/>
                  </a:schemeClr>
                </a:solidFill>
              </a:rPr>
              <a:t>Covers</a:t>
            </a:r>
            <a:r>
              <a:rPr lang="en-US" sz="2800" dirty="0"/>
              <a:t> </a:t>
            </a:r>
            <a:r>
              <a:rPr lang="en-US" sz="2800" dirty="0">
                <a:solidFill>
                  <a:srgbClr val="960001"/>
                </a:solidFill>
              </a:rPr>
              <a:t>40 to 50 percent of the nation’s births</a:t>
            </a:r>
          </a:p>
          <a:p>
            <a:r>
              <a:rPr lang="en-US" sz="2800" dirty="0">
                <a:solidFill>
                  <a:schemeClr val="accent1">
                    <a:lumMod val="50000"/>
                  </a:schemeClr>
                </a:solidFill>
              </a:rPr>
              <a:t>Covers</a:t>
            </a:r>
            <a:r>
              <a:rPr lang="en-US" sz="2800" dirty="0">
                <a:solidFill>
                  <a:schemeClr val="bg2"/>
                </a:solidFill>
              </a:rPr>
              <a:t> </a:t>
            </a:r>
            <a:r>
              <a:rPr lang="en-US" sz="2800" dirty="0">
                <a:solidFill>
                  <a:srgbClr val="960001"/>
                </a:solidFill>
              </a:rPr>
              <a:t>40 percent of the nation’s children</a:t>
            </a:r>
          </a:p>
          <a:p>
            <a:r>
              <a:rPr lang="en-US" sz="2800" dirty="0">
                <a:solidFill>
                  <a:schemeClr val="accent1">
                    <a:lumMod val="50000"/>
                  </a:schemeClr>
                </a:solidFill>
              </a:rPr>
              <a:t>Fills in the coverage gaps for </a:t>
            </a:r>
            <a:r>
              <a:rPr lang="en-US" sz="2800" dirty="0">
                <a:solidFill>
                  <a:srgbClr val="960001"/>
                </a:solidFill>
              </a:rPr>
              <a:t>1 in 5 Medicare beneficiaries</a:t>
            </a:r>
          </a:p>
          <a:p>
            <a:r>
              <a:rPr lang="en-US" sz="2800" dirty="0">
                <a:solidFill>
                  <a:schemeClr val="accent1">
                    <a:lumMod val="50000"/>
                  </a:schemeClr>
                </a:solidFill>
              </a:rPr>
              <a:t>The nation’s largest funder of </a:t>
            </a:r>
            <a:r>
              <a:rPr lang="en-US" sz="2800" dirty="0">
                <a:solidFill>
                  <a:srgbClr val="960001"/>
                </a:solidFill>
              </a:rPr>
              <a:t>long-term care services</a:t>
            </a:r>
          </a:p>
          <a:p>
            <a:r>
              <a:rPr lang="en-US" sz="2800" dirty="0">
                <a:solidFill>
                  <a:schemeClr val="accent1">
                    <a:lumMod val="50000"/>
                  </a:schemeClr>
                </a:solidFill>
              </a:rPr>
              <a:t>The nation’s largest funder of </a:t>
            </a:r>
            <a:r>
              <a:rPr lang="en-US" sz="2800" dirty="0">
                <a:solidFill>
                  <a:srgbClr val="960001"/>
                </a:solidFill>
              </a:rPr>
              <a:t>substance abuse treatment/mental health services</a:t>
            </a:r>
          </a:p>
          <a:p>
            <a:r>
              <a:rPr lang="en-US" sz="2800" dirty="0">
                <a:solidFill>
                  <a:schemeClr val="accent1">
                    <a:lumMod val="50000"/>
                  </a:schemeClr>
                </a:solidFill>
              </a:rPr>
              <a:t>A critical revenue stream for safety net hospitals and clinics</a:t>
            </a:r>
          </a:p>
          <a:p>
            <a:r>
              <a:rPr lang="en-US" sz="2800" dirty="0">
                <a:solidFill>
                  <a:schemeClr val="accent1">
                    <a:lumMod val="50000"/>
                  </a:schemeClr>
                </a:solidFill>
              </a:rPr>
              <a:t>Particularly important for people and providers in </a:t>
            </a:r>
            <a:r>
              <a:rPr lang="en-US" sz="2800" dirty="0">
                <a:solidFill>
                  <a:srgbClr val="960001"/>
                </a:solidFill>
              </a:rPr>
              <a:t>rural areas</a:t>
            </a:r>
          </a:p>
          <a:p>
            <a:r>
              <a:rPr lang="en-US" sz="2800" dirty="0">
                <a:solidFill>
                  <a:schemeClr val="accent1">
                    <a:lumMod val="50000"/>
                  </a:schemeClr>
                </a:solidFill>
              </a:rPr>
              <a:t>Vital to state capacity to respond to </a:t>
            </a:r>
            <a:r>
              <a:rPr lang="en-US" sz="2800" dirty="0">
                <a:solidFill>
                  <a:srgbClr val="960001"/>
                </a:solidFill>
              </a:rPr>
              <a:t>economic downturns </a:t>
            </a:r>
            <a:r>
              <a:rPr lang="en-US" sz="2800" dirty="0">
                <a:solidFill>
                  <a:schemeClr val="accent1">
                    <a:lumMod val="50000"/>
                  </a:schemeClr>
                </a:solidFill>
              </a:rPr>
              <a:t>(recessions) and </a:t>
            </a:r>
            <a:r>
              <a:rPr lang="en-US" sz="2800" dirty="0">
                <a:solidFill>
                  <a:srgbClr val="960001"/>
                </a:solidFill>
              </a:rPr>
              <a:t>epidemics</a:t>
            </a:r>
            <a:r>
              <a:rPr lang="en-US" sz="2800" dirty="0"/>
              <a:t> </a:t>
            </a:r>
            <a:r>
              <a:rPr lang="en-US" sz="2800" dirty="0">
                <a:solidFill>
                  <a:schemeClr val="accent1">
                    <a:lumMod val="50000"/>
                  </a:schemeClr>
                </a:solidFill>
              </a:rPr>
              <a:t>(COVID-19, opioids, HIV/AIDS)</a:t>
            </a:r>
          </a:p>
        </p:txBody>
      </p:sp>
      <p:sp>
        <p:nvSpPr>
          <p:cNvPr id="4" name="Slide Number Placeholder 3">
            <a:extLst>
              <a:ext uri="{FF2B5EF4-FFF2-40B4-BE49-F238E27FC236}">
                <a16:creationId xmlns:a16="http://schemas.microsoft.com/office/drawing/2014/main" id="{FE0A3DB3-ED3C-4E94-BBED-C36C2B7B16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80856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BBFE7-B4AE-40FE-D23D-F620EB6ED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084E3-F78C-7413-DF23-6827F2F7C8A2}"/>
              </a:ext>
            </a:extLst>
          </p:cNvPr>
          <p:cNvSpPr>
            <a:spLocks noGrp="1"/>
          </p:cNvSpPr>
          <p:nvPr>
            <p:ph type="title"/>
          </p:nvPr>
        </p:nvSpPr>
        <p:spPr>
          <a:xfrm>
            <a:off x="170688" y="457200"/>
            <a:ext cx="11875008" cy="957072"/>
          </a:xfrm>
        </p:spPr>
        <p:txBody>
          <a:bodyPr>
            <a:noAutofit/>
          </a:bodyPr>
          <a:lstStyle/>
          <a:p>
            <a:r>
              <a:rPr lang="en-US" b="1" dirty="0">
                <a:solidFill>
                  <a:schemeClr val="bg2"/>
                </a:solidFill>
              </a:rPr>
              <a:t>Given its many roles, Medicaid is unavoidably complicated</a:t>
            </a:r>
            <a:endParaRPr lang="en-US" b="1" dirty="0"/>
          </a:p>
        </p:txBody>
      </p:sp>
      <p:sp>
        <p:nvSpPr>
          <p:cNvPr id="3" name="Text Placeholder 2">
            <a:extLst>
              <a:ext uri="{FF2B5EF4-FFF2-40B4-BE49-F238E27FC236}">
                <a16:creationId xmlns:a16="http://schemas.microsoft.com/office/drawing/2014/main" id="{837A6B4A-EB7B-9F27-37D1-870352C29D22}"/>
              </a:ext>
            </a:extLst>
          </p:cNvPr>
          <p:cNvSpPr>
            <a:spLocks noGrp="1"/>
          </p:cNvSpPr>
          <p:nvPr>
            <p:ph type="body" idx="1"/>
          </p:nvPr>
        </p:nvSpPr>
        <p:spPr>
          <a:xfrm>
            <a:off x="585216" y="1283209"/>
            <a:ext cx="10972800" cy="4343400"/>
          </a:xfrm>
        </p:spPr>
        <p:txBody>
          <a:bodyPr>
            <a:noAutofit/>
          </a:bodyPr>
          <a:lstStyle/>
          <a:p>
            <a:r>
              <a:rPr lang="en-US" sz="2800" dirty="0">
                <a:solidFill>
                  <a:schemeClr val="accent1">
                    <a:lumMod val="50000"/>
                  </a:schemeClr>
                </a:solidFill>
              </a:rPr>
              <a:t>Medicaid is administered by </a:t>
            </a:r>
            <a:r>
              <a:rPr lang="en-US" sz="2800" dirty="0">
                <a:solidFill>
                  <a:srgbClr val="960001"/>
                </a:solidFill>
              </a:rPr>
              <a:t>50 states/DC plus PR and 4 other territories</a:t>
            </a:r>
          </a:p>
          <a:p>
            <a:r>
              <a:rPr lang="en-US" sz="2800" dirty="0">
                <a:solidFill>
                  <a:schemeClr val="accent1">
                    <a:lumMod val="50000"/>
                  </a:schemeClr>
                </a:solidFill>
              </a:rPr>
              <a:t>Medicaid covers a very broad range of services, from prenatal care to birthing services to preventive and acute care for children and adults to long-term care services for individuals with disabilities and frail elderly to end-of-life care</a:t>
            </a:r>
          </a:p>
          <a:p>
            <a:r>
              <a:rPr lang="en-US" sz="2800" dirty="0">
                <a:solidFill>
                  <a:srgbClr val="960001"/>
                </a:solidFill>
              </a:rPr>
              <a:t>Tens of thousands of individual doctors,</a:t>
            </a:r>
            <a:r>
              <a:rPr lang="en-US" sz="2800" dirty="0">
                <a:solidFill>
                  <a:srgbClr val="C00000"/>
                </a:solidFill>
              </a:rPr>
              <a:t> </a:t>
            </a:r>
            <a:r>
              <a:rPr lang="en-US" sz="2800" dirty="0">
                <a:solidFill>
                  <a:schemeClr val="accent1">
                    <a:lumMod val="50000"/>
                  </a:schemeClr>
                </a:solidFill>
              </a:rPr>
              <a:t>health care practitioners, and personal care attendants deliver covered services</a:t>
            </a:r>
          </a:p>
          <a:p>
            <a:r>
              <a:rPr lang="en-US" sz="2800" dirty="0">
                <a:solidFill>
                  <a:srgbClr val="960001"/>
                </a:solidFill>
              </a:rPr>
              <a:t>Thousands of hospitals, </a:t>
            </a:r>
            <a:r>
              <a:rPr lang="en-US" sz="2800" dirty="0">
                <a:solidFill>
                  <a:schemeClr val="accent1">
                    <a:lumMod val="50000"/>
                  </a:schemeClr>
                </a:solidFill>
              </a:rPr>
              <a:t>nursing facilities, and other institutional providers deliver covered services to Medicaid enrollees</a:t>
            </a:r>
          </a:p>
          <a:p>
            <a:r>
              <a:rPr lang="en-US" sz="2800" dirty="0">
                <a:solidFill>
                  <a:srgbClr val="960001"/>
                </a:solidFill>
              </a:rPr>
              <a:t>Hundreds of managed care organizations</a:t>
            </a:r>
            <a:r>
              <a:rPr lang="en-US" sz="2800" dirty="0">
                <a:solidFill>
                  <a:srgbClr val="C00000"/>
                </a:solidFill>
              </a:rPr>
              <a:t> </a:t>
            </a:r>
            <a:r>
              <a:rPr lang="en-US" sz="2800" dirty="0">
                <a:solidFill>
                  <a:schemeClr val="accent1">
                    <a:lumMod val="50000"/>
                  </a:schemeClr>
                </a:solidFill>
              </a:rPr>
              <a:t>participate in Medicaid</a:t>
            </a:r>
          </a:p>
        </p:txBody>
      </p:sp>
      <p:sp>
        <p:nvSpPr>
          <p:cNvPr id="4" name="Slide Number Placeholder 3">
            <a:extLst>
              <a:ext uri="{FF2B5EF4-FFF2-40B4-BE49-F238E27FC236}">
                <a16:creationId xmlns:a16="http://schemas.microsoft.com/office/drawing/2014/main" id="{A0C0415C-E6C2-3BDE-C19C-66E4B8FC2D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15674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BBFE7-B4AE-40FE-D23D-F620EB6ED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084E3-F78C-7413-DF23-6827F2F7C8A2}"/>
              </a:ext>
            </a:extLst>
          </p:cNvPr>
          <p:cNvSpPr>
            <a:spLocks noGrp="1"/>
          </p:cNvSpPr>
          <p:nvPr>
            <p:ph type="title"/>
          </p:nvPr>
        </p:nvSpPr>
        <p:spPr>
          <a:xfrm>
            <a:off x="597408" y="518160"/>
            <a:ext cx="10972800" cy="960438"/>
          </a:xfrm>
        </p:spPr>
        <p:txBody>
          <a:bodyPr>
            <a:noAutofit/>
          </a:bodyPr>
          <a:lstStyle/>
          <a:p>
            <a:pPr>
              <a:lnSpc>
                <a:spcPct val="90000"/>
              </a:lnSpc>
            </a:pPr>
            <a:r>
              <a:rPr lang="en-US" b="1" dirty="0"/>
              <a:t>Cuts in Federal Medicaid spending will shift costs from the Federal Government to the States</a:t>
            </a:r>
          </a:p>
        </p:txBody>
      </p:sp>
      <p:sp>
        <p:nvSpPr>
          <p:cNvPr id="3" name="Text Placeholder 2">
            <a:extLst>
              <a:ext uri="{FF2B5EF4-FFF2-40B4-BE49-F238E27FC236}">
                <a16:creationId xmlns:a16="http://schemas.microsoft.com/office/drawing/2014/main" id="{837A6B4A-EB7B-9F27-37D1-870352C29D22}"/>
              </a:ext>
            </a:extLst>
          </p:cNvPr>
          <p:cNvSpPr>
            <a:spLocks noGrp="1"/>
          </p:cNvSpPr>
          <p:nvPr>
            <p:ph type="body" idx="1"/>
          </p:nvPr>
        </p:nvSpPr>
        <p:spPr>
          <a:xfrm>
            <a:off x="475488" y="1600201"/>
            <a:ext cx="11326368" cy="4343400"/>
          </a:xfrm>
        </p:spPr>
        <p:txBody>
          <a:bodyPr>
            <a:noAutofit/>
          </a:bodyPr>
          <a:lstStyle/>
          <a:p>
            <a:pPr>
              <a:spcBef>
                <a:spcPts val="300"/>
              </a:spcBef>
              <a:spcAft>
                <a:spcPts val="300"/>
              </a:spcAft>
            </a:pPr>
            <a:r>
              <a:rPr lang="en-US" sz="2800" dirty="0">
                <a:solidFill>
                  <a:schemeClr val="accent1">
                    <a:lumMod val="50000"/>
                  </a:schemeClr>
                </a:solidFill>
              </a:rPr>
              <a:t>House Republican leadership is discussing cuts in federal Medicaid spending in the range of $2.3 trillion, or 27 percent, over the next 10 yrs. </a:t>
            </a:r>
          </a:p>
          <a:p>
            <a:pPr>
              <a:spcBef>
                <a:spcPts val="300"/>
              </a:spcBef>
              <a:spcAft>
                <a:spcPts val="300"/>
              </a:spcAft>
            </a:pPr>
            <a:r>
              <a:rPr lang="en-US" sz="2800" dirty="0">
                <a:solidFill>
                  <a:schemeClr val="accent1">
                    <a:lumMod val="50000"/>
                  </a:schemeClr>
                </a:solidFill>
              </a:rPr>
              <a:t>If enacted, these cuts will not slow health care inflation or the reduce the need for long-term care services and supports from a growing elderly population. </a:t>
            </a:r>
          </a:p>
          <a:p>
            <a:pPr>
              <a:spcBef>
                <a:spcPts val="300"/>
              </a:spcBef>
              <a:spcAft>
                <a:spcPts val="300"/>
              </a:spcAft>
            </a:pPr>
            <a:r>
              <a:rPr lang="en-US" sz="2800" dirty="0">
                <a:solidFill>
                  <a:schemeClr val="accent1">
                    <a:lumMod val="50000"/>
                  </a:schemeClr>
                </a:solidFill>
              </a:rPr>
              <a:t>States will not be able to manage these cuts in federal Medicaid spending by reducing fraud, waste or abuse. </a:t>
            </a:r>
          </a:p>
          <a:p>
            <a:pPr>
              <a:spcBef>
                <a:spcPts val="300"/>
              </a:spcBef>
            </a:pPr>
            <a:r>
              <a:rPr lang="en-US" sz="2800" dirty="0">
                <a:solidFill>
                  <a:schemeClr val="accent1">
                    <a:lumMod val="50000"/>
                  </a:schemeClr>
                </a:solidFill>
              </a:rPr>
              <a:t>States will have only bad options: raising taxes, repurposing money for other programs like K-12 education, or cutting Medicaid eligibility, benefits, and/or payments to providers and managed care organizations. </a:t>
            </a:r>
          </a:p>
        </p:txBody>
      </p:sp>
      <p:sp>
        <p:nvSpPr>
          <p:cNvPr id="4" name="Slide Number Placeholder 3">
            <a:extLst>
              <a:ext uri="{FF2B5EF4-FFF2-40B4-BE49-F238E27FC236}">
                <a16:creationId xmlns:a16="http://schemas.microsoft.com/office/drawing/2014/main" id="{A0C0415C-E6C2-3BDE-C19C-66E4B8FC2D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47439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BBFE7-B4AE-40FE-D23D-F620EB6ED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084E3-F78C-7413-DF23-6827F2F7C8A2}"/>
              </a:ext>
            </a:extLst>
          </p:cNvPr>
          <p:cNvSpPr>
            <a:spLocks noGrp="1"/>
          </p:cNvSpPr>
          <p:nvPr>
            <p:ph type="title"/>
          </p:nvPr>
        </p:nvSpPr>
        <p:spPr/>
        <p:txBody>
          <a:bodyPr>
            <a:normAutofit/>
          </a:bodyPr>
          <a:lstStyle/>
          <a:p>
            <a:r>
              <a:rPr lang="en-US" b="1" dirty="0">
                <a:solidFill>
                  <a:schemeClr val="accent1">
                    <a:lumMod val="50000"/>
                  </a:schemeClr>
                </a:solidFill>
              </a:rPr>
              <a:t>There is fraud, waste and abuse in Medicaid </a:t>
            </a:r>
          </a:p>
        </p:txBody>
      </p:sp>
      <p:sp>
        <p:nvSpPr>
          <p:cNvPr id="3" name="Text Placeholder 2">
            <a:extLst>
              <a:ext uri="{FF2B5EF4-FFF2-40B4-BE49-F238E27FC236}">
                <a16:creationId xmlns:a16="http://schemas.microsoft.com/office/drawing/2014/main" id="{837A6B4A-EB7B-9F27-37D1-870352C29D22}"/>
              </a:ext>
            </a:extLst>
          </p:cNvPr>
          <p:cNvSpPr>
            <a:spLocks noGrp="1"/>
          </p:cNvSpPr>
          <p:nvPr>
            <p:ph type="body" idx="1"/>
          </p:nvPr>
        </p:nvSpPr>
        <p:spPr>
          <a:xfrm>
            <a:off x="621792" y="1466089"/>
            <a:ext cx="10972800" cy="4343400"/>
          </a:xfrm>
        </p:spPr>
        <p:txBody>
          <a:bodyPr>
            <a:normAutofit/>
          </a:bodyPr>
          <a:lstStyle/>
          <a:p>
            <a:r>
              <a:rPr lang="en-US" sz="2800" dirty="0">
                <a:solidFill>
                  <a:schemeClr val="accent1">
                    <a:lumMod val="50000"/>
                  </a:schemeClr>
                </a:solidFill>
              </a:rPr>
              <a:t>Medicaid, like Medicare and other federal health programs, is victimized by fraud and abuse. </a:t>
            </a:r>
          </a:p>
          <a:p>
            <a:r>
              <a:rPr lang="en-US" sz="2800" dirty="0">
                <a:solidFill>
                  <a:schemeClr val="accent1">
                    <a:lumMod val="50000"/>
                  </a:schemeClr>
                </a:solidFill>
              </a:rPr>
              <a:t>There is waste in Medicaid, as there is in other federal health programs. </a:t>
            </a:r>
          </a:p>
          <a:p>
            <a:r>
              <a:rPr lang="en-US" sz="2800" dirty="0">
                <a:solidFill>
                  <a:schemeClr val="accent1">
                    <a:lumMod val="50000"/>
                  </a:schemeClr>
                </a:solidFill>
              </a:rPr>
              <a:t>There are no reliable estimates of the amount of fraud, waste and abuse in Medicaid. </a:t>
            </a:r>
          </a:p>
          <a:p>
            <a:r>
              <a:rPr lang="en-US" sz="2800" dirty="0">
                <a:solidFill>
                  <a:schemeClr val="accent1">
                    <a:lumMod val="50000"/>
                  </a:schemeClr>
                </a:solidFill>
              </a:rPr>
              <a:t>The rate of improper payments in Medicaid—5.09 percent in 2024—is not a fraud rate, a waste rate, or an abuse rate.</a:t>
            </a:r>
          </a:p>
          <a:p>
            <a:r>
              <a:rPr lang="en-US" sz="2800" dirty="0">
                <a:solidFill>
                  <a:schemeClr val="accent1">
                    <a:lumMod val="50000"/>
                  </a:schemeClr>
                </a:solidFill>
              </a:rPr>
              <a:t>The amount of fraud, waste and abuse in Medicaid is not remotely close to the 27 percent cuts in federal spending under discussion. </a:t>
            </a:r>
          </a:p>
        </p:txBody>
      </p:sp>
      <p:sp>
        <p:nvSpPr>
          <p:cNvPr id="4" name="Slide Number Placeholder 3">
            <a:extLst>
              <a:ext uri="{FF2B5EF4-FFF2-40B4-BE49-F238E27FC236}">
                <a16:creationId xmlns:a16="http://schemas.microsoft.com/office/drawing/2014/main" id="{A0C0415C-E6C2-3BDE-C19C-66E4B8FC2D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75739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F43-B0EE-7BA2-FB52-E5065BBE8B62}"/>
              </a:ext>
            </a:extLst>
          </p:cNvPr>
          <p:cNvSpPr>
            <a:spLocks noGrp="1"/>
          </p:cNvSpPr>
          <p:nvPr>
            <p:ph type="title"/>
          </p:nvPr>
        </p:nvSpPr>
        <p:spPr>
          <a:xfrm>
            <a:off x="597408" y="396240"/>
            <a:ext cx="10972800" cy="960438"/>
          </a:xfrm>
        </p:spPr>
        <p:txBody>
          <a:bodyPr/>
          <a:lstStyle/>
          <a:p>
            <a:r>
              <a:rPr lang="en-US" b="1" dirty="0"/>
              <a:t>Definitions of Fraud, Waste, and Abuse</a:t>
            </a:r>
          </a:p>
        </p:txBody>
      </p:sp>
      <p:sp>
        <p:nvSpPr>
          <p:cNvPr id="3" name="Text Placeholder 2">
            <a:extLst>
              <a:ext uri="{FF2B5EF4-FFF2-40B4-BE49-F238E27FC236}">
                <a16:creationId xmlns:a16="http://schemas.microsoft.com/office/drawing/2014/main" id="{1E2AB94C-620D-B530-EDB2-FF7BCFDF85B0}"/>
              </a:ext>
            </a:extLst>
          </p:cNvPr>
          <p:cNvSpPr>
            <a:spLocks noGrp="1"/>
          </p:cNvSpPr>
          <p:nvPr>
            <p:ph type="body" idx="1"/>
          </p:nvPr>
        </p:nvSpPr>
        <p:spPr>
          <a:xfrm>
            <a:off x="609600" y="1292352"/>
            <a:ext cx="10972800" cy="4888992"/>
          </a:xfrm>
        </p:spPr>
        <p:txBody>
          <a:bodyPr>
            <a:normAutofit/>
          </a:bodyPr>
          <a:lstStyle/>
          <a:p>
            <a:pPr>
              <a:spcBef>
                <a:spcPts val="900"/>
              </a:spcBef>
            </a:pPr>
            <a:r>
              <a:rPr lang="en-US" sz="3000" b="1" dirty="0"/>
              <a:t>Fraud</a:t>
            </a:r>
            <a:r>
              <a:rPr lang="en-US" sz="3000" dirty="0"/>
              <a:t> is when someone knowingly deceives, conceals, or misrepresents to obtain money or property from any health care benefit program. </a:t>
            </a:r>
          </a:p>
          <a:p>
            <a:pPr>
              <a:spcBef>
                <a:spcPts val="900"/>
              </a:spcBef>
            </a:pPr>
            <a:r>
              <a:rPr lang="en-US" sz="3000" b="1" dirty="0"/>
              <a:t>Waste</a:t>
            </a:r>
            <a:r>
              <a:rPr lang="en-US" sz="3000" dirty="0"/>
              <a:t> is overusing services or other practices that directly or indirectly result in unnecessary costs to any health care benefit program. </a:t>
            </a:r>
          </a:p>
          <a:p>
            <a:pPr>
              <a:spcBef>
                <a:spcPts val="900"/>
              </a:spcBef>
            </a:pPr>
            <a:r>
              <a:rPr lang="en-US" sz="3000" b="1" dirty="0"/>
              <a:t>Abuse</a:t>
            </a:r>
            <a:r>
              <a:rPr lang="en-US" sz="3000" dirty="0"/>
              <a:t> is when health care providers or suppliers perform actions that directly or indirectly result in unnecessary costs to any health care benefit program. </a:t>
            </a:r>
          </a:p>
          <a:p>
            <a:pPr marL="25400" indent="0">
              <a:spcBef>
                <a:spcPts val="900"/>
              </a:spcBef>
              <a:buNone/>
            </a:pPr>
            <a:endParaRPr lang="en-US" sz="2800" dirty="0"/>
          </a:p>
          <a:p>
            <a:pPr>
              <a:spcBef>
                <a:spcPts val="900"/>
              </a:spcBef>
            </a:pPr>
            <a:endParaRPr lang="en-US" sz="2800" dirty="0"/>
          </a:p>
          <a:p>
            <a:pPr marL="25400" indent="0">
              <a:buNone/>
            </a:pPr>
            <a:endParaRPr lang="en-US" dirty="0"/>
          </a:p>
          <a:p>
            <a:endParaRPr lang="en-US" dirty="0"/>
          </a:p>
        </p:txBody>
      </p:sp>
      <p:sp>
        <p:nvSpPr>
          <p:cNvPr id="4" name="Slide Number Placeholder 3">
            <a:extLst>
              <a:ext uri="{FF2B5EF4-FFF2-40B4-BE49-F238E27FC236}">
                <a16:creationId xmlns:a16="http://schemas.microsoft.com/office/drawing/2014/main" id="{A7DDFCBD-CB4B-BE6D-951B-3767C3D91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5" name="TextBox 4">
            <a:extLst>
              <a:ext uri="{FF2B5EF4-FFF2-40B4-BE49-F238E27FC236}">
                <a16:creationId xmlns:a16="http://schemas.microsoft.com/office/drawing/2014/main" id="{58002082-AF0C-4450-35F4-0B11F268BECC}"/>
              </a:ext>
            </a:extLst>
          </p:cNvPr>
          <p:cNvSpPr txBox="1"/>
          <p:nvPr/>
        </p:nvSpPr>
        <p:spPr>
          <a:xfrm>
            <a:off x="2624667" y="6220171"/>
            <a:ext cx="9194800" cy="415498"/>
          </a:xfrm>
          <a:prstGeom prst="rect">
            <a:avLst/>
          </a:prstGeom>
          <a:noFill/>
        </p:spPr>
        <p:txBody>
          <a:bodyPr wrap="square" rtlCol="0">
            <a:spAutoFit/>
          </a:bodyPr>
          <a:lstStyle/>
          <a:p>
            <a:pPr marL="25400" indent="0">
              <a:spcBef>
                <a:spcPts val="900"/>
              </a:spcBef>
              <a:buNone/>
            </a:pPr>
            <a:r>
              <a:rPr lang="en-US" sz="1050" dirty="0">
                <a:latin typeface="Calibri" panose="020F0502020204030204" pitchFamily="34" charset="0"/>
                <a:cs typeface="Calibri" panose="020F0502020204030204" pitchFamily="34" charset="0"/>
              </a:rPr>
              <a:t>CMS, </a:t>
            </a:r>
            <a:r>
              <a:rPr lang="en-US" sz="1050" i="1" dirty="0">
                <a:latin typeface="Calibri" panose="020F0502020204030204" pitchFamily="34" charset="0"/>
                <a:cs typeface="Calibri" panose="020F0502020204030204" pitchFamily="34" charset="0"/>
              </a:rPr>
              <a:t>Frequently Asked Questions (FAQs): Medicare &amp; Medicaid Fraud, Waste and Abuse </a:t>
            </a:r>
            <a:r>
              <a:rPr lang="en-US" sz="1050" dirty="0">
                <a:latin typeface="Calibri" panose="020F0502020204030204" pitchFamily="34" charset="0"/>
                <a:cs typeface="Calibri" panose="020F0502020204030204" pitchFamily="34" charset="0"/>
              </a:rPr>
              <a:t>(November 2022) found at </a:t>
            </a:r>
            <a:r>
              <a:rPr lang="en-US" sz="1050" dirty="0">
                <a:latin typeface="Calibri" panose="020F0502020204030204" pitchFamily="34" charset="0"/>
                <a:cs typeface="Calibri" panose="020F0502020204030204" pitchFamily="34" charset="0"/>
                <a:hlinkClick r:id="rId3"/>
              </a:rPr>
              <a:t>https://cmsnationaltrainingprogram.cms.gov/sites/default/files/shared/C-10_FAQ_Medicare_%26_Medicaid_Fraud_Waste_Abuse_Prevention_12-8-2022.pdf</a:t>
            </a:r>
            <a:endParaRPr lang="en-US"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080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F43-B0EE-7BA2-FB52-E5065BBE8B62}"/>
              </a:ext>
            </a:extLst>
          </p:cNvPr>
          <p:cNvSpPr>
            <a:spLocks noGrp="1"/>
          </p:cNvSpPr>
          <p:nvPr>
            <p:ph type="title"/>
          </p:nvPr>
        </p:nvSpPr>
        <p:spPr/>
        <p:txBody>
          <a:bodyPr/>
          <a:lstStyle/>
          <a:p>
            <a:r>
              <a:rPr lang="en-US" b="1" dirty="0">
                <a:solidFill>
                  <a:schemeClr val="accent1">
                    <a:lumMod val="50000"/>
                  </a:schemeClr>
                </a:solidFill>
              </a:rPr>
              <a:t>Example of Fraud Against Medicaid</a:t>
            </a:r>
          </a:p>
        </p:txBody>
      </p:sp>
      <p:sp>
        <p:nvSpPr>
          <p:cNvPr id="3" name="Text Placeholder 2">
            <a:extLst>
              <a:ext uri="{FF2B5EF4-FFF2-40B4-BE49-F238E27FC236}">
                <a16:creationId xmlns:a16="http://schemas.microsoft.com/office/drawing/2014/main" id="{1E2AB94C-620D-B530-EDB2-FF7BCFDF85B0}"/>
              </a:ext>
            </a:extLst>
          </p:cNvPr>
          <p:cNvSpPr>
            <a:spLocks noGrp="1"/>
          </p:cNvSpPr>
          <p:nvPr>
            <p:ph type="body" idx="1"/>
          </p:nvPr>
        </p:nvSpPr>
        <p:spPr>
          <a:xfrm>
            <a:off x="609600" y="1262354"/>
            <a:ext cx="10972800" cy="4674200"/>
          </a:xfrm>
        </p:spPr>
        <p:txBody>
          <a:bodyPr>
            <a:normAutofit fontScale="62500" lnSpcReduction="20000"/>
          </a:bodyPr>
          <a:lstStyle/>
          <a:p>
            <a:pPr>
              <a:lnSpc>
                <a:spcPct val="140000"/>
              </a:lnSpc>
            </a:pPr>
            <a:r>
              <a:rPr lang="en-US" sz="2800" b="0" i="0" dirty="0">
                <a:solidFill>
                  <a:schemeClr val="accent1">
                    <a:lumMod val="50000"/>
                  </a:schemeClr>
                </a:solidFill>
                <a:effectLst/>
                <a:latin typeface="Calibri" panose="020F0502020204030204" pitchFamily="34" charset="0"/>
                <a:cs typeface="Calibri" panose="020F0502020204030204" pitchFamily="34" charset="0"/>
              </a:rPr>
              <a:t>In January</a:t>
            </a:r>
            <a:r>
              <a:rPr lang="en-US" sz="2800" dirty="0">
                <a:solidFill>
                  <a:schemeClr val="accent1">
                    <a:lumMod val="50000"/>
                  </a:schemeClr>
                </a:solidFill>
                <a:latin typeface="Calibri" panose="020F0502020204030204" pitchFamily="34" charset="0"/>
                <a:cs typeface="Calibri" panose="020F0502020204030204" pitchFamily="34" charset="0"/>
              </a:rPr>
              <a:t> 2023 the owner of UDL a urine toxicology testing lab, and UYCS, a provider of mental health and substance abuse treatment services to youth, was convicted of defrauding the North Carolina Medicaid program of over $11 million by paying illegal kickbacks in exchange for urine samples from Medicaid beneficiaries, including children eligible for at-risk after-school programs.  The beneficiaries were required to submit urine samples as a condition of their participation in those programs.  The specimens were provided to UDL and UYCS for medically unnecessary testing.  In September 2023, the owner was sentence to 200 months in federal prison.</a:t>
            </a:r>
          </a:p>
          <a:p>
            <a:pPr>
              <a:lnSpc>
                <a:spcPct val="140000"/>
              </a:lnSpc>
            </a:pPr>
            <a:r>
              <a:rPr lang="en-US" sz="2800" dirty="0">
                <a:solidFill>
                  <a:schemeClr val="accent1">
                    <a:lumMod val="50000"/>
                  </a:schemeClr>
                </a:solidFill>
                <a:latin typeface="Calibri" panose="020F0502020204030204" pitchFamily="34" charset="0"/>
                <a:cs typeface="Calibri" panose="020F0502020204030204" pitchFamily="34" charset="0"/>
              </a:rPr>
              <a:t>In February 2023 several individuals involved in the operation of the Saratoga Center, a nursing facility in Ballston Spa, NY, collectively agree to pay more than $7.1 million to resolve allegations that they violated the civil False Claims Act by submitting false claims to Medicaid for worthless services provided to residents.  Between February 2017 and February 2021, when the facility closed, the operators failed to adequately staff the facility and residents suffered medication errors, unnecessary falls, and developed pressure ulcers. OIGF excluded the individuals from federal health care programs.</a:t>
            </a:r>
          </a:p>
          <a:p>
            <a:pPr>
              <a:spcBef>
                <a:spcPts val="900"/>
              </a:spcBef>
            </a:pPr>
            <a:endParaRPr lang="en-US" sz="2800" dirty="0">
              <a:solidFill>
                <a:schemeClr val="bg2"/>
              </a:solidFill>
              <a:latin typeface="Calibri" panose="020F0502020204030204" pitchFamily="34" charset="0"/>
              <a:cs typeface="Calibri" panose="020F0502020204030204" pitchFamily="34" charset="0"/>
            </a:endParaRPr>
          </a:p>
          <a:p>
            <a:pPr marL="25400" indent="0">
              <a:spcBef>
                <a:spcPts val="900"/>
              </a:spcBef>
              <a:buNone/>
            </a:pPr>
            <a:endParaRPr lang="en-US" sz="2800" dirty="0"/>
          </a:p>
        </p:txBody>
      </p:sp>
      <p:sp>
        <p:nvSpPr>
          <p:cNvPr id="4" name="Slide Number Placeholder 3">
            <a:extLst>
              <a:ext uri="{FF2B5EF4-FFF2-40B4-BE49-F238E27FC236}">
                <a16:creationId xmlns:a16="http://schemas.microsoft.com/office/drawing/2014/main" id="{A7DDFCBD-CB4B-BE6D-951B-3767C3D91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2794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F43-B0EE-7BA2-FB52-E5065BBE8B62}"/>
              </a:ext>
            </a:extLst>
          </p:cNvPr>
          <p:cNvSpPr>
            <a:spLocks noGrp="1"/>
          </p:cNvSpPr>
          <p:nvPr>
            <p:ph type="title"/>
          </p:nvPr>
        </p:nvSpPr>
        <p:spPr>
          <a:xfrm>
            <a:off x="621792" y="382033"/>
            <a:ext cx="10972800" cy="960438"/>
          </a:xfrm>
        </p:spPr>
        <p:txBody>
          <a:bodyPr>
            <a:noAutofit/>
          </a:bodyPr>
          <a:lstStyle/>
          <a:p>
            <a:pPr>
              <a:lnSpc>
                <a:spcPct val="90000"/>
              </a:lnSpc>
            </a:pPr>
            <a:r>
              <a:rPr lang="en-US" b="1" dirty="0"/>
              <a:t>Most Fraud against Medicaid is committed by providers</a:t>
            </a:r>
          </a:p>
        </p:txBody>
      </p:sp>
      <p:sp>
        <p:nvSpPr>
          <p:cNvPr id="3" name="Text Placeholder 2">
            <a:extLst>
              <a:ext uri="{FF2B5EF4-FFF2-40B4-BE49-F238E27FC236}">
                <a16:creationId xmlns:a16="http://schemas.microsoft.com/office/drawing/2014/main" id="{1E2AB94C-620D-B530-EDB2-FF7BCFDF85B0}"/>
              </a:ext>
            </a:extLst>
          </p:cNvPr>
          <p:cNvSpPr>
            <a:spLocks noGrp="1"/>
          </p:cNvSpPr>
          <p:nvPr>
            <p:ph type="body" idx="1"/>
          </p:nvPr>
        </p:nvSpPr>
        <p:spPr>
          <a:xfrm>
            <a:off x="597408" y="1341120"/>
            <a:ext cx="10972800" cy="5108447"/>
          </a:xfrm>
        </p:spPr>
        <p:txBody>
          <a:bodyPr>
            <a:normAutofit fontScale="77500" lnSpcReduction="20000"/>
          </a:bodyPr>
          <a:lstStyle/>
          <a:p>
            <a:pPr algn="l">
              <a:lnSpc>
                <a:spcPct val="100000"/>
              </a:lnSpc>
              <a:spcBef>
                <a:spcPts val="900"/>
              </a:spcBef>
              <a:buFont typeface="Arial" panose="020B0604020202020204" pitchFamily="34" charset="0"/>
              <a:buChar char="•"/>
            </a:pPr>
            <a:r>
              <a:rPr lang="en-US" b="0" i="0" dirty="0">
                <a:solidFill>
                  <a:schemeClr val="accent1">
                    <a:lumMod val="50000"/>
                  </a:schemeClr>
                </a:solidFill>
                <a:effectLst/>
                <a:latin typeface="Calibri" panose="020F0502020204030204" pitchFamily="34" charset="0"/>
                <a:cs typeface="Calibri" panose="020F0502020204030204" pitchFamily="34" charset="0"/>
              </a:rPr>
              <a:t>Medicaid is a health insurer; it pays providers, not enrollees. </a:t>
            </a:r>
          </a:p>
          <a:p>
            <a:pPr>
              <a:lnSpc>
                <a:spcPct val="100000"/>
              </a:lnSpc>
              <a:spcBef>
                <a:spcPts val="900"/>
              </a:spcBef>
              <a:buFont typeface="Arial" panose="020B0604020202020204" pitchFamily="34" charset="0"/>
              <a:buChar char="•"/>
            </a:pPr>
            <a:r>
              <a:rPr lang="en-US" b="0" i="0" dirty="0">
                <a:solidFill>
                  <a:schemeClr val="accent1">
                    <a:lumMod val="50000"/>
                  </a:schemeClr>
                </a:solidFill>
                <a:effectLst/>
                <a:latin typeface="Calibri" panose="020F0502020204030204" pitchFamily="34" charset="0"/>
                <a:cs typeface="Calibri" panose="020F0502020204030204" pitchFamily="34" charset="0"/>
              </a:rPr>
              <a:t>Each year,</a:t>
            </a:r>
            <a:r>
              <a:rPr lang="en-US" dirty="0">
                <a:solidFill>
                  <a:schemeClr val="accent1">
                    <a:lumMod val="50000"/>
                  </a:schemeClr>
                </a:solidFill>
                <a:latin typeface="Calibri" panose="020F0502020204030204" pitchFamily="34" charset="0"/>
                <a:cs typeface="Calibri" panose="020F0502020204030204" pitchFamily="34" charset="0"/>
              </a:rPr>
              <a:t> </a:t>
            </a:r>
            <a:r>
              <a:rPr lang="en-US" b="0" i="0" dirty="0">
                <a:solidFill>
                  <a:schemeClr val="accent1">
                    <a:lumMod val="50000"/>
                  </a:schemeClr>
                </a:solidFill>
                <a:effectLst/>
                <a:latin typeface="Calibri" panose="020F0502020204030204" pitchFamily="34" charset="0"/>
                <a:cs typeface="Calibri" panose="020F0502020204030204" pitchFamily="34" charset="0"/>
              </a:rPr>
              <a:t>DOJ and HHS-OIG issue a report on their performance under the Health Care Fraud and Abuse Control Program.  </a:t>
            </a:r>
            <a:r>
              <a:rPr lang="en-US" dirty="0">
                <a:solidFill>
                  <a:schemeClr val="accent1">
                    <a:lumMod val="50000"/>
                  </a:schemeClr>
                </a:solidFill>
                <a:latin typeface="Calibri" panose="020F0502020204030204" pitchFamily="34" charset="0"/>
                <a:cs typeface="Calibri" panose="020F0502020204030204" pitchFamily="34" charset="0"/>
              </a:rPr>
              <a:t>These a</a:t>
            </a:r>
            <a:r>
              <a:rPr lang="en-US" b="0" i="0" dirty="0">
                <a:solidFill>
                  <a:schemeClr val="accent1">
                    <a:lumMod val="50000"/>
                  </a:schemeClr>
                </a:solidFill>
                <a:effectLst/>
                <a:latin typeface="Calibri" panose="020F0502020204030204" pitchFamily="34" charset="0"/>
                <a:cs typeface="Calibri" panose="020F0502020204030204" pitchFamily="34" charset="0"/>
              </a:rPr>
              <a:t>nnual reports include a list the types of fraud against Medicaid and Medicare that were successfully prosecuted.</a:t>
            </a:r>
          </a:p>
          <a:p>
            <a:pPr algn="l">
              <a:lnSpc>
                <a:spcPct val="100000"/>
              </a:lnSpc>
              <a:spcBef>
                <a:spcPts val="900"/>
              </a:spcBef>
              <a:buFont typeface="Arial" panose="020B0604020202020204" pitchFamily="34" charset="0"/>
              <a:buChar char="•"/>
            </a:pPr>
            <a:r>
              <a:rPr lang="en-US" b="0" i="0" dirty="0">
                <a:solidFill>
                  <a:schemeClr val="accent1">
                    <a:lumMod val="50000"/>
                  </a:schemeClr>
                </a:solidFill>
                <a:effectLst/>
                <a:latin typeface="Calibri" panose="020F0502020204030204" pitchFamily="34" charset="0"/>
                <a:cs typeface="Calibri" panose="020F0502020204030204" pitchFamily="34" charset="0"/>
              </a:rPr>
              <a:t>Among those convicted for fraud against Medicaid</a:t>
            </a:r>
            <a:r>
              <a:rPr lang="en-US" dirty="0">
                <a:solidFill>
                  <a:schemeClr val="accent1">
                    <a:lumMod val="50000"/>
                  </a:schemeClr>
                </a:solidFill>
                <a:latin typeface="Calibri" panose="020F0502020204030204" pitchFamily="34" charset="0"/>
                <a:cs typeface="Calibri" panose="020F0502020204030204" pitchFamily="34" charset="0"/>
                <a:sym typeface="Wingdings" pitchFamily="2" charset="2"/>
              </a:rPr>
              <a:t> (or settling civil fraud charges) in 2023:</a:t>
            </a:r>
            <a:r>
              <a:rPr lang="en-US" b="0" i="0" dirty="0">
                <a:solidFill>
                  <a:schemeClr val="accent1">
                    <a:lumMod val="50000"/>
                  </a:schemeClr>
                </a:solidFill>
                <a:effectLst/>
                <a:latin typeface="Calibri" panose="020F0502020204030204" pitchFamily="34" charset="0"/>
                <a:cs typeface="Calibri" panose="020F0502020204030204" pitchFamily="34" charset="0"/>
              </a:rPr>
              <a:t> ambulance service providers, durable medical equipment suppliers, diagnostic labs, managed care organizations, nursing homes, pain clinics, pharmacies, physical therapists, physicians, and substance use treatment providers.  No beneficiaries are listed.</a:t>
            </a:r>
          </a:p>
          <a:p>
            <a:pPr algn="l">
              <a:lnSpc>
                <a:spcPct val="100000"/>
              </a:lnSpc>
              <a:spcBef>
                <a:spcPts val="900"/>
              </a:spcBef>
              <a:buFont typeface="Arial" panose="020B0604020202020204" pitchFamily="34" charset="0"/>
              <a:buChar char="•"/>
            </a:pPr>
            <a:r>
              <a:rPr lang="en-US" dirty="0">
                <a:solidFill>
                  <a:schemeClr val="accent1">
                    <a:lumMod val="50000"/>
                  </a:schemeClr>
                </a:solidFill>
                <a:latin typeface="Calibri" panose="020F0502020204030204" pitchFamily="34" charset="0"/>
                <a:cs typeface="Calibri" panose="020F0502020204030204" pitchFamily="34" charset="0"/>
              </a:rPr>
              <a:t>A May 2024 Report of State Medicaid Fraud Control Unit performance indicates that in FY 2023 b</a:t>
            </a:r>
            <a:r>
              <a:rPr lang="en-US" b="0" i="0" dirty="0">
                <a:solidFill>
                  <a:schemeClr val="accent1">
                    <a:lumMod val="50000"/>
                  </a:schemeClr>
                </a:solidFill>
                <a:effectLst/>
                <a:latin typeface="Calibri" panose="020F0502020204030204" pitchFamily="34" charset="0"/>
                <a:cs typeface="Calibri" panose="020F0502020204030204" pitchFamily="34" charset="0"/>
              </a:rPr>
              <a:t>eneficiaries account for 2 percent of the reported fraud convictions and one-tenth of 1 percent of the reported fraud </a:t>
            </a:r>
            <a:r>
              <a:rPr lang="en-US" dirty="0">
                <a:solidFill>
                  <a:schemeClr val="accent1">
                    <a:lumMod val="50000"/>
                  </a:schemeClr>
                </a:solidFill>
                <a:latin typeface="Calibri" panose="020F0502020204030204" pitchFamily="34" charset="0"/>
                <a:cs typeface="Calibri" panose="020F0502020204030204" pitchFamily="34" charset="0"/>
              </a:rPr>
              <a:t>recoveries</a:t>
            </a:r>
            <a:r>
              <a:rPr lang="en-US" b="0" i="0" dirty="0">
                <a:solidFill>
                  <a:schemeClr val="accent1">
                    <a:lumMod val="50000"/>
                  </a:schemeClr>
                </a:solidFill>
                <a:effectLst/>
                <a:latin typeface="Calibri" panose="020F0502020204030204" pitchFamily="34" charset="0"/>
                <a:cs typeface="Calibri" panose="020F0502020204030204" pitchFamily="34" charset="0"/>
              </a:rPr>
              <a:t>.</a:t>
            </a:r>
          </a:p>
          <a:p>
            <a:pPr marL="25400" indent="0">
              <a:buNone/>
            </a:pPr>
            <a:br>
              <a:rPr lang="en-US" sz="1600" dirty="0"/>
            </a:br>
            <a:endParaRPr lang="en-US" sz="1600" dirty="0"/>
          </a:p>
          <a:p>
            <a:pPr>
              <a:spcBef>
                <a:spcPts val="900"/>
              </a:spcBef>
            </a:pPr>
            <a:endParaRPr lang="en-US" sz="2800" dirty="0"/>
          </a:p>
          <a:p>
            <a:pPr marL="25400" indent="0">
              <a:buNone/>
            </a:pPr>
            <a:endParaRPr lang="en-US" dirty="0"/>
          </a:p>
          <a:p>
            <a:endParaRPr lang="en-US" dirty="0"/>
          </a:p>
        </p:txBody>
      </p:sp>
      <p:sp>
        <p:nvSpPr>
          <p:cNvPr id="4" name="Slide Number Placeholder 3">
            <a:extLst>
              <a:ext uri="{FF2B5EF4-FFF2-40B4-BE49-F238E27FC236}">
                <a16:creationId xmlns:a16="http://schemas.microsoft.com/office/drawing/2014/main" id="{A7DDFCBD-CB4B-BE6D-951B-3767C3D91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31995886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8682</TotalTime>
  <Words>2544</Words>
  <Application>Microsoft Macintosh PowerPoint</Application>
  <PresentationFormat>Widescreen</PresentationFormat>
  <Paragraphs>197</Paragraphs>
  <Slides>24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Noto Sans Symbols</vt:lpstr>
      <vt:lpstr>Helvetica Neue</vt:lpstr>
      <vt:lpstr>Calibri</vt:lpstr>
      <vt:lpstr>NTR</vt:lpstr>
      <vt:lpstr>Aptos</vt:lpstr>
      <vt:lpstr>Helvetica Neue Light</vt:lpstr>
      <vt:lpstr>Arial</vt:lpstr>
      <vt:lpstr>Office Theme</vt:lpstr>
      <vt:lpstr>PowerPoint Presentation</vt:lpstr>
      <vt:lpstr>Medicaid is the Nation’s Largest Health Insurer</vt:lpstr>
      <vt:lpstr>Medicaid’s Many Roles</vt:lpstr>
      <vt:lpstr>Given its many roles, Medicaid is unavoidably complicated</vt:lpstr>
      <vt:lpstr>Cuts in Federal Medicaid spending will shift costs from the Federal Government to the States</vt:lpstr>
      <vt:lpstr>There is fraud, waste and abuse in Medicaid </vt:lpstr>
      <vt:lpstr>Definitions of Fraud, Waste, and Abuse</vt:lpstr>
      <vt:lpstr>Example of Fraud Against Medicaid</vt:lpstr>
      <vt:lpstr>Most Fraud against Medicaid is committed by providers</vt:lpstr>
      <vt:lpstr>There are checks on fraud against Medicaid at both state and federal levels</vt:lpstr>
      <vt:lpstr>Examples of Waste and Abuse in Medicaid</vt:lpstr>
      <vt:lpstr>There are Checks on Waste in Medicaid</vt:lpstr>
      <vt:lpstr>Estimates of Waste, Fraud, and Abuse in Medicaid</vt:lpstr>
      <vt:lpstr>Shifting Federal Medicaid Costs to States will not reduce  Fraud, Waste, and Abuse</vt:lpstr>
      <vt:lpstr>What are “improper payments” in Medicaid? </vt:lpstr>
      <vt:lpstr>How are “improper payments” in Medicaid measured?</vt:lpstr>
      <vt:lpstr>PowerPoint Presentation</vt:lpstr>
      <vt:lpstr>95% of Medicaid payments are accurate</vt:lpstr>
      <vt:lpstr>Medicaid Payment Errors</vt:lpstr>
      <vt:lpstr>Successful Efforts to Reduce Improper Payments  in Medicaid and CHIP</vt:lpstr>
      <vt:lpstr>Medicaid eligibility automation increased during unwinding</vt:lpstr>
      <vt:lpstr>E&amp;E Rule finalized June 2024 important to  continued improvements in Program Integrity</vt:lpstr>
      <vt:lpstr>Shifting Medicaid Costs  from the Federal Government to the States…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Green</dc:creator>
  <cp:lastModifiedBy>Jade Little</cp:lastModifiedBy>
  <cp:revision>66</cp:revision>
  <cp:lastPrinted>2025-01-15T18:25:59Z</cp:lastPrinted>
  <dcterms:created xsi:type="dcterms:W3CDTF">2021-08-02T13:16:19Z</dcterms:created>
  <dcterms:modified xsi:type="dcterms:W3CDTF">2025-01-28T15:52:33Z</dcterms:modified>
</cp:coreProperties>
</file>