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691" r:id="rId2"/>
    <p:sldId id="694" r:id="rId3"/>
    <p:sldId id="693" r:id="rId4"/>
    <p:sldId id="695" r:id="rId5"/>
    <p:sldId id="696" r:id="rId6"/>
    <p:sldId id="697" r:id="rId7"/>
    <p:sldId id="698" r:id="rId8"/>
    <p:sldId id="692" r:id="rId9"/>
    <p:sldId id="290" r:id="rId10"/>
  </p:sldIdLst>
  <p:sldSz cx="12192000" cy="6858000"/>
  <p:notesSz cx="6858000" cy="9144000"/>
  <p:embeddedFontLst>
    <p:embeddedFont>
      <p:font typeface="Helvetica Neue" panose="02000503000000020004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puJSNJSOw/bUbpSO6KTD+h9v4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Kaneb" initials="" lastIdx="7" clrIdx="0"/>
  <p:cmAuthor id="1" name="Yuliya Yafimenka" initials="" lastIdx="2" clrIdx="1"/>
  <p:cmAuthor id="2" name="Elisabeth Wright Burak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171"/>
    <a:srgbClr val="9BB0F4"/>
    <a:srgbClr val="6A81C0"/>
    <a:srgbClr val="3B5591"/>
    <a:srgbClr val="16355D"/>
    <a:srgbClr val="4F81BD"/>
    <a:srgbClr val="0077DC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78345"/>
  </p:normalViewPr>
  <p:slideViewPr>
    <p:cSldViewPr snapToGrid="0">
      <p:cViewPr varScale="1">
        <p:scale>
          <a:sx n="97" d="100"/>
          <a:sy n="97" d="100"/>
        </p:scale>
        <p:origin x="12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50" Type="http://customschemas.google.com/relationships/presentationmetadata" Target="meta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totals are 21.6% for metro and 22.9% for rural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74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9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08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17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06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3" name="Google Shape;38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Helvetica Neue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9961E"/>
              </a:buClr>
              <a:buSzPts val="3200"/>
              <a:buFont typeface="Arial"/>
              <a:buChar char="•"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9961E"/>
              </a:buClr>
              <a:buSzPts val="2800"/>
              <a:buFont typeface="NTR"/>
              <a:buChar char="-"/>
              <a:defRPr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Font typeface="Noto Sans Symbols"/>
              <a:buChar char="▪"/>
              <a:defRPr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Font typeface="Arial"/>
              <a:buChar char="•"/>
              <a:defRPr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Font typeface="NTR"/>
              <a:buChar char="-"/>
              <a:defRPr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ftr" idx="11"/>
          </p:nvPr>
        </p:nvSpPr>
        <p:spPr>
          <a:xfrm>
            <a:off x="5196905" y="6289227"/>
            <a:ext cx="47598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10390048" y="6305279"/>
            <a:ext cx="1192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9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9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2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011" y="-42333"/>
            <a:ext cx="12192000" cy="133773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1219200" y="20574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Helvetica Neue"/>
              <a:buNone/>
              <a:defRPr sz="4000" b="0" i="0" cap="none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1219200" y="3429001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 b="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8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8"/>
          <p:cNvSpPr/>
          <p:nvPr/>
        </p:nvSpPr>
        <p:spPr>
          <a:xfrm>
            <a:off x="4012" y="58512"/>
            <a:ext cx="4992532" cy="1236888"/>
          </a:xfrm>
          <a:prstGeom prst="rect">
            <a:avLst/>
          </a:prstGeom>
          <a:solidFill>
            <a:srgbClr val="0C2E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8"/>
          <p:cNvGrpSpPr/>
          <p:nvPr/>
        </p:nvGrpSpPr>
        <p:grpSpPr>
          <a:xfrm>
            <a:off x="-4011" y="-11204"/>
            <a:ext cx="4241418" cy="1463492"/>
            <a:chOff x="-4011" y="-11204"/>
            <a:chExt cx="4241418" cy="1463492"/>
          </a:xfrm>
        </p:grpSpPr>
        <p:pic>
          <p:nvPicPr>
            <p:cNvPr id="61" name="Google Shape;6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011" y="-11204"/>
              <a:ext cx="4241418" cy="1463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8"/>
            <p:cNvSpPr/>
            <p:nvPr/>
          </p:nvSpPr>
          <p:spPr>
            <a:xfrm>
              <a:off x="426720" y="636722"/>
              <a:ext cx="182880" cy="1828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609600" y="2174876"/>
            <a:ext cx="5386917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•"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Char char="–"/>
              <a:defRPr sz="2000">
                <a:solidFill>
                  <a:srgbClr val="1736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oto Sans Symbols"/>
              <a:buChar char="▪"/>
              <a:defRPr sz="1800">
                <a:solidFill>
                  <a:srgbClr val="1736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Arial"/>
              <a:buChar char="•"/>
              <a:defRPr sz="1600">
                <a:solidFill>
                  <a:srgbClr val="1736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NTR"/>
              <a:buChar char="-"/>
              <a:defRPr sz="1600">
                <a:solidFill>
                  <a:srgbClr val="17365D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4"/>
          </p:nvPr>
        </p:nvSpPr>
        <p:spPr>
          <a:xfrm>
            <a:off x="6193368" y="2174876"/>
            <a:ext cx="5389033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•"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Char char="–"/>
              <a:defRPr sz="2000">
                <a:solidFill>
                  <a:srgbClr val="1736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oto Sans Symbols"/>
              <a:buChar char="▪"/>
              <a:defRPr sz="1800">
                <a:solidFill>
                  <a:srgbClr val="1736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Arial"/>
              <a:buChar char="•"/>
              <a:defRPr sz="1600">
                <a:solidFill>
                  <a:srgbClr val="1736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NTR"/>
              <a:buChar char="-"/>
              <a:defRPr sz="1600">
                <a:solidFill>
                  <a:srgbClr val="17365D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5896563" y="6324600"/>
            <a:ext cx="45529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10691952" y="6324599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13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3962400" y="-1752599"/>
            <a:ext cx="42672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Char char="•"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Char char="–"/>
              <a:defRPr>
                <a:solidFill>
                  <a:srgbClr val="17365D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Char char="•"/>
              <a:defRPr>
                <a:solidFill>
                  <a:srgbClr val="17365D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–"/>
              <a:defRPr>
                <a:solidFill>
                  <a:srgbClr val="17365D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»"/>
              <a:defRPr>
                <a:solidFill>
                  <a:srgbClr val="17365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80;p17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" name="Google Shape;8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 rot="5400000">
            <a:off x="7505699" y="1790701"/>
            <a:ext cx="54102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 rot="5400000">
            <a:off x="1955800" y="-812799"/>
            <a:ext cx="533400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Char char="•"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Char char="–"/>
              <a:defRPr>
                <a:solidFill>
                  <a:srgbClr val="17365D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Char char="•"/>
              <a:defRPr>
                <a:solidFill>
                  <a:srgbClr val="17365D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–"/>
              <a:defRPr>
                <a:solidFill>
                  <a:srgbClr val="17365D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»"/>
              <a:defRPr>
                <a:solidFill>
                  <a:srgbClr val="17365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Google Shape;88;p18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oan.Alker@Georgetown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B582-A2F0-0FBA-23EE-35452BB5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Medicaid Coverage in Metro Areas and Small Towns/Rural Areas,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852B8-825F-9BFD-B813-5CC3BF37A1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D2BDEB-ACD1-B899-43DD-B7071BD9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59" b="13777"/>
          <a:stretch/>
        </p:blipFill>
        <p:spPr>
          <a:xfrm>
            <a:off x="2099527" y="1417638"/>
            <a:ext cx="7992946" cy="4579300"/>
          </a:xfrm>
          <a:prstGeom prst="rect">
            <a:avLst/>
          </a:prstGeom>
        </p:spPr>
      </p:pic>
      <p:sp>
        <p:nvSpPr>
          <p:cNvPr id="7" name="Google Shape;199;p5">
            <a:extLst>
              <a:ext uri="{FF2B5EF4-FFF2-40B4-BE49-F238E27FC236}">
                <a16:creationId xmlns:a16="http://schemas.microsoft.com/office/drawing/2014/main" id="{3AC2E139-892A-A3D9-DB5B-3E8C36C0C248}"/>
              </a:ext>
            </a:extLst>
          </p:cNvPr>
          <p:cNvSpPr txBox="1"/>
          <p:nvPr/>
        </p:nvSpPr>
        <p:spPr>
          <a:xfrm>
            <a:off x="2716077" y="6054566"/>
            <a:ext cx="8540502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100" b="0" i="1" dirty="0">
                <a:solidFill>
                  <a:srgbClr val="4140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1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“Small Towns/Rural Areas” include counties with no urban areas of at least 50,000 residents. The District of Columbia, New Jersey, and Rhode Island have no counties classified as Small Towns/Rural Areas.</a:t>
            </a:r>
          </a:p>
          <a:p>
            <a:pPr algn="l"/>
            <a:r>
              <a:rPr lang="en-US" sz="1100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US" sz="1100" dirty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County-level Medicaid/CHIP coverage estimates are based on an analysis of 2022-2023 American Community Survey (ACS) Public Use Microdata Sample (PUMS).</a:t>
            </a:r>
          </a:p>
        </p:txBody>
      </p:sp>
    </p:spTree>
    <p:extLst>
      <p:ext uri="{BB962C8B-B14F-4D97-AF65-F5344CB8AC3E}">
        <p14:creationId xmlns:p14="http://schemas.microsoft.com/office/powerpoint/2010/main" val="360054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2437-E5FC-5421-8D32-F451CB63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2300"/>
            <a:ext cx="10972800" cy="960438"/>
          </a:xfrm>
        </p:spPr>
        <p:txBody>
          <a:bodyPr>
            <a:normAutofit fontScale="90000"/>
          </a:bodyPr>
          <a:lstStyle/>
          <a:p>
            <a:r>
              <a:rPr lang="en-US" dirty="0"/>
              <a:t>Top 10 States with Largest Difference in the Share of Children Covered by Medicaid/CHIP in Small Towns/Rural Areas v Metro Areas,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9F877-5163-F6F3-52B5-3FA9360494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2BDF0-AD40-F174-17B9-A63251AE1F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336" b="16789"/>
          <a:stretch/>
        </p:blipFill>
        <p:spPr>
          <a:xfrm>
            <a:off x="736600" y="1902619"/>
            <a:ext cx="10718800" cy="4034874"/>
          </a:xfrm>
          <a:prstGeom prst="rect">
            <a:avLst/>
          </a:prstGeom>
        </p:spPr>
      </p:pic>
      <p:sp>
        <p:nvSpPr>
          <p:cNvPr id="3" name="Google Shape;199;p5">
            <a:extLst>
              <a:ext uri="{FF2B5EF4-FFF2-40B4-BE49-F238E27FC236}">
                <a16:creationId xmlns:a16="http://schemas.microsoft.com/office/drawing/2014/main" id="{82E19574-AF24-3D83-A779-D9B1848A69E3}"/>
              </a:ext>
            </a:extLst>
          </p:cNvPr>
          <p:cNvSpPr txBox="1"/>
          <p:nvPr/>
        </p:nvSpPr>
        <p:spPr>
          <a:xfrm>
            <a:off x="2716077" y="6054566"/>
            <a:ext cx="8540502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100" b="0" i="1" dirty="0">
                <a:solidFill>
                  <a:srgbClr val="4140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1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“Small Towns/Rural Areas” include counties with no urban areas of at least 50,000 residents. The District of Columbia, New Jersey, and Rhode Island have no counties classified as Small Towns/Rural Areas.</a:t>
            </a:r>
          </a:p>
          <a:p>
            <a:pPr algn="l"/>
            <a:r>
              <a:rPr lang="en-US" sz="1100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US" sz="1100" dirty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County-level Medicaid/CHIP coverage estimates are based on an analysis of 2022-2023 American Community Survey (ACS) Public Use Microdata Sample (PUMS).</a:t>
            </a:r>
          </a:p>
        </p:txBody>
      </p:sp>
    </p:spTree>
    <p:extLst>
      <p:ext uri="{BB962C8B-B14F-4D97-AF65-F5344CB8AC3E}">
        <p14:creationId xmlns:p14="http://schemas.microsoft.com/office/powerpoint/2010/main" val="285351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1702-C1DB-9FF1-D02C-2CA087F1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States with at Least Half of Children in Small Towns/Rural Areas Covered by Medicaid/CHIP,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35F6D-7B43-5BE2-1743-1904106CFD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4AA4D-8E70-FC79-7E33-1766776D38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38" b="22810"/>
          <a:stretch/>
        </p:blipFill>
        <p:spPr>
          <a:xfrm>
            <a:off x="113297" y="1943100"/>
            <a:ext cx="11965405" cy="2971800"/>
          </a:xfrm>
          <a:prstGeom prst="rect">
            <a:avLst/>
          </a:prstGeom>
        </p:spPr>
      </p:pic>
      <p:sp>
        <p:nvSpPr>
          <p:cNvPr id="3" name="Google Shape;199;p5">
            <a:extLst>
              <a:ext uri="{FF2B5EF4-FFF2-40B4-BE49-F238E27FC236}">
                <a16:creationId xmlns:a16="http://schemas.microsoft.com/office/drawing/2014/main" id="{FB45BF13-D426-E458-04CA-B6FF6D6A9B86}"/>
              </a:ext>
            </a:extLst>
          </p:cNvPr>
          <p:cNvSpPr txBox="1"/>
          <p:nvPr/>
        </p:nvSpPr>
        <p:spPr>
          <a:xfrm>
            <a:off x="2716077" y="6054566"/>
            <a:ext cx="8540502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100" b="0" i="1" dirty="0">
                <a:solidFill>
                  <a:srgbClr val="4140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1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“Small Towns/Rural Areas” include counties with no urban areas of at least 50,000 residents. The District of Columbia, New Jersey, and Rhode Island have no counties classified as Small Towns/Rural Areas.</a:t>
            </a:r>
          </a:p>
          <a:p>
            <a:pPr algn="l"/>
            <a:r>
              <a:rPr lang="en-US" sz="1100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US" sz="1100" dirty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County-level Medicaid/CHIP coverage estimates are based on an analysis of 2022-2023 American Community Survey (ACS) Public Use Microdata Sample (PUMS).</a:t>
            </a:r>
          </a:p>
        </p:txBody>
      </p:sp>
    </p:spTree>
    <p:extLst>
      <p:ext uri="{BB962C8B-B14F-4D97-AF65-F5344CB8AC3E}">
        <p14:creationId xmlns:p14="http://schemas.microsoft.com/office/powerpoint/2010/main" val="17252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0DAF-41CB-BBE1-F2E4-8DC9FE39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10 States with Highest Numbers of Children Covered by Medicaid/CHIP in Small Towns/Rural Areas,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3A4D4-88EE-B988-AB82-B3D123B5E2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D148B-6B72-AEF0-12EF-08709501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010" b="16825"/>
          <a:stretch/>
        </p:blipFill>
        <p:spPr>
          <a:xfrm>
            <a:off x="196850" y="1519238"/>
            <a:ext cx="11798300" cy="4241218"/>
          </a:xfrm>
          <a:prstGeom prst="rect">
            <a:avLst/>
          </a:prstGeom>
        </p:spPr>
      </p:pic>
      <p:sp>
        <p:nvSpPr>
          <p:cNvPr id="3" name="Google Shape;199;p5">
            <a:extLst>
              <a:ext uri="{FF2B5EF4-FFF2-40B4-BE49-F238E27FC236}">
                <a16:creationId xmlns:a16="http://schemas.microsoft.com/office/drawing/2014/main" id="{8AFB98EC-CDB6-F756-F88E-B212BBC76622}"/>
              </a:ext>
            </a:extLst>
          </p:cNvPr>
          <p:cNvSpPr txBox="1"/>
          <p:nvPr/>
        </p:nvSpPr>
        <p:spPr>
          <a:xfrm>
            <a:off x="2716077" y="6054566"/>
            <a:ext cx="8540502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100" b="0" i="1" dirty="0">
                <a:solidFill>
                  <a:srgbClr val="4140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1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“Small Towns/Rural Areas” include counties with no urban areas of at least 50,000 residents. The District of Columbia, New Jersey, and Rhode Island have no counties classified as Small Towns/Rural Areas.</a:t>
            </a:r>
          </a:p>
          <a:p>
            <a:pPr algn="l"/>
            <a:r>
              <a:rPr lang="en-US" sz="1100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US" sz="1100" dirty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County-level Medicaid/CHIP coverage estimates are based on an analysis of 2022-2023 American Community Survey (ACS) Public Use Microdata Sample (PUMS).</a:t>
            </a:r>
          </a:p>
        </p:txBody>
      </p:sp>
    </p:spTree>
    <p:extLst>
      <p:ext uri="{BB962C8B-B14F-4D97-AF65-F5344CB8AC3E}">
        <p14:creationId xmlns:p14="http://schemas.microsoft.com/office/powerpoint/2010/main" val="59279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E3DD-ABF5-4CBB-565B-C1E736DE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States Have at Least 20% of Non-Elderly Adults in Small Towns/Rural Areas Covered by Medicaid,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3AA42-CE81-8406-AE7E-1096446E31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1CB49-5C88-E002-8930-752E4098F5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127" b="13147"/>
          <a:stretch/>
        </p:blipFill>
        <p:spPr>
          <a:xfrm>
            <a:off x="1747365" y="1511301"/>
            <a:ext cx="8697269" cy="4462324"/>
          </a:xfrm>
          <a:prstGeom prst="rect">
            <a:avLst/>
          </a:prstGeom>
        </p:spPr>
      </p:pic>
      <p:sp>
        <p:nvSpPr>
          <p:cNvPr id="3" name="Google Shape;199;p5">
            <a:extLst>
              <a:ext uri="{FF2B5EF4-FFF2-40B4-BE49-F238E27FC236}">
                <a16:creationId xmlns:a16="http://schemas.microsoft.com/office/drawing/2014/main" id="{A8609B3B-BFCA-E15E-E6C3-FDB20C5BED62}"/>
              </a:ext>
            </a:extLst>
          </p:cNvPr>
          <p:cNvSpPr txBox="1"/>
          <p:nvPr/>
        </p:nvSpPr>
        <p:spPr>
          <a:xfrm>
            <a:off x="2716077" y="6054566"/>
            <a:ext cx="8540502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100" b="0" i="1" dirty="0">
                <a:solidFill>
                  <a:srgbClr val="4140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1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“Small Towns/Rural Areas” include counties with no urban areas of at least 50,000 residents. The District of Columbia, New Jersey, and Rhode Island have no counties classified as Small Towns/Rural Areas.</a:t>
            </a:r>
          </a:p>
          <a:p>
            <a:pPr algn="l"/>
            <a:r>
              <a:rPr lang="en-US" sz="1100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US" sz="1100" dirty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County-level Medicaid/CHIP coverage estimates are based on an analysis of 2022-2023 American Community Survey (ACS) Public Use Microdata Sample (PUMS).</a:t>
            </a:r>
          </a:p>
        </p:txBody>
      </p:sp>
    </p:spTree>
    <p:extLst>
      <p:ext uri="{BB962C8B-B14F-4D97-AF65-F5344CB8AC3E}">
        <p14:creationId xmlns:p14="http://schemas.microsoft.com/office/powerpoint/2010/main" val="102588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C111-7046-32C5-8D07-478E5113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5000"/>
            <a:ext cx="10972800" cy="960438"/>
          </a:xfrm>
        </p:spPr>
        <p:txBody>
          <a:bodyPr>
            <a:normAutofit fontScale="90000"/>
          </a:bodyPr>
          <a:lstStyle/>
          <a:p>
            <a:r>
              <a:rPr lang="en-US" dirty="0"/>
              <a:t>Top 10 States with the Largest Difference in the Share of Non-Elderly Adults Covered by Medicaid in Small Towns/Rural Areas and Metro Areas,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705A9-3774-07BA-8F0B-E70B4DC39A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5E471-7DB3-58AE-D20F-BFABBB9C9F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586" b="16217"/>
          <a:stretch/>
        </p:blipFill>
        <p:spPr>
          <a:xfrm>
            <a:off x="768350" y="1920874"/>
            <a:ext cx="10655300" cy="4030559"/>
          </a:xfrm>
          <a:prstGeom prst="rect">
            <a:avLst/>
          </a:prstGeom>
        </p:spPr>
      </p:pic>
      <p:sp>
        <p:nvSpPr>
          <p:cNvPr id="3" name="Google Shape;199;p5">
            <a:extLst>
              <a:ext uri="{FF2B5EF4-FFF2-40B4-BE49-F238E27FC236}">
                <a16:creationId xmlns:a16="http://schemas.microsoft.com/office/drawing/2014/main" id="{76039BB2-253F-C447-D3C3-FFCF5528DB2E}"/>
              </a:ext>
            </a:extLst>
          </p:cNvPr>
          <p:cNvSpPr txBox="1"/>
          <p:nvPr/>
        </p:nvSpPr>
        <p:spPr>
          <a:xfrm>
            <a:off x="2716077" y="6054566"/>
            <a:ext cx="8540502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100" b="0" i="1" dirty="0">
                <a:solidFill>
                  <a:srgbClr val="4140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1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“Small Towns/Rural Areas” include counties with no urban areas of at least 50,000 residents. The District of Columbia, New Jersey, and Rhode Island have no counties classified as Small Towns/Rural Areas.</a:t>
            </a:r>
          </a:p>
          <a:p>
            <a:pPr algn="l"/>
            <a:r>
              <a:rPr lang="en-US" sz="1100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US" sz="1100" dirty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County-level Medicaid/CHIP coverage estimates are based on an analysis of 2022-2023 American Community Survey (ACS) Public Use Microdata Sample (PUMS).</a:t>
            </a:r>
          </a:p>
        </p:txBody>
      </p:sp>
    </p:spTree>
    <p:extLst>
      <p:ext uri="{BB962C8B-B14F-4D97-AF65-F5344CB8AC3E}">
        <p14:creationId xmlns:p14="http://schemas.microsoft.com/office/powerpoint/2010/main" val="318014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4B28-C00E-7BEC-30B7-D367B21E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Medicaid Coverage in Metro Areas and Small Towns/Rural Areas by County Location in American Indian and Alaska Native Area (AI/AN),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D4948-B56B-677D-0C6E-64B1CB93D7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3BDDE-F8EA-F2DB-BD43-FFA05AA9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43" b="25655"/>
          <a:stretch/>
        </p:blipFill>
        <p:spPr>
          <a:xfrm>
            <a:off x="211100" y="1832769"/>
            <a:ext cx="11769800" cy="3192462"/>
          </a:xfrm>
          <a:prstGeom prst="rect">
            <a:avLst/>
          </a:prstGeom>
        </p:spPr>
      </p:pic>
      <p:sp>
        <p:nvSpPr>
          <p:cNvPr id="7" name="Google Shape;199;p5">
            <a:extLst>
              <a:ext uri="{FF2B5EF4-FFF2-40B4-BE49-F238E27FC236}">
                <a16:creationId xmlns:a16="http://schemas.microsoft.com/office/drawing/2014/main" id="{64DFC1FC-C340-4173-420B-A7C70C285643}"/>
              </a:ext>
            </a:extLst>
          </p:cNvPr>
          <p:cNvSpPr txBox="1"/>
          <p:nvPr/>
        </p:nvSpPr>
        <p:spPr>
          <a:xfrm>
            <a:off x="2652577" y="6057451"/>
            <a:ext cx="8540502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100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Source: </a:t>
            </a:r>
            <a:r>
              <a:rPr lang="en-US" sz="1100" dirty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County-level Medicaid/CHIP coverage estimates are based on an analysis of 2022-2023 American Community Survey (ACS) Public Use Microdata Sample (PUMS).</a:t>
            </a:r>
          </a:p>
        </p:txBody>
      </p:sp>
      <p:sp>
        <p:nvSpPr>
          <p:cNvPr id="8" name="Google Shape;199;p5">
            <a:extLst>
              <a:ext uri="{FF2B5EF4-FFF2-40B4-BE49-F238E27FC236}">
                <a16:creationId xmlns:a16="http://schemas.microsoft.com/office/drawing/2014/main" id="{3493AA2A-22B7-8FBF-A183-2B23EC5F7912}"/>
              </a:ext>
            </a:extLst>
          </p:cNvPr>
          <p:cNvSpPr txBox="1"/>
          <p:nvPr/>
        </p:nvSpPr>
        <p:spPr>
          <a:xfrm>
            <a:off x="211100" y="5364984"/>
            <a:ext cx="11650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1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“Small Towns/Rural Areas” include counties with no urban areas of at least 50,000 residents. The District of Columbia, New Jersey, and Rhode Island have no counties classified as Small Towns/Rural Areas. AI/AN counties defined as those where at least 50 percent of the county falls within areas including Tribal and Village Statistical Areas, Tribal Subdivisions, American Indian Reservations and Off-Reservation </a:t>
            </a:r>
            <a:r>
              <a:rPr lang="en-US" sz="1100" i="1" dirty="0" err="1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Trustlands</a:t>
            </a:r>
            <a:r>
              <a:rPr lang="en-US" sz="11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American Indian Joint Use Areas, Alaska Native Regional Corporations, and Hawaiian Home Lands.</a:t>
            </a:r>
          </a:p>
        </p:txBody>
      </p:sp>
    </p:spTree>
    <p:extLst>
      <p:ext uri="{BB962C8B-B14F-4D97-AF65-F5344CB8AC3E}">
        <p14:creationId xmlns:p14="http://schemas.microsoft.com/office/powerpoint/2010/main" val="315547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1BDEF-F322-6B57-01E2-3116FEFB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Medicaid Coverage in Metro and Small Town/Rural Area Counties,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2CD23-312F-B5F0-7801-BB62D8673F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6EC9C-09EE-F363-C47A-1F63E1B646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20" b="11023"/>
          <a:stretch/>
        </p:blipFill>
        <p:spPr>
          <a:xfrm>
            <a:off x="2515136" y="1417639"/>
            <a:ext cx="7147406" cy="4538662"/>
          </a:xfrm>
          <a:prstGeom prst="rect">
            <a:avLst/>
          </a:prstGeom>
        </p:spPr>
      </p:pic>
      <p:sp>
        <p:nvSpPr>
          <p:cNvPr id="7" name="Google Shape;199;p5">
            <a:extLst>
              <a:ext uri="{FF2B5EF4-FFF2-40B4-BE49-F238E27FC236}">
                <a16:creationId xmlns:a16="http://schemas.microsoft.com/office/drawing/2014/main" id="{96499027-9145-B896-EC48-131CAA9087DF}"/>
              </a:ext>
            </a:extLst>
          </p:cNvPr>
          <p:cNvSpPr txBox="1"/>
          <p:nvPr/>
        </p:nvSpPr>
        <p:spPr>
          <a:xfrm>
            <a:off x="2716077" y="6041687"/>
            <a:ext cx="8540502" cy="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US" sz="1100" b="0" i="1" dirty="0">
                <a:solidFill>
                  <a:srgbClr val="4140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400" b="0" i="1" dirty="0">
                <a:solidFill>
                  <a:srgbClr val="414042"/>
                </a:solidFill>
                <a:effectLst/>
                <a:latin typeface="HelveticaNeueLTStd"/>
              </a:rPr>
              <a:t>“</a:t>
            </a:r>
            <a:r>
              <a:rPr lang="en-US" sz="1100" i="1" dirty="0">
                <a:solidFill>
                  <a:srgbClr val="4140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Towns/Rural Areas” include counties with no urban areas of at least 50,000 residents. The District of Columbia, New Jersey, and Rhode Island have no counties classified as Small Towns/Rural Areas. Counties marked N/A are suppressed due to poor reliability.</a:t>
            </a:r>
          </a:p>
          <a:p>
            <a:pPr algn="l"/>
            <a:r>
              <a:rPr lang="en-US" sz="1100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Source: </a:t>
            </a:r>
            <a:r>
              <a:rPr lang="en-US" sz="1100" dirty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County-level Medicaid/CHIP coverage estimates are based on an analysis of 2022-2023 American Community Survey (ACS) Public Use Microdata Sample (PUMS).</a:t>
            </a:r>
          </a:p>
        </p:txBody>
      </p:sp>
    </p:spTree>
    <p:extLst>
      <p:ext uri="{BB962C8B-B14F-4D97-AF65-F5344CB8AC3E}">
        <p14:creationId xmlns:p14="http://schemas.microsoft.com/office/powerpoint/2010/main" val="101030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For More Information:</a:t>
            </a:r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body" idx="1"/>
          </p:nvPr>
        </p:nvSpPr>
        <p:spPr>
          <a:xfrm>
            <a:off x="609600" y="1417500"/>
            <a:ext cx="5306291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45476"/>
              <a:buFont typeface="Arial"/>
              <a:buNone/>
            </a:pPr>
            <a:endParaRPr sz="2420" dirty="0"/>
          </a:p>
          <a:p>
            <a:pPr marL="0" lvl="0" indent="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45476"/>
              <a:buFont typeface="Arial"/>
              <a:buNone/>
            </a:pPr>
            <a:r>
              <a:rPr lang="en-US" sz="2420" b="1" dirty="0"/>
              <a:t>Contact:</a:t>
            </a:r>
            <a:endParaRPr sz="2420" b="1" dirty="0"/>
          </a:p>
          <a:p>
            <a:pPr marL="0" lvl="0" indent="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ct val="142952"/>
              <a:buNone/>
            </a:pPr>
            <a:r>
              <a:rPr lang="en-US" sz="2420" u="sng" dirty="0">
                <a:solidFill>
                  <a:srgbClr val="C9961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Joan.Alker@Georgetown.edu</a:t>
            </a:r>
            <a:endParaRPr sz="2420" u="sng" dirty="0">
              <a:solidFill>
                <a:srgbClr val="C9961E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ct val="142952"/>
              <a:buNone/>
            </a:pPr>
            <a:endParaRPr sz="2420" dirty="0">
              <a:solidFill>
                <a:srgbClr val="C9961E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45476"/>
              <a:buFont typeface="Arial"/>
              <a:buNone/>
            </a:pPr>
            <a:r>
              <a:rPr lang="en-US" sz="2420" b="1" dirty="0"/>
              <a:t>Twitter/X:</a:t>
            </a:r>
            <a:endParaRPr sz="2420" b="1" dirty="0"/>
          </a:p>
          <a:p>
            <a:pPr marL="0" lvl="0" indent="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45476"/>
              <a:buFont typeface="Arial"/>
              <a:buNone/>
            </a:pPr>
            <a:r>
              <a:rPr lang="en-US" sz="2420" dirty="0"/>
              <a:t>@</a:t>
            </a:r>
            <a:r>
              <a:rPr lang="en-US" sz="2420" dirty="0" err="1"/>
              <a:t>georgetownccf</a:t>
            </a:r>
            <a:endParaRPr sz="2420" dirty="0"/>
          </a:p>
          <a:p>
            <a:pPr marL="0" lvl="0" indent="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SzPct val="142952"/>
              <a:buNone/>
            </a:pPr>
            <a:r>
              <a:rPr lang="en-US" sz="2420" dirty="0"/>
              <a:t>@JoanAlker1</a:t>
            </a:r>
          </a:p>
          <a:p>
            <a:pPr marL="0" lvl="0" indent="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SzPct val="142952"/>
              <a:buNone/>
            </a:pPr>
            <a:endParaRPr lang="en-US" sz="2420" dirty="0"/>
          </a:p>
          <a:p>
            <a:pPr marL="0" lvl="0" indent="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SzPct val="142952"/>
              <a:buNone/>
            </a:pPr>
            <a:r>
              <a:rPr lang="en-US" sz="2420" b="1" dirty="0"/>
              <a:t>Bluesky:</a:t>
            </a:r>
          </a:p>
          <a:p>
            <a:pPr marL="0" lvl="0" indent="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SzPct val="142952"/>
              <a:buNone/>
            </a:pPr>
            <a:r>
              <a:rPr lang="en-US" sz="2420" dirty="0"/>
              <a:t>joanalker1.bsky.social</a:t>
            </a:r>
            <a:endParaRPr sz="2420" dirty="0"/>
          </a:p>
        </p:txBody>
      </p:sp>
      <p:sp>
        <p:nvSpPr>
          <p:cNvPr id="387" name="Google Shape;387;p34"/>
          <p:cNvSpPr txBox="1">
            <a:spLocks noGrp="1"/>
          </p:cNvSpPr>
          <p:nvPr>
            <p:ph type="sldNum" idx="12"/>
          </p:nvPr>
        </p:nvSpPr>
        <p:spPr>
          <a:xfrm>
            <a:off x="10390048" y="6305279"/>
            <a:ext cx="119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title"/>
          </p:nvPr>
        </p:nvSpPr>
        <p:spPr>
          <a:xfrm>
            <a:off x="9232525" y="5591550"/>
            <a:ext cx="26991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b="1"/>
              <a:t>THANK YOU!</a:t>
            </a:r>
            <a:endParaRPr b="1"/>
          </a:p>
        </p:txBody>
      </p:sp>
      <p:pic>
        <p:nvPicPr>
          <p:cNvPr id="389" name="Google Shape;38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9362" y="1296641"/>
            <a:ext cx="5862263" cy="4143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</TotalTime>
  <Words>858</Words>
  <Application>Microsoft Macintosh PowerPoint</Application>
  <PresentationFormat>Widescreen</PresentationFormat>
  <Paragraphs>52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Noto Sans Symbols</vt:lpstr>
      <vt:lpstr>Helvetica Neue</vt:lpstr>
      <vt:lpstr>Arial</vt:lpstr>
      <vt:lpstr>NTR</vt:lpstr>
      <vt:lpstr>Calibri</vt:lpstr>
      <vt:lpstr>HelveticaNeueLTStd</vt:lpstr>
      <vt:lpstr>Office Theme</vt:lpstr>
      <vt:lpstr>Medicaid Coverage in Metro Areas and Small Towns/Rural Areas, 2023</vt:lpstr>
      <vt:lpstr>Top 10 States with Largest Difference in the Share of Children Covered by Medicaid/CHIP in Small Towns/Rural Areas v Metro Areas, 2023</vt:lpstr>
      <vt:lpstr>States with at Least Half of Children in Small Towns/Rural Areas Covered by Medicaid/CHIP, 2023</vt:lpstr>
      <vt:lpstr>Top 10 States with Highest Numbers of Children Covered by Medicaid/CHIP in Small Towns/Rural Areas, 2023</vt:lpstr>
      <vt:lpstr>15 States Have at Least 20% of Non-Elderly Adults in Small Towns/Rural Areas Covered by Medicaid, 2023</vt:lpstr>
      <vt:lpstr>Top 10 States with the Largest Difference in the Share of Non-Elderly Adults Covered by Medicaid in Small Towns/Rural Areas and Metro Areas, 2023</vt:lpstr>
      <vt:lpstr>Medicaid Coverage in Metro Areas and Small Towns/Rural Areas by County Location in American Indian and Alaska Native Area (AI/AN), 2023</vt:lpstr>
      <vt:lpstr>Medicaid Coverage in Metro and Small Town/Rural Area Counties, 2023</vt:lpstr>
      <vt:lpstr>For More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Hannah Green</dc:creator>
  <cp:lastModifiedBy>Yuliya Yafimenka</cp:lastModifiedBy>
  <cp:revision>69</cp:revision>
  <dcterms:created xsi:type="dcterms:W3CDTF">2021-08-02T13:16:19Z</dcterms:created>
  <dcterms:modified xsi:type="dcterms:W3CDTF">2025-01-15T02:03:16Z</dcterms:modified>
</cp:coreProperties>
</file>