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7"/>
  </p:notesMasterIdLst>
  <p:sldIdLst>
    <p:sldId id="693" r:id="rId2"/>
    <p:sldId id="703" r:id="rId3"/>
    <p:sldId id="699" r:id="rId4"/>
    <p:sldId id="701" r:id="rId5"/>
    <p:sldId id="700" r:id="rId6"/>
  </p:sldIdLst>
  <p:sldSz cx="12192000" cy="6858000"/>
  <p:notesSz cx="6858000" cy="9144000"/>
  <p:embeddedFontLst>
    <p:embeddedFont>
      <p:font typeface="Helvetica Neue" panose="02000503000000020004" pitchFamily="2" charset="0"/>
      <p:regular r:id="rId8"/>
      <p:bold r:id="rId9"/>
      <p:italic r:id="rId10"/>
      <p:boldItalic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0" roundtripDataSignature="AMtx7mipuJSNJSOw/bUbpSO6KTD+h9v4K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ancy Kaneb" initials="" lastIdx="7" clrIdx="0"/>
  <p:cmAuthor id="1" name="Yuliya Yafimenka" initials="" lastIdx="2" clrIdx="1"/>
  <p:cmAuthor id="2" name="Elisabeth Wright Burak" initials="" lastIdx="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17171"/>
    <a:srgbClr val="9BB0F4"/>
    <a:srgbClr val="6A81C0"/>
    <a:srgbClr val="3B5591"/>
    <a:srgbClr val="16355D"/>
    <a:srgbClr val="4F81BD"/>
    <a:srgbClr val="0077DC"/>
    <a:srgbClr val="0046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86"/>
    <p:restoredTop sz="92562"/>
  </p:normalViewPr>
  <p:slideViewPr>
    <p:cSldViewPr snapToGrid="0">
      <p:cViewPr varScale="1">
        <p:scale>
          <a:sx n="117" d="100"/>
          <a:sy n="117" d="100"/>
        </p:scale>
        <p:origin x="496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51" Type="http://schemas.openxmlformats.org/officeDocument/2006/relationships/commentAuthors" Target="commentAuthors.xml"/><Relationship Id="rId3" Type="http://schemas.openxmlformats.org/officeDocument/2006/relationships/slide" Target="slides/slide2.xml"/><Relationship Id="rId50" Type="http://customschemas.google.com/relationships/presentationmetadata" Target="metadata"/><Relationship Id="rId55" Type="http://schemas.openxmlformats.org/officeDocument/2006/relationships/tableStyles" Target="tableStyles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font" Target="fonts/font3.fntdata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AC25A3-3B6C-3318-732D-E028081BD8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DE50399-E298-318D-28A4-34C12872EF0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8C04763-1E0E-5BF7-CE82-0ACE3F651A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1D79F7-7CCE-268A-F111-6281BB1485B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24426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9"/>
          <p:cNvSpPr txBox="1">
            <a:spLocks noGrp="1"/>
          </p:cNvSpPr>
          <p:nvPr>
            <p:ph type="title"/>
          </p:nvPr>
        </p:nvSpPr>
        <p:spPr>
          <a:xfrm>
            <a:off x="609600" y="457200"/>
            <a:ext cx="10972800" cy="960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3600"/>
              <a:buFont typeface="Helvetica Neue"/>
              <a:buNone/>
              <a:defRPr b="0" i="0"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9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3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C9961E"/>
              </a:buClr>
              <a:buSzPts val="3200"/>
              <a:buFont typeface="Arial"/>
              <a:buChar char="•"/>
              <a:defRPr b="0" i="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40640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C9961E"/>
              </a:buClr>
              <a:buSzPts val="2800"/>
              <a:buFont typeface="NTR"/>
              <a:buChar char="-"/>
              <a:defRPr>
                <a:solidFill>
                  <a:srgbClr val="17365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3810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C9961E"/>
              </a:buClr>
              <a:buSzPts val="2400"/>
              <a:buFont typeface="Noto Sans Symbols"/>
              <a:buChar char="▪"/>
              <a:defRPr>
                <a:solidFill>
                  <a:srgbClr val="17365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355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9961E"/>
              </a:buClr>
              <a:buSzPts val="2000"/>
              <a:buFont typeface="Arial"/>
              <a:buChar char="•"/>
              <a:defRPr>
                <a:solidFill>
                  <a:srgbClr val="17365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355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9961E"/>
              </a:buClr>
              <a:buSzPts val="2000"/>
              <a:buFont typeface="NTR"/>
              <a:buChar char="-"/>
              <a:defRPr>
                <a:solidFill>
                  <a:srgbClr val="17365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9"/>
          <p:cNvSpPr txBox="1">
            <a:spLocks noGrp="1"/>
          </p:cNvSpPr>
          <p:nvPr>
            <p:ph type="ftr" idx="11"/>
          </p:nvPr>
        </p:nvSpPr>
        <p:spPr>
          <a:xfrm>
            <a:off x="5196905" y="6289227"/>
            <a:ext cx="47598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9"/>
          <p:cNvSpPr txBox="1">
            <a:spLocks noGrp="1"/>
          </p:cNvSpPr>
          <p:nvPr>
            <p:ph type="sldNum" idx="12"/>
          </p:nvPr>
        </p:nvSpPr>
        <p:spPr>
          <a:xfrm>
            <a:off x="10390048" y="6305279"/>
            <a:ext cx="11923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" name="Google Shape;24;p9"/>
          <p:cNvSpPr/>
          <p:nvPr/>
        </p:nvSpPr>
        <p:spPr>
          <a:xfrm>
            <a:off x="0" y="0"/>
            <a:ext cx="12192000" cy="381000"/>
          </a:xfrm>
          <a:prstGeom prst="rect">
            <a:avLst/>
          </a:prstGeom>
          <a:solidFill>
            <a:srgbClr val="17365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5" name="Google Shape;25;p9"/>
          <p:cNvCxnSpPr/>
          <p:nvPr/>
        </p:nvCxnSpPr>
        <p:spPr>
          <a:xfrm>
            <a:off x="203200" y="6019800"/>
            <a:ext cx="11684000" cy="0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6" name="Google Shape;26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6784" y="6180999"/>
            <a:ext cx="2417536" cy="5391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4011" y="-42333"/>
            <a:ext cx="12192000" cy="1337733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8"/>
          <p:cNvSpPr txBox="1">
            <a:spLocks noGrp="1"/>
          </p:cNvSpPr>
          <p:nvPr>
            <p:ph type="title"/>
          </p:nvPr>
        </p:nvSpPr>
        <p:spPr>
          <a:xfrm>
            <a:off x="1219200" y="20574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4000"/>
              <a:buFont typeface="Helvetica Neue"/>
              <a:buNone/>
              <a:defRPr sz="4000" b="0" i="0" cap="none"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body" idx="1"/>
          </p:nvPr>
        </p:nvSpPr>
        <p:spPr>
          <a:xfrm>
            <a:off x="1219200" y="3429001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 b="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58" name="Google Shape;58;p8"/>
          <p:cNvCxnSpPr/>
          <p:nvPr/>
        </p:nvCxnSpPr>
        <p:spPr>
          <a:xfrm>
            <a:off x="203200" y="6019800"/>
            <a:ext cx="11684000" cy="0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9" name="Google Shape;59;p8"/>
          <p:cNvSpPr/>
          <p:nvPr/>
        </p:nvSpPr>
        <p:spPr>
          <a:xfrm>
            <a:off x="4012" y="58512"/>
            <a:ext cx="4992532" cy="1236888"/>
          </a:xfrm>
          <a:prstGeom prst="rect">
            <a:avLst/>
          </a:prstGeom>
          <a:solidFill>
            <a:srgbClr val="0C2E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0" name="Google Shape;60;p8"/>
          <p:cNvGrpSpPr/>
          <p:nvPr/>
        </p:nvGrpSpPr>
        <p:grpSpPr>
          <a:xfrm>
            <a:off x="-4011" y="-11204"/>
            <a:ext cx="4241418" cy="1463492"/>
            <a:chOff x="-4011" y="-11204"/>
            <a:chExt cx="4241418" cy="1463492"/>
          </a:xfrm>
        </p:grpSpPr>
        <p:pic>
          <p:nvPicPr>
            <p:cNvPr id="61" name="Google Shape;61;p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-4011" y="-11204"/>
              <a:ext cx="4241418" cy="146349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2" name="Google Shape;62;p8"/>
            <p:cNvSpPr/>
            <p:nvPr/>
          </p:nvSpPr>
          <p:spPr>
            <a:xfrm>
              <a:off x="426720" y="636722"/>
              <a:ext cx="182880" cy="18288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mparison">
  <p:cSld name="1_Comparison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>
            <a:spLocks noGrp="1"/>
          </p:cNvSpPr>
          <p:nvPr>
            <p:ph type="title"/>
          </p:nvPr>
        </p:nvSpPr>
        <p:spPr>
          <a:xfrm>
            <a:off x="609600" y="381000"/>
            <a:ext cx="10972800" cy="1036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3600"/>
              <a:buFont typeface="Helvetica Neue"/>
              <a:buNone/>
              <a:defRPr b="0" i="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17365D"/>
              </a:buClr>
              <a:buSzPts val="2400"/>
              <a:buNone/>
              <a:defRPr sz="2400" b="0" i="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4406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24406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rgbClr val="24406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rgbClr val="24406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body" idx="2"/>
          </p:nvPr>
        </p:nvSpPr>
        <p:spPr>
          <a:xfrm>
            <a:off x="609600" y="2174876"/>
            <a:ext cx="5386917" cy="3692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C9961E"/>
              </a:buClr>
              <a:buSzPts val="2400"/>
              <a:buChar char="•"/>
              <a:defRPr sz="2400" b="0" i="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55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9961E"/>
              </a:buClr>
              <a:buSzPts val="2000"/>
              <a:buChar char="–"/>
              <a:defRPr sz="2000">
                <a:solidFill>
                  <a:srgbClr val="17365D"/>
                </a:solidFill>
              </a:defRPr>
            </a:lvl2pPr>
            <a:lvl3pPr marL="1371600" lvl="2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C9961E"/>
              </a:buClr>
              <a:buSzPts val="1800"/>
              <a:buFont typeface="Noto Sans Symbols"/>
              <a:buChar char="▪"/>
              <a:defRPr sz="1800">
                <a:solidFill>
                  <a:srgbClr val="17365D"/>
                </a:solidFill>
              </a:defRPr>
            </a:lvl3pPr>
            <a:lvl4pPr marL="1828800" lvl="3" indent="-33020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rgbClr val="C9961E"/>
              </a:buClr>
              <a:buSzPts val="1600"/>
              <a:buFont typeface="Arial"/>
              <a:buChar char="•"/>
              <a:defRPr sz="1600">
                <a:solidFill>
                  <a:srgbClr val="17365D"/>
                </a:solidFill>
              </a:defRPr>
            </a:lvl4pPr>
            <a:lvl5pPr marL="2286000" lvl="4" indent="-33020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rgbClr val="C9961E"/>
              </a:buClr>
              <a:buSzPts val="1600"/>
              <a:buFont typeface="NTR"/>
              <a:buChar char="-"/>
              <a:defRPr sz="1600">
                <a:solidFill>
                  <a:srgbClr val="17365D"/>
                </a:solidFill>
              </a:defRPr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body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17365D"/>
              </a:buClr>
              <a:buSzPts val="2400"/>
              <a:buNone/>
              <a:defRPr sz="2400" b="0" i="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4406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24406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rgbClr val="24406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rgbClr val="24406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body" idx="4"/>
          </p:nvPr>
        </p:nvSpPr>
        <p:spPr>
          <a:xfrm>
            <a:off x="6193368" y="2174876"/>
            <a:ext cx="5389033" cy="3692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C9961E"/>
              </a:buClr>
              <a:buSzPts val="2400"/>
              <a:buChar char="•"/>
              <a:defRPr sz="2400" b="0" i="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55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9961E"/>
              </a:buClr>
              <a:buSzPts val="2000"/>
              <a:buChar char="–"/>
              <a:defRPr sz="2000">
                <a:solidFill>
                  <a:srgbClr val="17365D"/>
                </a:solidFill>
              </a:defRPr>
            </a:lvl2pPr>
            <a:lvl3pPr marL="1371600" lvl="2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C9961E"/>
              </a:buClr>
              <a:buSzPts val="1800"/>
              <a:buFont typeface="Noto Sans Symbols"/>
              <a:buChar char="▪"/>
              <a:defRPr sz="1800">
                <a:solidFill>
                  <a:srgbClr val="17365D"/>
                </a:solidFill>
              </a:defRPr>
            </a:lvl3pPr>
            <a:lvl4pPr marL="1828800" lvl="3" indent="-33020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rgbClr val="C9961E"/>
              </a:buClr>
              <a:buSzPts val="1600"/>
              <a:buFont typeface="Arial"/>
              <a:buChar char="•"/>
              <a:defRPr sz="1600">
                <a:solidFill>
                  <a:srgbClr val="17365D"/>
                </a:solidFill>
              </a:defRPr>
            </a:lvl4pPr>
            <a:lvl5pPr marL="2286000" lvl="4" indent="-33020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rgbClr val="C9961E"/>
              </a:buClr>
              <a:buSzPts val="1600"/>
              <a:buFont typeface="NTR"/>
              <a:buChar char="-"/>
              <a:defRPr sz="1600">
                <a:solidFill>
                  <a:srgbClr val="17365D"/>
                </a:solidFill>
              </a:defRPr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ftr" idx="11"/>
          </p:nvPr>
        </p:nvSpPr>
        <p:spPr>
          <a:xfrm>
            <a:off x="5896563" y="6324600"/>
            <a:ext cx="45529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ldNum" idx="12"/>
          </p:nvPr>
        </p:nvSpPr>
        <p:spPr>
          <a:xfrm>
            <a:off x="10691952" y="6324599"/>
            <a:ext cx="914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1" name="Google Shape;71;p13"/>
          <p:cNvSpPr/>
          <p:nvPr/>
        </p:nvSpPr>
        <p:spPr>
          <a:xfrm>
            <a:off x="0" y="0"/>
            <a:ext cx="12192000" cy="381000"/>
          </a:xfrm>
          <a:prstGeom prst="rect">
            <a:avLst/>
          </a:prstGeom>
          <a:solidFill>
            <a:srgbClr val="17365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2" name="Google Shape;72;p13"/>
          <p:cNvCxnSpPr/>
          <p:nvPr/>
        </p:nvCxnSpPr>
        <p:spPr>
          <a:xfrm>
            <a:off x="203200" y="6019800"/>
            <a:ext cx="11684000" cy="0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73" name="Google Shape;73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6784" y="6180999"/>
            <a:ext cx="2417536" cy="5391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>
            <a:spLocks noGrp="1"/>
          </p:cNvSpPr>
          <p:nvPr>
            <p:ph type="title"/>
          </p:nvPr>
        </p:nvSpPr>
        <p:spPr>
          <a:xfrm>
            <a:off x="609600" y="381000"/>
            <a:ext cx="10972800" cy="1036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3600"/>
              <a:buFont typeface="Helvetica Neue"/>
              <a:buNone/>
              <a:defRPr b="0" i="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body" idx="1"/>
          </p:nvPr>
        </p:nvSpPr>
        <p:spPr>
          <a:xfrm rot="5400000">
            <a:off x="3962400" y="-1752599"/>
            <a:ext cx="4267200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17365D"/>
              </a:buClr>
              <a:buSzPts val="3200"/>
              <a:buChar char="•"/>
              <a:defRPr b="0" i="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40640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17365D"/>
              </a:buClr>
              <a:buSzPts val="2800"/>
              <a:buChar char="–"/>
              <a:defRPr>
                <a:solidFill>
                  <a:srgbClr val="17365D"/>
                </a:solidFill>
              </a:defRPr>
            </a:lvl2pPr>
            <a:lvl3pPr marL="1371600" lvl="2" indent="-3810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17365D"/>
              </a:buClr>
              <a:buSzPts val="2400"/>
              <a:buChar char="•"/>
              <a:defRPr>
                <a:solidFill>
                  <a:srgbClr val="17365D"/>
                </a:solidFill>
              </a:defRPr>
            </a:lvl3pPr>
            <a:lvl4pPr marL="1828800" lvl="3" indent="-355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7365D"/>
              </a:buClr>
              <a:buSzPts val="2000"/>
              <a:buChar char="–"/>
              <a:defRPr>
                <a:solidFill>
                  <a:srgbClr val="17365D"/>
                </a:solidFill>
              </a:defRPr>
            </a:lvl4pPr>
            <a:lvl5pPr marL="2286000" lvl="4" indent="-355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7365D"/>
              </a:buClr>
              <a:buSzPts val="2000"/>
              <a:buChar char="»"/>
              <a:defRPr>
                <a:solidFill>
                  <a:srgbClr val="17365D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9" name="Google Shape;79;p17"/>
          <p:cNvSpPr/>
          <p:nvPr/>
        </p:nvSpPr>
        <p:spPr>
          <a:xfrm>
            <a:off x="0" y="0"/>
            <a:ext cx="12192000" cy="381000"/>
          </a:xfrm>
          <a:prstGeom prst="rect">
            <a:avLst/>
          </a:prstGeom>
          <a:solidFill>
            <a:srgbClr val="17365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0" name="Google Shape;80;p17"/>
          <p:cNvCxnSpPr/>
          <p:nvPr/>
        </p:nvCxnSpPr>
        <p:spPr>
          <a:xfrm>
            <a:off x="203200" y="6019800"/>
            <a:ext cx="11684000" cy="0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81" name="Google Shape;81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6784" y="6180999"/>
            <a:ext cx="2417536" cy="5391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8"/>
          <p:cNvSpPr txBox="1">
            <a:spLocks noGrp="1"/>
          </p:cNvSpPr>
          <p:nvPr>
            <p:ph type="title"/>
          </p:nvPr>
        </p:nvSpPr>
        <p:spPr>
          <a:xfrm rot="5400000">
            <a:off x="7505699" y="1790701"/>
            <a:ext cx="5410201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3600"/>
              <a:buFont typeface="Helvetica Neue"/>
              <a:buNone/>
              <a:defRPr b="0" i="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body" idx="1"/>
          </p:nvPr>
        </p:nvSpPr>
        <p:spPr>
          <a:xfrm rot="5400000">
            <a:off x="1955800" y="-812799"/>
            <a:ext cx="5334001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17365D"/>
              </a:buClr>
              <a:buSzPts val="3200"/>
              <a:buChar char="•"/>
              <a:defRPr b="0" i="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40640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17365D"/>
              </a:buClr>
              <a:buSzPts val="2800"/>
              <a:buChar char="–"/>
              <a:defRPr>
                <a:solidFill>
                  <a:srgbClr val="17365D"/>
                </a:solidFill>
              </a:defRPr>
            </a:lvl2pPr>
            <a:lvl3pPr marL="1371600" lvl="2" indent="-3810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17365D"/>
              </a:buClr>
              <a:buSzPts val="2400"/>
              <a:buChar char="•"/>
              <a:defRPr>
                <a:solidFill>
                  <a:srgbClr val="17365D"/>
                </a:solidFill>
              </a:defRPr>
            </a:lvl3pPr>
            <a:lvl4pPr marL="1828800" lvl="3" indent="-355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7365D"/>
              </a:buClr>
              <a:buSzPts val="2000"/>
              <a:buChar char="–"/>
              <a:defRPr>
                <a:solidFill>
                  <a:srgbClr val="17365D"/>
                </a:solidFill>
              </a:defRPr>
            </a:lvl4pPr>
            <a:lvl5pPr marL="2286000" lvl="4" indent="-355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7365D"/>
              </a:buClr>
              <a:buSzPts val="2000"/>
              <a:buChar char="»"/>
              <a:defRPr>
                <a:solidFill>
                  <a:srgbClr val="17365D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7" name="Google Shape;87;p18"/>
          <p:cNvSpPr/>
          <p:nvPr/>
        </p:nvSpPr>
        <p:spPr>
          <a:xfrm>
            <a:off x="0" y="0"/>
            <a:ext cx="12192000" cy="381000"/>
          </a:xfrm>
          <a:prstGeom prst="rect">
            <a:avLst/>
          </a:prstGeom>
          <a:solidFill>
            <a:srgbClr val="17365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8" name="Google Shape;88;p18"/>
          <p:cNvCxnSpPr/>
          <p:nvPr/>
        </p:nvCxnSpPr>
        <p:spPr>
          <a:xfrm>
            <a:off x="203200" y="6019800"/>
            <a:ext cx="11684000" cy="0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89" name="Google Shape;89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6784" y="6180999"/>
            <a:ext cx="2417536" cy="5391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3600"/>
              <a:buFont typeface="Helvetica Neue"/>
              <a:buNone/>
              <a:defRPr sz="3600" b="1" i="0" u="none" strike="noStrike" cap="none">
                <a:solidFill>
                  <a:srgbClr val="24406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6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24406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24406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24406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24406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24406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4406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4406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24406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4406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24406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5" r:id="rId2"/>
    <p:sldLayoutId id="2147483656" r:id="rId3"/>
    <p:sldLayoutId id="2147483657" r:id="rId4"/>
    <p:sldLayoutId id="2147483658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41702-C1DB-9FF1-D02C-2CA087F1EEEA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r>
              <a:rPr lang="en-US" b="1" dirty="0"/>
              <a:t>Share of Women of Childbearing Age with Medicaid Coverage by County Type,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435F6D-7B43-5BE2-1743-1904106CFDF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</a:t>
            </a:fld>
            <a:endParaRPr lang="en-US"/>
          </a:p>
        </p:txBody>
      </p:sp>
      <p:sp>
        <p:nvSpPr>
          <p:cNvPr id="7" name="Google Shape;199;p5">
            <a:extLst>
              <a:ext uri="{FF2B5EF4-FFF2-40B4-BE49-F238E27FC236}">
                <a16:creationId xmlns:a16="http://schemas.microsoft.com/office/drawing/2014/main" id="{E721AB91-E8B8-E984-9654-4DC2C54001C7}"/>
              </a:ext>
            </a:extLst>
          </p:cNvPr>
          <p:cNvSpPr txBox="1"/>
          <p:nvPr/>
        </p:nvSpPr>
        <p:spPr>
          <a:xfrm>
            <a:off x="2716077" y="6054566"/>
            <a:ext cx="8540502" cy="861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l"/>
            <a:r>
              <a:rPr lang="en-US" sz="1100" b="0" i="1" dirty="0">
                <a:solidFill>
                  <a:srgbClr val="41404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Note: </a:t>
            </a:r>
            <a:r>
              <a:rPr lang="en-US" sz="1100" i="1" dirty="0">
                <a:solidFill>
                  <a:srgbClr val="4140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“Small Towns/Rural Areas” include non-metropolitan counties with no urban areas of at least 50,000 residents. The District of Columbia, New Jersey, and Rhode Island have no counties classified as Small Towns/Rural Areas.</a:t>
            </a:r>
          </a:p>
          <a:p>
            <a:pPr algn="l"/>
            <a:r>
              <a:rPr lang="en-US" sz="1100" dirty="0">
                <a:solidFill>
                  <a:srgbClr val="88888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 County-level Medicaid/CHIP coverage estimates are based on an analysis of 2022-2023 American Community Survey (ACS) Public Use Microdata Sample (PUMS).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42C756-E9A1-CB2A-7753-6EF0C57929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05" y="2835412"/>
            <a:ext cx="11960790" cy="118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25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EEFF84-0D1C-DEDD-4208-130060037D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99732-C64A-7D7E-56DF-5D85F2A4F96B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r>
              <a:rPr lang="en-US" b="1" dirty="0"/>
              <a:t>Share of Women of Childbearing Age with Medicaid Coverage in Small Towns/Rural Areas by State,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2ED60B-71D1-1BB4-AD91-F39367FE84E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4B8175-C75A-8520-99B0-03D66E5CA82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630" b="90834"/>
          <a:stretch/>
        </p:blipFill>
        <p:spPr>
          <a:xfrm>
            <a:off x="706120" y="1534159"/>
            <a:ext cx="10779760" cy="675641"/>
          </a:xfrm>
          <a:prstGeom prst="rect">
            <a:avLst/>
          </a:prstGeom>
        </p:spPr>
      </p:pic>
      <p:sp>
        <p:nvSpPr>
          <p:cNvPr id="9" name="Google Shape;199;p5">
            <a:extLst>
              <a:ext uri="{FF2B5EF4-FFF2-40B4-BE49-F238E27FC236}">
                <a16:creationId xmlns:a16="http://schemas.microsoft.com/office/drawing/2014/main" id="{7A9431D5-7B28-D19F-790E-2CEBDFE2B8FB}"/>
              </a:ext>
            </a:extLst>
          </p:cNvPr>
          <p:cNvSpPr txBox="1"/>
          <p:nvPr/>
        </p:nvSpPr>
        <p:spPr>
          <a:xfrm>
            <a:off x="2716077" y="6054566"/>
            <a:ext cx="8540502" cy="861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l"/>
            <a:r>
              <a:rPr lang="en-US" sz="1100" b="0" i="1" dirty="0">
                <a:solidFill>
                  <a:srgbClr val="41404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Note: </a:t>
            </a:r>
            <a:r>
              <a:rPr lang="en-US" sz="1100" i="1" dirty="0">
                <a:solidFill>
                  <a:srgbClr val="4140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“Small Towns/Rural Areas” include non-metropolitan counties with no urban areas of at least 50,000 residents. The District of Columbia, New Jersey, and Rhode Island have no counties classified as Small Towns/Rural Areas.</a:t>
            </a:r>
          </a:p>
          <a:p>
            <a:pPr algn="l"/>
            <a:r>
              <a:rPr lang="en-US" sz="1100" dirty="0">
                <a:solidFill>
                  <a:srgbClr val="88888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 County-level Medicaid/CHIP coverage estimates are based on an analysis of 2022-2023 American Community Survey (ACS) Public Use Microdata Sample (PUMS).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EDE127-445D-883F-CAC9-27AC467E846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1046" b="71555"/>
          <a:stretch/>
        </p:blipFill>
        <p:spPr>
          <a:xfrm>
            <a:off x="706120" y="2209800"/>
            <a:ext cx="10779760" cy="33244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8AF0B6C-8838-38D6-3C03-53944D4CCE3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9575" b="89014"/>
          <a:stretch/>
        </p:blipFill>
        <p:spPr>
          <a:xfrm>
            <a:off x="706120" y="5582604"/>
            <a:ext cx="10779760" cy="26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159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DA984-BC3C-EF68-0541-A5D2831E6496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r>
              <a:rPr lang="en-US" b="1" dirty="0"/>
              <a:t>Small Town/Rural Area Counties with Approximately Half of Women of Childbearing Age Covered by Medicaid,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5D7247-AE54-408F-1810-682E82009F7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9BAFEF-5E0B-72B2-5BD1-D2AF9B15ED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9069" y="1489626"/>
            <a:ext cx="5952896" cy="4529863"/>
          </a:xfrm>
          <a:prstGeom prst="rect">
            <a:avLst/>
          </a:prstGeom>
        </p:spPr>
      </p:pic>
      <p:sp>
        <p:nvSpPr>
          <p:cNvPr id="7" name="Google Shape;199;p5">
            <a:extLst>
              <a:ext uri="{FF2B5EF4-FFF2-40B4-BE49-F238E27FC236}">
                <a16:creationId xmlns:a16="http://schemas.microsoft.com/office/drawing/2014/main" id="{BEF99F7A-795B-3B5D-E5B6-F3F4AB44DFBC}"/>
              </a:ext>
            </a:extLst>
          </p:cNvPr>
          <p:cNvSpPr txBox="1"/>
          <p:nvPr/>
        </p:nvSpPr>
        <p:spPr>
          <a:xfrm>
            <a:off x="2531164" y="6054566"/>
            <a:ext cx="9051235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l"/>
            <a:r>
              <a:rPr lang="en-US" sz="1000" b="0" i="1" dirty="0">
                <a:solidFill>
                  <a:srgbClr val="41404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Note</a:t>
            </a:r>
            <a:r>
              <a:rPr lang="en-US" sz="1000" i="1" dirty="0">
                <a:solidFill>
                  <a:srgbClr val="4140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“Small Towns/Rural Areas” include non-metropolitan counties with no urban areas of at least 50,000 residents. The District of Columbia, New Jersey, and Rhode Island have no counties classified as Small Towns/Rural Areas. Approximately half of women of childbearing age are covered by Medicaid in above counties; percentages are estimated based on county population characteristics, see text for more details.</a:t>
            </a:r>
          </a:p>
          <a:p>
            <a:pPr algn="l"/>
            <a:r>
              <a:rPr lang="en-US" sz="1000" dirty="0">
                <a:solidFill>
                  <a:srgbClr val="88888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 County-level Medicaid/CHIP coverage estimates are based on an analysis of 2022-2023 American Community Survey (ACS) Public Use Microdata Sample (PUMS).</a:t>
            </a:r>
          </a:p>
        </p:txBody>
      </p:sp>
    </p:spTree>
    <p:extLst>
      <p:ext uri="{BB962C8B-B14F-4D97-AF65-F5344CB8AC3E}">
        <p14:creationId xmlns:p14="http://schemas.microsoft.com/office/powerpoint/2010/main" val="168459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E8789-D8E4-D35C-6A56-0A7F40B26F8D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r>
              <a:rPr lang="en-US" b="1" dirty="0"/>
              <a:t>Status of State Action on the Medicaid Expansion Decision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D747AA-57DE-AD7F-4D52-150181F55D8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A558AA-BE2B-04D2-5F77-DC4529E81A8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666"/>
          <a:stretch/>
        </p:blipFill>
        <p:spPr>
          <a:xfrm>
            <a:off x="3244869" y="1199972"/>
            <a:ext cx="5702261" cy="5470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1640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BD643-AEF5-B8DD-74CE-61D3CE403C0A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r>
              <a:rPr lang="en-US" b="1" dirty="0"/>
              <a:t>Women of Childbearing Age with Medicaid as a Share of Non-Elderly Adults with Medicaid,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FCFC8B-929D-300B-8BBC-1FB799D8982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AD80AB-4545-1F8D-2711-04528036DA1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0810" b="13566"/>
          <a:stretch/>
        </p:blipFill>
        <p:spPr>
          <a:xfrm>
            <a:off x="1996873" y="1417638"/>
            <a:ext cx="8198253" cy="4598849"/>
          </a:xfrm>
          <a:prstGeom prst="rect">
            <a:avLst/>
          </a:prstGeom>
        </p:spPr>
      </p:pic>
      <p:sp>
        <p:nvSpPr>
          <p:cNvPr id="7" name="Google Shape;199;p5">
            <a:extLst>
              <a:ext uri="{FF2B5EF4-FFF2-40B4-BE49-F238E27FC236}">
                <a16:creationId xmlns:a16="http://schemas.microsoft.com/office/drawing/2014/main" id="{B62FECD6-6A5F-0D92-539F-4FC82E7050A6}"/>
              </a:ext>
            </a:extLst>
          </p:cNvPr>
          <p:cNvSpPr txBox="1"/>
          <p:nvPr/>
        </p:nvSpPr>
        <p:spPr>
          <a:xfrm>
            <a:off x="2716077" y="6054566"/>
            <a:ext cx="8540502" cy="861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l"/>
            <a:r>
              <a:rPr lang="en-US" sz="1100" b="0" i="1" dirty="0">
                <a:solidFill>
                  <a:srgbClr val="41404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Note: </a:t>
            </a:r>
            <a:r>
              <a:rPr lang="en-US" sz="1100" i="1" dirty="0">
                <a:solidFill>
                  <a:srgbClr val="4140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“Small Towns/Rural Areas” include non-metropolitan counties with no urban areas of at least 50,000 residents. The District of Columbia, New Jersey, and Rhode Island have no counties classified as Small Towns/Rural Areas.</a:t>
            </a:r>
          </a:p>
          <a:p>
            <a:pPr algn="l"/>
            <a:r>
              <a:rPr lang="en-US" sz="1100" dirty="0">
                <a:solidFill>
                  <a:srgbClr val="88888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 County-level Medicaid/CHIP coverage estimates are based on an analysis of 2022-2023 American Community Survey (ACS) Public Use Microdata Sample (PUMS).</a:t>
            </a:r>
          </a:p>
        </p:txBody>
      </p:sp>
    </p:spTree>
    <p:extLst>
      <p:ext uri="{BB962C8B-B14F-4D97-AF65-F5344CB8AC3E}">
        <p14:creationId xmlns:p14="http://schemas.microsoft.com/office/powerpoint/2010/main" val="31468819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3592</TotalTime>
  <Words>401</Words>
  <Application>Microsoft Macintosh PowerPoint</Application>
  <PresentationFormat>Widescreen</PresentationFormat>
  <Paragraphs>19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Noto Sans Symbols</vt:lpstr>
      <vt:lpstr>Helvetica Neue</vt:lpstr>
      <vt:lpstr>NTR</vt:lpstr>
      <vt:lpstr>Arial</vt:lpstr>
      <vt:lpstr>Calibri</vt:lpstr>
      <vt:lpstr>Office Theme</vt:lpstr>
      <vt:lpstr>Share of Women of Childbearing Age with Medicaid Coverage by County Type, 2023</vt:lpstr>
      <vt:lpstr>Share of Women of Childbearing Age with Medicaid Coverage in Small Towns/Rural Areas by State, 2023</vt:lpstr>
      <vt:lpstr>Small Town/Rural Area Counties with Approximately Half of Women of Childbearing Age Covered by Medicaid, 2023</vt:lpstr>
      <vt:lpstr>Status of State Action on the Medicaid Expansion Decision</vt:lpstr>
      <vt:lpstr>Women of Childbearing Age with Medicaid as a Share of Non-Elderly Adults with Medicaid, 2023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Hannah Green</dc:creator>
  <cp:lastModifiedBy>Yuliya Yafimenka</cp:lastModifiedBy>
  <cp:revision>68</cp:revision>
  <dcterms:created xsi:type="dcterms:W3CDTF">2021-08-02T13:16:19Z</dcterms:created>
  <dcterms:modified xsi:type="dcterms:W3CDTF">2025-05-14T19:24:15Z</dcterms:modified>
</cp:coreProperties>
</file>