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3"/>
  </p:notesMasterIdLst>
  <p:sldIdLst>
    <p:sldId id="256" r:id="rId2"/>
    <p:sldId id="291" r:id="rId3"/>
    <p:sldId id="296" r:id="rId4"/>
    <p:sldId id="294" r:id="rId5"/>
    <p:sldId id="292" r:id="rId6"/>
    <p:sldId id="299" r:id="rId7"/>
    <p:sldId id="293" r:id="rId8"/>
    <p:sldId id="300" r:id="rId9"/>
    <p:sldId id="295" r:id="rId10"/>
    <p:sldId id="297" r:id="rId11"/>
    <p:sldId id="290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YjaDwqoCnjDqtUWDfVO3TXbMR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9"/>
    <p:restoredTop sz="88779"/>
  </p:normalViewPr>
  <p:slideViewPr>
    <p:cSldViewPr snapToGrid="0">
      <p:cViewPr varScale="1">
        <p:scale>
          <a:sx n="137" d="100"/>
          <a:sy n="137" d="100"/>
        </p:scale>
        <p:origin x="12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>
          <a:extLst>
            <a:ext uri="{FF2B5EF4-FFF2-40B4-BE49-F238E27FC236}">
              <a16:creationId xmlns:a16="http://schemas.microsoft.com/office/drawing/2014/main" id="{DBC67089-E178-5858-63DA-C2FC63997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>
            <a:extLst>
              <a:ext uri="{FF2B5EF4-FFF2-40B4-BE49-F238E27FC236}">
                <a16:creationId xmlns:a16="http://schemas.microsoft.com/office/drawing/2014/main" id="{DDB7D0D9-BFA1-0117-8D94-DD32FE238B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5:notes">
            <a:extLst>
              <a:ext uri="{FF2B5EF4-FFF2-40B4-BE49-F238E27FC236}">
                <a16:creationId xmlns:a16="http://schemas.microsoft.com/office/drawing/2014/main" id="{45F37964-BCFF-A747-4AAF-42F2133AA4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1503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3" name="Google Shape;383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916b487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37916b487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>
          <a:extLst>
            <a:ext uri="{FF2B5EF4-FFF2-40B4-BE49-F238E27FC236}">
              <a16:creationId xmlns:a16="http://schemas.microsoft.com/office/drawing/2014/main" id="{025EE8DA-A3F4-8135-9BF1-379E08672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>
            <a:extLst>
              <a:ext uri="{FF2B5EF4-FFF2-40B4-BE49-F238E27FC236}">
                <a16:creationId xmlns:a16="http://schemas.microsoft.com/office/drawing/2014/main" id="{429BAA8B-8AAF-5CC2-499E-E240756D6A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Percentage change in number of uninsured children under 19, 2024/2022: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Expansion states 20.2%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Non-expansion states 16.3%</a:t>
            </a:r>
            <a:endParaRPr dirty="0"/>
          </a:p>
        </p:txBody>
      </p:sp>
      <p:sp>
        <p:nvSpPr>
          <p:cNvPr id="144" name="Google Shape;144;p5:notes">
            <a:extLst>
              <a:ext uri="{FF2B5EF4-FFF2-40B4-BE49-F238E27FC236}">
                <a16:creationId xmlns:a16="http://schemas.microsoft.com/office/drawing/2014/main" id="{987753A7-38C7-7679-DB35-424A3F722E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6291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>
          <a:extLst>
            <a:ext uri="{FF2B5EF4-FFF2-40B4-BE49-F238E27FC236}">
              <a16:creationId xmlns:a16="http://schemas.microsoft.com/office/drawing/2014/main" id="{5927F9C3-82BF-9DCB-047B-B30D17F87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>
            <a:extLst>
              <a:ext uri="{FF2B5EF4-FFF2-40B4-BE49-F238E27FC236}">
                <a16:creationId xmlns:a16="http://schemas.microsoft.com/office/drawing/2014/main" id="{8AD0F64A-C59B-508B-77DD-6B71D20A15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5:notes">
            <a:extLst>
              <a:ext uri="{FF2B5EF4-FFF2-40B4-BE49-F238E27FC236}">
                <a16:creationId xmlns:a16="http://schemas.microsoft.com/office/drawing/2014/main" id="{852AD020-30AD-E9F7-562B-67F5B4CC7E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5505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>
          <a:extLst>
            <a:ext uri="{FF2B5EF4-FFF2-40B4-BE49-F238E27FC236}">
              <a16:creationId xmlns:a16="http://schemas.microsoft.com/office/drawing/2014/main" id="{2CEAF242-CCF2-7F84-6537-572BD730E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>
            <a:extLst>
              <a:ext uri="{FF2B5EF4-FFF2-40B4-BE49-F238E27FC236}">
                <a16:creationId xmlns:a16="http://schemas.microsoft.com/office/drawing/2014/main" id="{BC69B3DA-5211-0DC5-2ADB-32D5DA9F29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4" name="Google Shape;144;p5:notes">
            <a:extLst>
              <a:ext uri="{FF2B5EF4-FFF2-40B4-BE49-F238E27FC236}">
                <a16:creationId xmlns:a16="http://schemas.microsoft.com/office/drawing/2014/main" id="{862B2264-93D9-7D14-5DD2-E13B0A869D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480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>
          <a:extLst>
            <a:ext uri="{FF2B5EF4-FFF2-40B4-BE49-F238E27FC236}">
              <a16:creationId xmlns:a16="http://schemas.microsoft.com/office/drawing/2014/main" id="{AC93FBCE-D9BA-9167-E39C-2D3AF1ADD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>
            <a:extLst>
              <a:ext uri="{FF2B5EF4-FFF2-40B4-BE49-F238E27FC236}">
                <a16:creationId xmlns:a16="http://schemas.microsoft.com/office/drawing/2014/main" id="{08DA0E9A-9AA7-AB67-EBB8-5D9540DDC9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5:notes">
            <a:extLst>
              <a:ext uri="{FF2B5EF4-FFF2-40B4-BE49-F238E27FC236}">
                <a16:creationId xmlns:a16="http://schemas.microsoft.com/office/drawing/2014/main" id="{6A28E4D9-B95F-AA0E-6C11-0DF7FFB836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1731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>
          <a:extLst>
            <a:ext uri="{FF2B5EF4-FFF2-40B4-BE49-F238E27FC236}">
              <a16:creationId xmlns:a16="http://schemas.microsoft.com/office/drawing/2014/main" id="{97FA10C5-E6EE-77D0-55B8-A01A2F0FC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>
            <a:extLst>
              <a:ext uri="{FF2B5EF4-FFF2-40B4-BE49-F238E27FC236}">
                <a16:creationId xmlns:a16="http://schemas.microsoft.com/office/drawing/2014/main" id="{06FC2FDC-795D-F8CF-A005-F4DA9DDB2C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4" name="Google Shape;144;p5:notes">
            <a:extLst>
              <a:ext uri="{FF2B5EF4-FFF2-40B4-BE49-F238E27FC236}">
                <a16:creationId xmlns:a16="http://schemas.microsoft.com/office/drawing/2014/main" id="{4B42F9DB-66BB-D13C-96A9-546C53CFBB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1191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>
          <a:extLst>
            <a:ext uri="{FF2B5EF4-FFF2-40B4-BE49-F238E27FC236}">
              <a16:creationId xmlns:a16="http://schemas.microsoft.com/office/drawing/2014/main" id="{4CD692A6-D559-022D-810C-E2B655B69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>
            <a:extLst>
              <a:ext uri="{FF2B5EF4-FFF2-40B4-BE49-F238E27FC236}">
                <a16:creationId xmlns:a16="http://schemas.microsoft.com/office/drawing/2014/main" id="{7EFE1907-521E-06C9-5A60-52A0729221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5:notes">
            <a:extLst>
              <a:ext uri="{FF2B5EF4-FFF2-40B4-BE49-F238E27FC236}">
                <a16:creationId xmlns:a16="http://schemas.microsoft.com/office/drawing/2014/main" id="{04C84B16-423C-1504-0816-0A79E508C4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7734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>
          <a:extLst>
            <a:ext uri="{FF2B5EF4-FFF2-40B4-BE49-F238E27FC236}">
              <a16:creationId xmlns:a16="http://schemas.microsoft.com/office/drawing/2014/main" id="{4F53FDD6-373F-5B8C-5375-4D41D4700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>
            <a:extLst>
              <a:ext uri="{FF2B5EF4-FFF2-40B4-BE49-F238E27FC236}">
                <a16:creationId xmlns:a16="http://schemas.microsoft.com/office/drawing/2014/main" id="{D9DDB358-3265-8D3A-3244-DD98788502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5:notes">
            <a:extLst>
              <a:ext uri="{FF2B5EF4-FFF2-40B4-BE49-F238E27FC236}">
                <a16:creationId xmlns:a16="http://schemas.microsoft.com/office/drawing/2014/main" id="{1C9187D1-0C42-0AE1-1B10-0A53D99F0D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784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 t="3810" b="26067"/>
          <a:stretch/>
        </p:blipFill>
        <p:spPr>
          <a:xfrm>
            <a:off x="-152400" y="0"/>
            <a:ext cx="1249680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7"/>
          <p:cNvSpPr/>
          <p:nvPr/>
        </p:nvSpPr>
        <p:spPr>
          <a:xfrm>
            <a:off x="253093" y="195943"/>
            <a:ext cx="5053693" cy="2016578"/>
          </a:xfrm>
          <a:prstGeom prst="rect">
            <a:avLst/>
          </a:prstGeom>
          <a:solidFill>
            <a:srgbClr val="0C2E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6;p7"/>
          <p:cNvGrpSpPr/>
          <p:nvPr/>
        </p:nvGrpSpPr>
        <p:grpSpPr>
          <a:xfrm>
            <a:off x="0" y="282672"/>
            <a:ext cx="5053693" cy="1743766"/>
            <a:chOff x="0" y="282672"/>
            <a:chExt cx="5053693" cy="1743766"/>
          </a:xfrm>
        </p:grpSpPr>
        <p:pic>
          <p:nvPicPr>
            <p:cNvPr id="17" name="Google Shape;17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82672"/>
              <a:ext cx="5053693" cy="17437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7"/>
            <p:cNvSpPr/>
            <p:nvPr/>
          </p:nvSpPr>
          <p:spPr>
            <a:xfrm>
              <a:off x="508000" y="1049292"/>
              <a:ext cx="228600" cy="22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600"/>
              <a:buFont typeface="Helvetica Neue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9961E"/>
              </a:buClr>
              <a:buSzPts val="3200"/>
              <a:buFont typeface="Arial"/>
              <a:buChar char="•"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9961E"/>
              </a:buClr>
              <a:buSzPts val="2800"/>
              <a:buFont typeface="NTR"/>
              <a:buChar char="-"/>
              <a:defRPr>
                <a:solidFill>
                  <a:srgbClr val="1736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Font typeface="Noto Sans Symbols"/>
              <a:buChar char="▪"/>
              <a:defRPr>
                <a:solidFill>
                  <a:srgbClr val="1736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Font typeface="Arial"/>
              <a:buChar char="•"/>
              <a:defRPr>
                <a:solidFill>
                  <a:srgbClr val="1736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Font typeface="NTR"/>
              <a:buChar char="-"/>
              <a:defRPr>
                <a:solidFill>
                  <a:srgbClr val="1736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5196905" y="6289227"/>
            <a:ext cx="47598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10390048" y="6305279"/>
            <a:ext cx="1192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9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" name="Google Shape;35;p9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" name="Google Shape;3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670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1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" name="Google Shape;51;p11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None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609600" y="2174876"/>
            <a:ext cx="5386917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Char char="•"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Char char="–"/>
              <a:defRPr sz="2000">
                <a:solidFill>
                  <a:srgbClr val="17365D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9961E"/>
              </a:buClr>
              <a:buSzPts val="1800"/>
              <a:buFont typeface="Noto Sans Symbols"/>
              <a:buChar char="▪"/>
              <a:defRPr sz="1800">
                <a:solidFill>
                  <a:srgbClr val="17365D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Arial"/>
              <a:buChar char="•"/>
              <a:defRPr sz="1600">
                <a:solidFill>
                  <a:srgbClr val="17365D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NTR"/>
              <a:buChar char="-"/>
              <a:defRPr sz="1600">
                <a:solidFill>
                  <a:srgbClr val="17365D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None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4"/>
          </p:nvPr>
        </p:nvSpPr>
        <p:spPr>
          <a:xfrm>
            <a:off x="6193368" y="2174876"/>
            <a:ext cx="5389033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Char char="•"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Char char="–"/>
              <a:defRPr sz="2000">
                <a:solidFill>
                  <a:srgbClr val="17365D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9961E"/>
              </a:buClr>
              <a:buSzPts val="1800"/>
              <a:buFont typeface="Noto Sans Symbols"/>
              <a:buChar char="▪"/>
              <a:defRPr sz="1800">
                <a:solidFill>
                  <a:srgbClr val="17365D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Char char="–"/>
              <a:defRPr sz="1600">
                <a:solidFill>
                  <a:srgbClr val="17365D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NTR"/>
              <a:buChar char="-"/>
              <a:defRPr sz="1600">
                <a:solidFill>
                  <a:srgbClr val="17365D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5689600" y="63246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10668000" y="6324601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" name="Google Shape;62;p12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" name="Google Shape;6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None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609600" y="2174876"/>
            <a:ext cx="5386917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Char char="•"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Char char="–"/>
              <a:defRPr sz="2000">
                <a:solidFill>
                  <a:srgbClr val="17365D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9961E"/>
              </a:buClr>
              <a:buSzPts val="1800"/>
              <a:buFont typeface="Noto Sans Symbols"/>
              <a:buChar char="▪"/>
              <a:defRPr sz="1800">
                <a:solidFill>
                  <a:srgbClr val="17365D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Arial"/>
              <a:buChar char="•"/>
              <a:defRPr sz="1600">
                <a:solidFill>
                  <a:srgbClr val="17365D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NTR"/>
              <a:buChar char="-"/>
              <a:defRPr sz="1600">
                <a:solidFill>
                  <a:srgbClr val="17365D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None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4"/>
          </p:nvPr>
        </p:nvSpPr>
        <p:spPr>
          <a:xfrm>
            <a:off x="6193368" y="2174876"/>
            <a:ext cx="5389033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Char char="•"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Char char="–"/>
              <a:defRPr sz="2000">
                <a:solidFill>
                  <a:srgbClr val="17365D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9961E"/>
              </a:buClr>
              <a:buSzPts val="1800"/>
              <a:buFont typeface="Noto Sans Symbols"/>
              <a:buChar char="▪"/>
              <a:defRPr sz="1800">
                <a:solidFill>
                  <a:srgbClr val="17365D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Arial"/>
              <a:buChar char="•"/>
              <a:defRPr sz="1600">
                <a:solidFill>
                  <a:srgbClr val="17365D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NTR"/>
              <a:buChar char="-"/>
              <a:defRPr sz="1600">
                <a:solidFill>
                  <a:srgbClr val="17365D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5896563" y="6324600"/>
            <a:ext cx="45529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10691952" y="6324599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Google Shape;96;p13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 rot="5400000">
            <a:off x="3962400" y="-1752599"/>
            <a:ext cx="42672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3200"/>
              <a:buChar char="•"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800"/>
              <a:buChar char="–"/>
              <a:defRPr>
                <a:solidFill>
                  <a:srgbClr val="17365D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Char char="•"/>
              <a:defRPr>
                <a:solidFill>
                  <a:srgbClr val="17365D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–"/>
              <a:defRPr>
                <a:solidFill>
                  <a:srgbClr val="17365D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»"/>
              <a:defRPr>
                <a:solidFill>
                  <a:srgbClr val="17365D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17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 rot="5400000">
            <a:off x="7505699" y="1790701"/>
            <a:ext cx="54102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 rot="5400000">
            <a:off x="1955800" y="-812799"/>
            <a:ext cx="533400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3200"/>
              <a:buChar char="•"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800"/>
              <a:buChar char="–"/>
              <a:defRPr>
                <a:solidFill>
                  <a:srgbClr val="17365D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Char char="•"/>
              <a:defRPr>
                <a:solidFill>
                  <a:srgbClr val="17365D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–"/>
              <a:defRPr>
                <a:solidFill>
                  <a:srgbClr val="17365D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»"/>
              <a:defRPr>
                <a:solidFill>
                  <a:srgbClr val="17365D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18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3" name="Google Shape;11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4406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4406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8" r:id="rId5"/>
    <p:sldLayoutId id="2147483659" r:id="rId6"/>
    <p:sldLayoutId id="214748366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cf.georgetown.edu/format/blog-posts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kidshealthcarereport.ccf.georgetown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cf.georgetown.edu/2025/09/04/are-states-ready-to-implement-hr-1-and-medicaid-work-reporting-requirements/" TargetMode="External"/><Relationship Id="rId5" Type="http://schemas.openxmlformats.org/officeDocument/2006/relationships/hyperlink" Target="https://ccf.georgetown.edu/2025/08/15/new-resource-on-state-by-state-impacts-of-budget-reconciliation-law/" TargetMode="External"/><Relationship Id="rId4" Type="http://schemas.openxmlformats.org/officeDocument/2006/relationships/hyperlink" Target="https://ccf.georgetown.edu/unwinding-enrollment-dat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/>
          <p:nvPr/>
        </p:nvSpPr>
        <p:spPr>
          <a:xfrm>
            <a:off x="8077200" y="5648980"/>
            <a:ext cx="351869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1" dirty="0">
                <a:solidFill>
                  <a:srgbClr val="DCA61E"/>
                </a:solidFill>
                <a:latin typeface="Calibri"/>
                <a:ea typeface="Calibri"/>
                <a:cs typeface="Calibri"/>
                <a:sym typeface="Calibri"/>
              </a:rPr>
              <a:t>September 12, 2025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 txBox="1">
            <a:spLocks noGrp="1"/>
          </p:cNvSpPr>
          <p:nvPr>
            <p:ph type="subTitle" idx="1"/>
          </p:nvPr>
        </p:nvSpPr>
        <p:spPr>
          <a:xfrm>
            <a:off x="1828800" y="25527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How Many Children are Uninsured in the U.S.?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Joan Alker, Research Professor/Executive Director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2400" dirty="0"/>
              <a:t>Georgetown University Center for Children and Families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>
          <a:extLst>
            <a:ext uri="{FF2B5EF4-FFF2-40B4-BE49-F238E27FC236}">
              <a16:creationId xmlns:a16="http://schemas.microsoft.com/office/drawing/2014/main" id="{5DA146DB-8E99-DFF5-4671-8CB149254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>
            <a:extLst>
              <a:ext uri="{FF2B5EF4-FFF2-40B4-BE49-F238E27FC236}">
                <a16:creationId xmlns:a16="http://schemas.microsoft.com/office/drawing/2014/main" id="{81709EFF-38C9-CC30-8D51-C730B717DA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777" y="308828"/>
            <a:ext cx="11998446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</a:pPr>
            <a:r>
              <a:rPr lang="en-US" sz="2500" dirty="0"/>
              <a:t>States with Higher and Lower Rates of Uninsured Children than the National Rate, 2024</a:t>
            </a:r>
            <a:endParaRPr sz="25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>
            <a:extLst>
              <a:ext uri="{FF2B5EF4-FFF2-40B4-BE49-F238E27FC236}">
                <a16:creationId xmlns:a16="http://schemas.microsoft.com/office/drawing/2014/main" id="{F2624FF0-5F4E-CAAF-6A93-9C38BF412B0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6C877-EB76-B327-506F-AA39104C94EC}"/>
              </a:ext>
            </a:extLst>
          </p:cNvPr>
          <p:cNvSpPr txBox="1"/>
          <p:nvPr/>
        </p:nvSpPr>
        <p:spPr>
          <a:xfrm>
            <a:off x="2561773" y="6119336"/>
            <a:ext cx="68652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u="none" strike="noStrike" dirty="0">
                <a:solidFill>
                  <a:srgbClr val="888888"/>
                </a:solidFill>
                <a:effectLst/>
                <a:latin typeface="HelveticaNeueLTStd"/>
              </a:rPr>
              <a:t>Source: Georgetown University Center for Children and Families analysis of the U.S. Census Bureau American Community Survey (ACS) Table HIC-5, Health Insurance Coverage Status and Type of Coverage by State--Children Under 19: 2008 to 2024, Health Insurance Historical Tables.</a:t>
            </a:r>
            <a:br>
              <a:rPr lang="en-US" sz="1050" dirty="0"/>
            </a:br>
            <a:endParaRPr lang="en-US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3C401B-4F8C-4429-D46B-93C6E183C8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73" b="11118"/>
          <a:stretch>
            <a:fillRect/>
          </a:stretch>
        </p:blipFill>
        <p:spPr>
          <a:xfrm>
            <a:off x="1832842" y="1190312"/>
            <a:ext cx="8526316" cy="47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1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A6331E-F3CE-2371-1BAD-590ECB67D8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0"/>
          <a:stretch>
            <a:fillRect/>
          </a:stretch>
        </p:blipFill>
        <p:spPr>
          <a:xfrm>
            <a:off x="6788727" y="1307783"/>
            <a:ext cx="5278582" cy="4710914"/>
          </a:xfrm>
          <a:prstGeom prst="rect">
            <a:avLst/>
          </a:prstGeom>
        </p:spPr>
      </p:pic>
      <p:sp>
        <p:nvSpPr>
          <p:cNvPr id="385" name="Google Shape;385;p34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More Resources Available from Georgetown CCF:</a:t>
            </a:r>
            <a:endParaRPr dirty="0"/>
          </a:p>
        </p:txBody>
      </p:sp>
      <p:sp>
        <p:nvSpPr>
          <p:cNvPr id="387" name="Google Shape;387;p34"/>
          <p:cNvSpPr txBox="1">
            <a:spLocks noGrp="1"/>
          </p:cNvSpPr>
          <p:nvPr>
            <p:ph type="sldNum" idx="12"/>
          </p:nvPr>
        </p:nvSpPr>
        <p:spPr>
          <a:xfrm>
            <a:off x="10390048" y="6305279"/>
            <a:ext cx="119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EBB90-FD8C-63C0-DB55-7D0136025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096" y="1073543"/>
            <a:ext cx="6179127" cy="4710914"/>
          </a:xfrm>
        </p:spPr>
        <p:txBody>
          <a:bodyPr>
            <a:normAutofit/>
          </a:bodyPr>
          <a:lstStyle/>
          <a:p>
            <a:pPr marL="25400" indent="0" algn="l">
              <a:buNone/>
            </a:pPr>
            <a:endParaRPr lang="en-US" sz="1800" dirty="0"/>
          </a:p>
          <a:p>
            <a:pPr algn="l"/>
            <a:r>
              <a:rPr lang="en-US" sz="1600" dirty="0"/>
              <a:t>Medicaid Enrollment Tracker- </a:t>
            </a:r>
            <a:r>
              <a:rPr lang="en-US" sz="1600" dirty="0">
                <a:hlinkClick r:id="rId4"/>
              </a:rPr>
              <a:t>https://ccf.georgetown.edu/unwinding-enrollment-data/</a:t>
            </a:r>
            <a:endParaRPr lang="en-US" sz="1600" dirty="0"/>
          </a:p>
          <a:p>
            <a:pPr algn="l"/>
            <a:endParaRPr lang="en-US" sz="1100" dirty="0"/>
          </a:p>
          <a:p>
            <a:pPr algn="l"/>
            <a:r>
              <a:rPr lang="en-US" sz="1600" dirty="0"/>
              <a:t>Resource on State-by-State Impacts- </a:t>
            </a:r>
            <a:r>
              <a:rPr lang="en-US" sz="1600" dirty="0">
                <a:hlinkClick r:id="rId5"/>
              </a:rPr>
              <a:t>https://ccf.georgetown.edu/2025/08/15/new-resource-on-state-by-state-impacts-of-budget-reconciliation-law/ </a:t>
            </a:r>
            <a:endParaRPr lang="en-US" sz="1600" dirty="0"/>
          </a:p>
          <a:p>
            <a:pPr algn="l"/>
            <a:endParaRPr lang="en-US" sz="1000" dirty="0"/>
          </a:p>
          <a:p>
            <a:r>
              <a:rPr lang="en-US" sz="1600" dirty="0"/>
              <a:t>State Readiness Tracker- </a:t>
            </a:r>
            <a:r>
              <a:rPr lang="en-US" sz="1600" dirty="0">
                <a:hlinkClick r:id="rId6"/>
              </a:rPr>
              <a:t>https://ccf.georgetown.edu/2025/09/04/are-states-ready-to-implement-hr-1-and-medicaid-work-reporting-requirements/</a:t>
            </a:r>
            <a:endParaRPr lang="en-US" sz="1600" dirty="0"/>
          </a:p>
          <a:p>
            <a:endParaRPr lang="en-US" sz="1000" dirty="0"/>
          </a:p>
          <a:p>
            <a:pPr algn="l"/>
            <a:r>
              <a:rPr lang="en-US" sz="1600" dirty="0"/>
              <a:t>State Data Hub - </a:t>
            </a:r>
            <a:r>
              <a:rPr lang="en-US" sz="1600" dirty="0">
                <a:hlinkClick r:id="rId7"/>
              </a:rPr>
              <a:t>https://kidshealthcarereport.ccf.georgetown.edu/</a:t>
            </a:r>
            <a:r>
              <a:rPr lang="en-US" sz="1600" dirty="0"/>
              <a:t> </a:t>
            </a:r>
          </a:p>
          <a:p>
            <a:pPr algn="l"/>
            <a:endParaRPr lang="en-US" sz="1000" dirty="0"/>
          </a:p>
          <a:p>
            <a:r>
              <a:rPr lang="en-US" sz="1600" dirty="0"/>
              <a:t>Say Ahhh!  - A Health Policy Blog </a:t>
            </a:r>
            <a:r>
              <a:rPr lang="en-US" sz="1600" dirty="0">
                <a:hlinkClick r:id="rId8"/>
              </a:rPr>
              <a:t>https://ccf.georgetown.edu/format/blog-posts/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916b487f2_0_0"/>
          <p:cNvSpPr/>
          <p:nvPr/>
        </p:nvSpPr>
        <p:spPr>
          <a:xfrm>
            <a:off x="117700" y="4636200"/>
            <a:ext cx="12192000" cy="222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g37916b487f2_0_0"/>
          <p:cNvSpPr txBox="1">
            <a:spLocks noGrp="1"/>
          </p:cNvSpPr>
          <p:nvPr>
            <p:ph type="sldNum" idx="12"/>
          </p:nvPr>
        </p:nvSpPr>
        <p:spPr>
          <a:xfrm>
            <a:off x="10668000" y="6324601"/>
            <a:ext cx="91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20" name="Google Shape;120;g37916b487f2_0_0" title="yWatT-children-s-uninsured-rate-over-the-years.png"/>
          <p:cNvPicPr preferRelativeResize="0"/>
          <p:nvPr/>
        </p:nvPicPr>
        <p:blipFill rotWithShape="1">
          <a:blip r:embed="rId3">
            <a:alphaModFix/>
          </a:blip>
          <a:srcRect t="6879" b="1578"/>
          <a:stretch>
            <a:fillRect/>
          </a:stretch>
        </p:blipFill>
        <p:spPr>
          <a:xfrm>
            <a:off x="701050" y="955964"/>
            <a:ext cx="10789900" cy="57337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6;p5">
            <a:extLst>
              <a:ext uri="{FF2B5EF4-FFF2-40B4-BE49-F238E27FC236}">
                <a16:creationId xmlns:a16="http://schemas.microsoft.com/office/drawing/2014/main" id="{46E30E65-9797-2A28-342A-C2F426D6C5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Children’s Uninsured Rate Over the Years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>
          <a:extLst>
            <a:ext uri="{FF2B5EF4-FFF2-40B4-BE49-F238E27FC236}">
              <a16:creationId xmlns:a16="http://schemas.microsoft.com/office/drawing/2014/main" id="{3A1E8F74-CCA3-8762-6CD0-527AA6E03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>
            <a:extLst>
              <a:ext uri="{FF2B5EF4-FFF2-40B4-BE49-F238E27FC236}">
                <a16:creationId xmlns:a16="http://schemas.microsoft.com/office/drawing/2014/main" id="{3BBD4A7B-FB8A-06F8-4976-93CB40F53F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Change in Rate of Uninsured Children, 2022-2024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>
            <a:extLst>
              <a:ext uri="{FF2B5EF4-FFF2-40B4-BE49-F238E27FC236}">
                <a16:creationId xmlns:a16="http://schemas.microsoft.com/office/drawing/2014/main" id="{97A3378A-1EA7-F420-D8E9-63A150AB9F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93EDA7-EA3A-9865-8CF9-45316A59F7B5}"/>
              </a:ext>
            </a:extLst>
          </p:cNvPr>
          <p:cNvSpPr txBox="1"/>
          <p:nvPr/>
        </p:nvSpPr>
        <p:spPr>
          <a:xfrm>
            <a:off x="2561773" y="6119336"/>
            <a:ext cx="686525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1" u="none" strike="noStrike" dirty="0">
                <a:solidFill>
                  <a:schemeClr val="tx1"/>
                </a:solidFill>
                <a:effectLst/>
                <a:latin typeface="HelveticaNeueLTStd"/>
              </a:rPr>
              <a:t>Change is significant at the 90% confidence level relative to prior year indicated.</a:t>
            </a:r>
          </a:p>
          <a:p>
            <a:r>
              <a:rPr lang="en-US" sz="1050" b="0" i="0" u="none" strike="noStrike" dirty="0">
                <a:solidFill>
                  <a:srgbClr val="888888"/>
                </a:solidFill>
                <a:effectLst/>
                <a:latin typeface="HelveticaNeueLTStd"/>
              </a:rPr>
              <a:t>Source: Georgetown University Center for Children and Families analysis of the U.S. Census Bureau American Community Survey (ACS) Table HIC-5, Health Insurance Coverage Status and Type of Coverage by State--Children Under 19: 2008 to 2024, Health Insurance Historical Tables.</a:t>
            </a:r>
            <a:br>
              <a:rPr lang="en-US" sz="1050" dirty="0"/>
            </a:br>
            <a:endParaRPr lang="en-US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D2178-59DA-0370-082F-728935A36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47" b="12254"/>
          <a:stretch>
            <a:fillRect/>
          </a:stretch>
        </p:blipFill>
        <p:spPr>
          <a:xfrm>
            <a:off x="2072176" y="1295173"/>
            <a:ext cx="8047647" cy="44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1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>
          <a:extLst>
            <a:ext uri="{FF2B5EF4-FFF2-40B4-BE49-F238E27FC236}">
              <a16:creationId xmlns:a16="http://schemas.microsoft.com/office/drawing/2014/main" id="{504FD2B6-40D3-1D11-784E-01890930D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>
            <a:extLst>
              <a:ext uri="{FF2B5EF4-FFF2-40B4-BE49-F238E27FC236}">
                <a16:creationId xmlns:a16="http://schemas.microsoft.com/office/drawing/2014/main" id="{50AFDD7C-A147-B3C8-8A67-C3FE6A315D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Rate of Uninsured Children in the United States, 2010-2024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>
            <a:extLst>
              <a:ext uri="{FF2B5EF4-FFF2-40B4-BE49-F238E27FC236}">
                <a16:creationId xmlns:a16="http://schemas.microsoft.com/office/drawing/2014/main" id="{89386071-00BE-A640-38D4-BB540682D6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452F-1E6D-9561-BB0F-3D142D5D0900}"/>
              </a:ext>
            </a:extLst>
          </p:cNvPr>
          <p:cNvSpPr txBox="1"/>
          <p:nvPr/>
        </p:nvSpPr>
        <p:spPr>
          <a:xfrm>
            <a:off x="2561773" y="6084611"/>
            <a:ext cx="8735118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1" u="none" strike="noStrike" dirty="0">
                <a:solidFill>
                  <a:schemeClr val="tx1"/>
                </a:solidFill>
                <a:effectLst/>
                <a:latin typeface="HelveticaNeueLTStd"/>
              </a:rPr>
              <a:t>* Change is significant at the 90% confidence level relative to the prior year indicated.</a:t>
            </a:r>
          </a:p>
          <a:p>
            <a:r>
              <a:rPr lang="en-US" sz="1050" b="0" i="1" u="none" strike="noStrike" dirty="0">
                <a:solidFill>
                  <a:schemeClr val="tx1"/>
                </a:solidFill>
                <a:effectLst/>
                <a:latin typeface="HelveticaNeueLTStd"/>
              </a:rPr>
              <a:t>** Due to pandemic-related data quality issues, the U.S. Census Bureau did not release standard 1-year ACS estimates in 2020.</a:t>
            </a:r>
          </a:p>
          <a:p>
            <a:r>
              <a:rPr lang="en-US" sz="1050" b="0" i="0" u="none" strike="noStrike" dirty="0">
                <a:solidFill>
                  <a:srgbClr val="888888"/>
                </a:solidFill>
                <a:effectLst/>
                <a:latin typeface="HelveticaNeueLTStd"/>
              </a:rPr>
              <a:t>Source: Georgetown University Center for Children and Families analysis of the U.S. Census Bureau American Community Survey (ACS) Table HIC-5, Health Insurance Coverage Status and Type of Coverage by State--Children Under 19: 2008 to 2024, Health Insurance Historical Tables.</a:t>
            </a:r>
            <a:br>
              <a:rPr lang="en-US" sz="1050" dirty="0"/>
            </a:br>
            <a:endParaRPr lang="en-US" sz="1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AF71D-40C0-2555-AD2F-19549FC0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63" b="14447"/>
          <a:stretch>
            <a:fillRect/>
          </a:stretch>
        </p:blipFill>
        <p:spPr>
          <a:xfrm>
            <a:off x="1692126" y="1180619"/>
            <a:ext cx="8807748" cy="47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7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>
          <a:extLst>
            <a:ext uri="{FF2B5EF4-FFF2-40B4-BE49-F238E27FC236}">
              <a16:creationId xmlns:a16="http://schemas.microsoft.com/office/drawing/2014/main" id="{28746946-C90A-ACA7-1C0F-65C25AC9C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>
            <a:extLst>
              <a:ext uri="{FF2B5EF4-FFF2-40B4-BE49-F238E27FC236}">
                <a16:creationId xmlns:a16="http://schemas.microsoft.com/office/drawing/2014/main" id="{7FD3E602-9569-D985-72D0-C79C78F2FE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99" y="381000"/>
            <a:ext cx="11092405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Number of Uninsured Children in the United States (in millions), 2010-2024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>
            <a:extLst>
              <a:ext uri="{FF2B5EF4-FFF2-40B4-BE49-F238E27FC236}">
                <a16:creationId xmlns:a16="http://schemas.microsoft.com/office/drawing/2014/main" id="{353F474E-1505-333A-D4B5-1D40731212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FA79A-9C2B-B6C1-2FEA-8F33BA3EDAB4}"/>
              </a:ext>
            </a:extLst>
          </p:cNvPr>
          <p:cNvSpPr txBox="1"/>
          <p:nvPr/>
        </p:nvSpPr>
        <p:spPr>
          <a:xfrm>
            <a:off x="2561773" y="6077448"/>
            <a:ext cx="8735118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1" u="none" strike="noStrike" dirty="0">
                <a:solidFill>
                  <a:schemeClr val="tx1"/>
                </a:solidFill>
                <a:effectLst/>
                <a:latin typeface="HelveticaNeueLTStd"/>
              </a:rPr>
              <a:t>* Change is significant at the 90% confidence level relative to the prior year indicated.</a:t>
            </a:r>
          </a:p>
          <a:p>
            <a:r>
              <a:rPr lang="en-US" sz="1050" b="0" i="1" u="none" strike="noStrike" dirty="0">
                <a:solidFill>
                  <a:schemeClr val="tx1"/>
                </a:solidFill>
                <a:effectLst/>
                <a:latin typeface="HelveticaNeueLTStd"/>
              </a:rPr>
              <a:t>** Due to pandemic-related data quality issues, the U.S. Census Bureau did not release standard 1-year ACS estimates in 2020.</a:t>
            </a:r>
          </a:p>
          <a:p>
            <a:r>
              <a:rPr lang="en-US" sz="1050" b="0" i="0" u="none" strike="noStrike" dirty="0">
                <a:solidFill>
                  <a:srgbClr val="888888"/>
                </a:solidFill>
                <a:effectLst/>
                <a:latin typeface="HelveticaNeueLTStd"/>
              </a:rPr>
              <a:t>Source: Georgetown University Center for Children and Families analysis of the U.S. Census Bureau American Community Survey (ACS) Table HIC-5, Health Insurance Coverage Status and Type of Coverage by State--Children Under 19: 2008 to 2024, Health Insurance Historical Tables.</a:t>
            </a:r>
            <a:br>
              <a:rPr lang="en-US" sz="1050" dirty="0"/>
            </a:br>
            <a:endParaRPr lang="en-US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3CB82-930A-B0D3-7B09-07F10CDF32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954" b="14522"/>
          <a:stretch>
            <a:fillRect/>
          </a:stretch>
        </p:blipFill>
        <p:spPr>
          <a:xfrm>
            <a:off x="1356837" y="1304135"/>
            <a:ext cx="9478325" cy="46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7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>
          <a:extLst>
            <a:ext uri="{FF2B5EF4-FFF2-40B4-BE49-F238E27FC236}">
              <a16:creationId xmlns:a16="http://schemas.microsoft.com/office/drawing/2014/main" id="{4607BD43-00F0-3D1E-6D1D-BECA44B4E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32E64-2E1C-B6D2-1E60-EDA267E1DC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54" b="14246"/>
          <a:stretch>
            <a:fillRect/>
          </a:stretch>
        </p:blipFill>
        <p:spPr>
          <a:xfrm>
            <a:off x="1606554" y="1133888"/>
            <a:ext cx="8978891" cy="4827075"/>
          </a:xfrm>
          <a:prstGeom prst="rect">
            <a:avLst/>
          </a:prstGeom>
        </p:spPr>
      </p:pic>
      <p:sp>
        <p:nvSpPr>
          <p:cNvPr id="146" name="Google Shape;146;p5">
            <a:extLst>
              <a:ext uri="{FF2B5EF4-FFF2-40B4-BE49-F238E27FC236}">
                <a16:creationId xmlns:a16="http://schemas.microsoft.com/office/drawing/2014/main" id="{E6685C60-7C87-6D91-A3FD-AB418DB472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</a:pPr>
            <a:r>
              <a:rPr lang="en-US" sz="2800" dirty="0"/>
              <a:t>Rate of Uninsured Children in the United States by Race/Ethnicity, 2022-2024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>
            <a:extLst>
              <a:ext uri="{FF2B5EF4-FFF2-40B4-BE49-F238E27FC236}">
                <a16:creationId xmlns:a16="http://schemas.microsoft.com/office/drawing/2014/main" id="{3986FF95-176C-DA9B-F5DA-131695CB5C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12C76-3AC1-8F6B-06F4-9181EB0C7EE5}"/>
              </a:ext>
            </a:extLst>
          </p:cNvPr>
          <p:cNvSpPr txBox="1"/>
          <p:nvPr/>
        </p:nvSpPr>
        <p:spPr>
          <a:xfrm>
            <a:off x="2510329" y="5995688"/>
            <a:ext cx="87518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1" u="none" strike="noStrike" dirty="0">
                <a:solidFill>
                  <a:schemeClr val="tx1"/>
                </a:solidFill>
                <a:effectLst/>
                <a:latin typeface="HelveticaNeueLTStd"/>
              </a:rPr>
              <a:t>* Change is significant at the 90% confidence level relative to the prior year indicated. Note: Hispanic/Latino refers to a person’s ethnicity, therefore Hispanic individuals may be of any race. The U.S. Census Bureau made changes to the ACS race and ethnicity questions beginning in 2020, which may affect the changes observed.</a:t>
            </a:r>
          </a:p>
          <a:p>
            <a:r>
              <a:rPr lang="en-US" sz="1000" b="0" i="0" u="none" strike="noStrike" dirty="0">
                <a:solidFill>
                  <a:srgbClr val="888888"/>
                </a:solidFill>
                <a:effectLst/>
                <a:latin typeface="HelveticaNeueLTStd"/>
              </a:rPr>
              <a:t>Source: Georgetown University Center for Children and Families analysis of the U.S. Census Bureau American Community Survey (ACS) Table HIC-5, Health Insurance Coverage Status and Type of Coverage by State--Children Under 19: 2008 to 2024, Health Insurance Historical Tables.</a:t>
            </a:r>
            <a:br>
              <a:rPr lang="en-US" sz="1000" dirty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0065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>
          <a:extLst>
            <a:ext uri="{FF2B5EF4-FFF2-40B4-BE49-F238E27FC236}">
              <a16:creationId xmlns:a16="http://schemas.microsoft.com/office/drawing/2014/main" id="{FAFA29F6-1E32-B4F4-0CB8-E43FC44F5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>
            <a:extLst>
              <a:ext uri="{FF2B5EF4-FFF2-40B4-BE49-F238E27FC236}">
                <a16:creationId xmlns:a16="http://schemas.microsoft.com/office/drawing/2014/main" id="{4F5DF014-2FAA-CD7B-BFE4-6120F3B660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99" y="136524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</a:pPr>
            <a:r>
              <a:rPr lang="en-US" sz="2800" dirty="0"/>
              <a:t>22 States Saw an Increase in Rate of Uninsured Children, 2022-2024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>
            <a:extLst>
              <a:ext uri="{FF2B5EF4-FFF2-40B4-BE49-F238E27FC236}">
                <a16:creationId xmlns:a16="http://schemas.microsoft.com/office/drawing/2014/main" id="{191865A1-6F57-1DB6-B219-DAA9FB125E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1C5CF-FB30-CBDC-2A19-52446BA8ACD4}"/>
              </a:ext>
            </a:extLst>
          </p:cNvPr>
          <p:cNvSpPr txBox="1"/>
          <p:nvPr/>
        </p:nvSpPr>
        <p:spPr>
          <a:xfrm>
            <a:off x="2520559" y="6088790"/>
            <a:ext cx="686525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tx1"/>
                </a:solidFill>
                <a:latin typeface="HelveticaNeueLTStd"/>
              </a:rPr>
              <a:t>Changes are significant at the 90% confidence level relative to the prior year indicated.</a:t>
            </a:r>
            <a:endParaRPr lang="en-US" sz="1050" b="0" i="0" u="none" strike="noStrike" dirty="0">
              <a:solidFill>
                <a:srgbClr val="888888"/>
              </a:solidFill>
              <a:effectLst/>
              <a:latin typeface="HelveticaNeueLTStd"/>
            </a:endParaRPr>
          </a:p>
          <a:p>
            <a:r>
              <a:rPr lang="en-US" sz="1050" b="0" i="0" u="none" strike="noStrike" dirty="0">
                <a:solidFill>
                  <a:srgbClr val="888888"/>
                </a:solidFill>
                <a:effectLst/>
                <a:latin typeface="HelveticaNeueLTStd"/>
              </a:rPr>
              <a:t>Source: Georgetown University Center for Children and Families analysis of the U.S. Census Bureau American Community Survey (ACS) Table HIC-5, Health Insurance Coverage Status and Type of Coverage by State--Children Under 19: 2008 to 2024, Health Insurance Historical Tables.</a:t>
            </a:r>
            <a:br>
              <a:rPr lang="en-US" sz="1050" dirty="0"/>
            </a:br>
            <a:endParaRPr lang="en-US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35BD1-5A76-4BC3-D3F6-2158553E1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402" y="889548"/>
            <a:ext cx="6617570" cy="51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8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>
          <a:extLst>
            <a:ext uri="{FF2B5EF4-FFF2-40B4-BE49-F238E27FC236}">
              <a16:creationId xmlns:a16="http://schemas.microsoft.com/office/drawing/2014/main" id="{139DCFAB-9225-F68C-4F05-CD2154528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>
            <a:extLst>
              <a:ext uri="{FF2B5EF4-FFF2-40B4-BE49-F238E27FC236}">
                <a16:creationId xmlns:a16="http://schemas.microsoft.com/office/drawing/2014/main" id="{C9F9C0A5-34CA-9DD0-996E-EBD73FC4E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States with the Largest Growth in Number of Uninsured Children, 2022-2024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>
            <a:extLst>
              <a:ext uri="{FF2B5EF4-FFF2-40B4-BE49-F238E27FC236}">
                <a16:creationId xmlns:a16="http://schemas.microsoft.com/office/drawing/2014/main" id="{9ED186E0-8D38-47BB-BE1D-270E8A8E4EB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E32FB-87AB-BEAF-667D-FF90C895C592}"/>
              </a:ext>
            </a:extLst>
          </p:cNvPr>
          <p:cNvSpPr txBox="1"/>
          <p:nvPr/>
        </p:nvSpPr>
        <p:spPr>
          <a:xfrm>
            <a:off x="2538623" y="6088790"/>
            <a:ext cx="686525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1" u="none" strike="noStrike" dirty="0">
                <a:solidFill>
                  <a:schemeClr val="tx1"/>
                </a:solidFill>
                <a:effectLst/>
                <a:latin typeface="HelveticaNeueLTStd"/>
              </a:rPr>
              <a:t>*Change is significant at the 90% confidence level relative to the prior year indicated</a:t>
            </a:r>
          </a:p>
          <a:p>
            <a:r>
              <a:rPr lang="en-US" sz="1050" b="0" i="0" u="none" strike="noStrike" dirty="0">
                <a:solidFill>
                  <a:srgbClr val="888888"/>
                </a:solidFill>
                <a:effectLst/>
                <a:latin typeface="HelveticaNeueLTStd"/>
              </a:rPr>
              <a:t>Source: Georgetown University Center for Children and Families analysis of the U.S. Census Bureau American Community Survey (ACS) Table HIC-5, Health Insurance Coverage Status and Type of Coverage by State--Children Under 19: 2008 to 2024, Health Insurance Historical Tables.</a:t>
            </a:r>
            <a:br>
              <a:rPr lang="en-US" sz="1050" dirty="0"/>
            </a:br>
            <a:endParaRPr lang="en-US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A9C722-D9DA-7064-0050-E8A7FB9F3B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709" b="31829"/>
          <a:stretch>
            <a:fillRect/>
          </a:stretch>
        </p:blipFill>
        <p:spPr>
          <a:xfrm>
            <a:off x="1063878" y="1667625"/>
            <a:ext cx="10064244" cy="230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8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>
          <a:extLst>
            <a:ext uri="{FF2B5EF4-FFF2-40B4-BE49-F238E27FC236}">
              <a16:creationId xmlns:a16="http://schemas.microsoft.com/office/drawing/2014/main" id="{F80B37F3-50D0-C683-B849-A7419135B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>
            <a:extLst>
              <a:ext uri="{FF2B5EF4-FFF2-40B4-BE49-F238E27FC236}">
                <a16:creationId xmlns:a16="http://schemas.microsoft.com/office/drawing/2014/main" id="{239CC8BF-712A-129B-1923-AE5CD78BAF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Rate </a:t>
            </a:r>
            <a:r>
              <a:rPr lang="en-US" dirty="0"/>
              <a:t>of Uninsured Children by State Medicaid Expansion Status, 2022-2024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>
            <a:extLst>
              <a:ext uri="{FF2B5EF4-FFF2-40B4-BE49-F238E27FC236}">
                <a16:creationId xmlns:a16="http://schemas.microsoft.com/office/drawing/2014/main" id="{D765A865-58E0-C5AF-CE3F-66D14CACC2F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37BF6-8337-5A86-C98E-BC0C2EB90D14}"/>
              </a:ext>
            </a:extLst>
          </p:cNvPr>
          <p:cNvSpPr txBox="1"/>
          <p:nvPr/>
        </p:nvSpPr>
        <p:spPr>
          <a:xfrm>
            <a:off x="2538623" y="6088790"/>
            <a:ext cx="686525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1" u="none" strike="noStrike" dirty="0">
                <a:solidFill>
                  <a:schemeClr val="tx1"/>
                </a:solidFill>
                <a:effectLst/>
                <a:latin typeface="HelveticaNeueLTStd"/>
              </a:rPr>
              <a:t>Changes are significant at the 90% confidence level relative to the prior year indicated.</a:t>
            </a:r>
          </a:p>
          <a:p>
            <a:r>
              <a:rPr lang="en-US" sz="1050" b="0" i="0" u="none" strike="noStrike" dirty="0">
                <a:solidFill>
                  <a:srgbClr val="888888"/>
                </a:solidFill>
                <a:effectLst/>
                <a:latin typeface="HelveticaNeueLTStd"/>
              </a:rPr>
              <a:t>Source: Georgetown University Center for Children and Families analysis of the U.S. Census Bureau American Community Survey (ACS) Table HIC-5, Health Insurance Coverage Status and Type of Coverage by State--Children Under 19: 2008 to 2024, Health Insurance Historical Tables.</a:t>
            </a:r>
            <a:br>
              <a:rPr lang="en-US" sz="1050" dirty="0"/>
            </a:br>
            <a:endParaRPr lang="en-US" sz="10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AE1BB-F9F7-CE6F-E8C6-DB2EB2D76F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821" r="3466" b="39873"/>
          <a:stretch>
            <a:fillRect/>
          </a:stretch>
        </p:blipFill>
        <p:spPr>
          <a:xfrm>
            <a:off x="984505" y="1844451"/>
            <a:ext cx="9973492" cy="16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31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874</Words>
  <Application>Microsoft Macintosh PowerPoint</Application>
  <PresentationFormat>Widescreen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HelveticaNeueLTStd</vt:lpstr>
      <vt:lpstr>Noto Sans Symbols</vt:lpstr>
      <vt:lpstr>NTR</vt:lpstr>
      <vt:lpstr>Office Theme</vt:lpstr>
      <vt:lpstr>PowerPoint Presentation</vt:lpstr>
      <vt:lpstr>Children’s Uninsured Rate Over the Years</vt:lpstr>
      <vt:lpstr>Change in Rate of Uninsured Children, 2022-2024</vt:lpstr>
      <vt:lpstr>Rate of Uninsured Children in the United States, 2010-2024</vt:lpstr>
      <vt:lpstr>Number of Uninsured Children in the United States (in millions), 2010-2024</vt:lpstr>
      <vt:lpstr>Rate of Uninsured Children in the United States by Race/Ethnicity, 2022-2024</vt:lpstr>
      <vt:lpstr>22 States Saw an Increase in Rate of Uninsured Children, 2022-2024</vt:lpstr>
      <vt:lpstr>States with the Largest Growth in Number of Uninsured Children, 2022-2024</vt:lpstr>
      <vt:lpstr>Rate of Uninsured Children by State Medicaid Expansion Status, 2022-2024</vt:lpstr>
      <vt:lpstr>States with Higher and Lower Rates of Uninsured Children than the National Rate, 2024</vt:lpstr>
      <vt:lpstr>More Resources Available from Georgetown CCF: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Hannah Green</dc:creator>
  <cp:lastModifiedBy>Sargun Singh  </cp:lastModifiedBy>
  <cp:revision>28</cp:revision>
  <dcterms:created xsi:type="dcterms:W3CDTF">2021-08-02T13:16:19Z</dcterms:created>
  <dcterms:modified xsi:type="dcterms:W3CDTF">2025-09-12T17:48:08Z</dcterms:modified>
</cp:coreProperties>
</file>