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439" r:id="rId3"/>
    <p:sldId id="431" r:id="rId4"/>
    <p:sldId id="441" r:id="rId5"/>
    <p:sldId id="268" r:id="rId6"/>
    <p:sldId id="448" r:id="rId7"/>
    <p:sldId id="442" r:id="rId8"/>
    <p:sldId id="443" r:id="rId9"/>
    <p:sldId id="444" r:id="rId10"/>
    <p:sldId id="446" r:id="rId11"/>
    <p:sldId id="44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icia Brooks" initials="" lastIdx="6" clrIdx="0"/>
  <p:cmAuthor id="7" name="Kelly Whitener" initials="KDW" lastIdx="29" clrIdx="7">
    <p:extLst>
      <p:ext uri="{19B8F6BF-5375-455C-9EA6-DF929625EA0E}">
        <p15:presenceInfo xmlns:p15="http://schemas.microsoft.com/office/powerpoint/2012/main" userId="Kelly Whitener" providerId="None"/>
      </p:ext>
    </p:extLst>
  </p:cmAuthor>
  <p:cmAuthor id="1" name="Kelly Whitener" initials="MOU" lastIdx="10" clrIdx="1"/>
  <p:cmAuthor id="8" name="Microsoft Office User" initials="MOU" lastIdx="1" clrIdx="8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Kelly Whitener" initials="MOU [2]" lastIdx="1" clrIdx="2"/>
  <p:cmAuthor id="9" name="tricia brooks" initials="tb" lastIdx="14" clrIdx="9">
    <p:extLst>
      <p:ext uri="{19B8F6BF-5375-455C-9EA6-DF929625EA0E}">
        <p15:presenceInfo xmlns:p15="http://schemas.microsoft.com/office/powerpoint/2012/main" userId="8b1285740aa8832d" providerId="Windows Live"/>
      </p:ext>
    </p:extLst>
  </p:cmAuthor>
  <p:cmAuthor id="3" name="Kelly Whitener" initials="MOU [3]" lastIdx="1" clrIdx="3"/>
  <p:cmAuthor id="4" name="Kelly Whitener" initials="MOU [4]" lastIdx="1" clrIdx="4"/>
  <p:cmAuthor id="5" name="Kelly Whitener" initials="MOU [5]" lastIdx="1" clrIdx="5"/>
  <p:cmAuthor id="6" name="Microsoft Office User" initials="Office" lastIdx="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961E"/>
    <a:srgbClr val="DCA61E"/>
    <a:srgbClr val="800000"/>
    <a:srgbClr val="AA0000"/>
    <a:srgbClr val="20599D"/>
    <a:srgbClr val="D29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2" autoAdjust="0"/>
    <p:restoredTop sz="87889" autoAdjust="0"/>
  </p:normalViewPr>
  <p:slideViewPr>
    <p:cSldViewPr>
      <p:cViewPr varScale="1">
        <p:scale>
          <a:sx n="86" d="100"/>
          <a:sy n="86" d="100"/>
        </p:scale>
        <p:origin x="33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1784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</a:rPr>
              <a:t>Enhanced FMAP for</a:t>
            </a:r>
            <a:r>
              <a:rPr lang="en-US" sz="1600" baseline="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2023</a:t>
            </a:r>
          </a:p>
          <a:p>
            <a:pPr>
              <a:defRPr sz="1600">
                <a:solidFill>
                  <a:schemeClr val="tx1"/>
                </a:solidFill>
              </a:defRPr>
            </a:pPr>
            <a:r>
              <a:rPr lang="en-US" sz="1600" dirty="0">
                <a:solidFill>
                  <a:schemeClr val="tx1"/>
                </a:solidFill>
              </a:rPr>
              <a:t>(in percentage points)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Jan - Mar 2023</c:v>
                </c:pt>
                <c:pt idx="1">
                  <c:v>Apr - Jun 2023</c:v>
                </c:pt>
                <c:pt idx="2">
                  <c:v>Jul - Sept 2023</c:v>
                </c:pt>
                <c:pt idx="3">
                  <c:v>Oct - Dec 2023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 formatCode="General">
                  <c:v>6.2</c:v>
                </c:pt>
                <c:pt idx="1">
                  <c:v>5</c:v>
                </c:pt>
                <c:pt idx="2" formatCode="General">
                  <c:v>2.5</c:v>
                </c:pt>
                <c:pt idx="3" formatCode="General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1A-8849-BB2C-F91DE1689F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4514320"/>
        <c:axId val="854515968"/>
      </c:barChart>
      <c:catAx>
        <c:axId val="85451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515968"/>
        <c:crosses val="autoZero"/>
        <c:auto val="1"/>
        <c:lblAlgn val="ctr"/>
        <c:lblOffset val="100"/>
        <c:noMultiLvlLbl val="0"/>
      </c:catAx>
      <c:valAx>
        <c:axId val="8545159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54514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F04C8-2725-D240-B15B-A753AA49CC35}" type="datetimeFigureOut">
              <a:rPr lang="en-US" smtClean="0"/>
              <a:pPr/>
              <a:t>1/5/23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31C42-56FB-C741-B012-D1B54D22A3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651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BF9C7-FC34-3441-90C4-2BBB1C593375}" type="datetimeFigureOut">
              <a:rPr lang="en-US" smtClean="0"/>
              <a:pPr/>
              <a:t>1/5/23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0A29F-B2A7-4541-9164-505665141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388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07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28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82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4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66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17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2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13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2697EF-D6CF-D64E-A8BE-B053F21CAA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1" b="26067"/>
          <a:stretch/>
        </p:blipFill>
        <p:spPr>
          <a:xfrm>
            <a:off x="-293914" y="10886"/>
            <a:ext cx="12496800" cy="7010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34FCE3-E533-D143-B2E6-109FF5E85F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26720"/>
            <a:ext cx="3048000" cy="15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52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000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024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68000" y="6356351"/>
            <a:ext cx="9144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6019800"/>
            <a:ext cx="1168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Footer2.jpg">
            <a:extLst>
              <a:ext uri="{FF2B5EF4-FFF2-40B4-BE49-F238E27FC236}">
                <a16:creationId xmlns:a16="http://schemas.microsoft.com/office/drawing/2014/main" id="{8CB8EA0F-3EA4-2545-9403-07A1314AB2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4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267200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libri"/>
                <a:cs typeface="Calibri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03200" y="6019800"/>
            <a:ext cx="1168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Footer2.jpg">
            <a:extLst>
              <a:ext uri="{FF2B5EF4-FFF2-40B4-BE49-F238E27FC236}">
                <a16:creationId xmlns:a16="http://schemas.microsoft.com/office/drawing/2014/main" id="{A9877BDC-806A-4543-9E74-A65430D449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96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1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33400"/>
            <a:ext cx="8026400" cy="5334001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03200" y="6019800"/>
            <a:ext cx="1168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Footer2.jpg">
            <a:extLst>
              <a:ext uri="{FF2B5EF4-FFF2-40B4-BE49-F238E27FC236}">
                <a16:creationId xmlns:a16="http://schemas.microsoft.com/office/drawing/2014/main" id="{1CBB7B31-8040-4A4A-A927-72DBA5E62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3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10972800" cy="960438"/>
          </a:xfrm>
        </p:spPr>
        <p:txBody>
          <a:bodyPr/>
          <a:lstStyle>
            <a:lvl1pPr>
              <a:defRPr b="1" i="0">
                <a:latin typeface="Helvetica" pitchFamily="2" charset="0"/>
              </a:defRPr>
            </a:lvl1pPr>
          </a:lstStyle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Lorem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Ipsum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Headline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Shpjerewr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343400"/>
          </a:xfrm>
        </p:spPr>
        <p:txBody>
          <a:bodyPr/>
          <a:lstStyle>
            <a:lvl1pPr marL="342900" indent="-342900">
              <a:buClr>
                <a:srgbClr val="C9961E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Helvetica" pitchFamily="2" charset="0"/>
              </a:defRPr>
            </a:lvl1pPr>
            <a:lvl2pPr marL="742950" indent="-285750">
              <a:buClr>
                <a:srgbClr val="C9961E"/>
              </a:buClr>
              <a:buFont typeface="System Font Regular"/>
              <a:buChar char="-"/>
              <a:defRPr>
                <a:solidFill>
                  <a:schemeClr val="tx2">
                    <a:lumMod val="75000"/>
                  </a:schemeClr>
                </a:solidFill>
                <a:latin typeface="Helvetica" pitchFamily="2" charset="0"/>
              </a:defRPr>
            </a:lvl2pPr>
            <a:lvl3pPr marL="1143000" indent="-228600">
              <a:buClr>
                <a:srgbClr val="C9961E"/>
              </a:buClr>
              <a:buFont typeface="Wingdings" pitchFamily="2" charset="2"/>
              <a:buChar char="§"/>
              <a:defRPr>
                <a:solidFill>
                  <a:schemeClr val="tx2">
                    <a:lumMod val="75000"/>
                  </a:schemeClr>
                </a:solidFill>
                <a:latin typeface="Helvetica" pitchFamily="2" charset="0"/>
              </a:defRPr>
            </a:lvl3pPr>
            <a:lvl4pPr marL="1600200" indent="-228600">
              <a:buClr>
                <a:srgbClr val="C9961E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Helvetica" pitchFamily="2" charset="0"/>
              </a:defRPr>
            </a:lvl4pPr>
            <a:lvl5pPr marL="2057400" indent="-228600">
              <a:buClr>
                <a:srgbClr val="C9961E"/>
              </a:buClr>
              <a:buFont typeface="System Font Regular"/>
              <a:buChar char="-"/>
              <a:defRPr>
                <a:solidFill>
                  <a:schemeClr val="tx2">
                    <a:lumMod val="75000"/>
                  </a:schemeClr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96905" y="6289227"/>
            <a:ext cx="4759895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90048" y="6305279"/>
            <a:ext cx="1192352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6019800"/>
            <a:ext cx="1168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Footer2.jpg">
            <a:extLst>
              <a:ext uri="{FF2B5EF4-FFF2-40B4-BE49-F238E27FC236}">
                <a16:creationId xmlns:a16="http://schemas.microsoft.com/office/drawing/2014/main" id="{9D3E43A6-BEB6-6146-BCFE-D0A224755F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4111E3-B2C5-0544-B4D5-F8D7B8A35F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60" y="6096000"/>
            <a:ext cx="142368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8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E2B87-1E25-C74B-96BB-DF509BCBFD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1" y="-42333"/>
            <a:ext cx="12192000" cy="1337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057401"/>
            <a:ext cx="10363200" cy="1362075"/>
          </a:xfrm>
        </p:spPr>
        <p:txBody>
          <a:bodyPr anchor="t"/>
          <a:lstStyle>
            <a:lvl1pPr algn="l">
              <a:defRPr sz="4000" b="1" i="0" cap="all"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4290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2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03200" y="6019800"/>
            <a:ext cx="1168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AE88612-171D-F146-9357-4D2125D85A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048" y="136523"/>
            <a:ext cx="2086352" cy="108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4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267200"/>
          </a:xfrm>
        </p:spPr>
        <p:txBody>
          <a:bodyPr/>
          <a:lstStyle>
            <a:lvl1pPr>
              <a:buClr>
                <a:srgbClr val="C9961E"/>
              </a:buCl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buClr>
                <a:srgbClr val="C9961E"/>
              </a:buCl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 marL="1143000" indent="-228600">
              <a:buClr>
                <a:srgbClr val="C9961E"/>
              </a:buClr>
              <a:buFont typeface="Wingdings" pitchFamily="2" charset="2"/>
              <a:buChar char="§"/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 marL="1600200" indent="-228600">
              <a:buClr>
                <a:srgbClr val="C9961E"/>
              </a:buClr>
              <a:buFont typeface="Arial" panose="020B0604020202020204" pitchFamily="34" charset="0"/>
              <a:buChar char="•"/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Clr>
                <a:srgbClr val="C9961E"/>
              </a:buClr>
              <a:buFont typeface="System Font Regular"/>
              <a:buChar char="-"/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267200"/>
          </a:xfrm>
        </p:spPr>
        <p:txBody>
          <a:bodyPr/>
          <a:lstStyle>
            <a:lvl1pPr>
              <a:buClr>
                <a:srgbClr val="C9961E"/>
              </a:buCl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buClr>
                <a:srgbClr val="C9961E"/>
              </a:buCl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 marL="1143000" indent="-228600">
              <a:buClr>
                <a:srgbClr val="C9961E"/>
              </a:buClr>
              <a:buFont typeface="Wingdings" pitchFamily="2" charset="2"/>
              <a:buChar char="§"/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 marL="1600200" indent="-228600">
              <a:buClr>
                <a:srgbClr val="C9961E"/>
              </a:buClr>
              <a:buFont typeface="Arial" panose="020B0604020202020204" pitchFamily="34" charset="0"/>
              <a:buChar char="•"/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Clr>
                <a:srgbClr val="C9961E"/>
              </a:buClr>
              <a:buFont typeface="System Font Regular"/>
              <a:buChar char="-"/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88000" y="6294438"/>
            <a:ext cx="5181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1200" y="6305279"/>
            <a:ext cx="711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6019800"/>
            <a:ext cx="1168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Footer2.jpg">
            <a:extLst>
              <a:ext uri="{FF2B5EF4-FFF2-40B4-BE49-F238E27FC236}">
                <a16:creationId xmlns:a16="http://schemas.microsoft.com/office/drawing/2014/main" id="{9FC3A677-0EC2-5147-AD72-8D3EDAF182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BB1515-0C52-7E45-B5F2-2C3D034458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60" y="6096000"/>
            <a:ext cx="142368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56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92525"/>
          </a:xfrm>
        </p:spPr>
        <p:txBody>
          <a:bodyPr/>
          <a:lstStyle>
            <a:lvl1pPr>
              <a:buClr>
                <a:srgbClr val="C9961E"/>
              </a:buCl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buClr>
                <a:srgbClr val="C9961E"/>
              </a:buCl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 marL="1143000" indent="-228600">
              <a:buClr>
                <a:srgbClr val="C9961E"/>
              </a:buClr>
              <a:buFont typeface="Wingdings" pitchFamily="2" charset="2"/>
              <a:buChar char="§"/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 marL="1600200" indent="-228600">
              <a:buClr>
                <a:srgbClr val="C9961E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Clr>
                <a:srgbClr val="C9961E"/>
              </a:buClr>
              <a:buFont typeface="System Font Regular"/>
              <a:buChar char="-"/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92525"/>
          </a:xfrm>
        </p:spPr>
        <p:txBody>
          <a:bodyPr/>
          <a:lstStyle>
            <a:lvl1pPr>
              <a:buClr>
                <a:srgbClr val="C9961E"/>
              </a:buCl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buClr>
                <a:srgbClr val="C9961E"/>
              </a:buCl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 marL="1143000" indent="-228600">
              <a:buClr>
                <a:srgbClr val="C9961E"/>
              </a:buClr>
              <a:buFont typeface="Wingdings" pitchFamily="2" charset="2"/>
              <a:buChar char="§"/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buClr>
                <a:srgbClr val="C9961E"/>
              </a:buCl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Clr>
                <a:srgbClr val="C9961E"/>
              </a:buClr>
              <a:buFont typeface="System Font Regular"/>
              <a:buChar char="-"/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89600" y="6324600"/>
            <a:ext cx="4876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68000" y="6324601"/>
            <a:ext cx="9144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3200" y="6019800"/>
            <a:ext cx="1168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Footer2.jpg">
            <a:extLst>
              <a:ext uri="{FF2B5EF4-FFF2-40B4-BE49-F238E27FC236}">
                <a16:creationId xmlns:a16="http://schemas.microsoft.com/office/drawing/2014/main" id="{2E13DA0F-B293-4E4C-B492-6D03C9CC6A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5870AA-AD9F-7444-993D-1C0AADB99C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60" y="6096000"/>
            <a:ext cx="142368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7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036638"/>
          </a:xfrm>
        </p:spPr>
        <p:txBody>
          <a:bodyPr/>
          <a:lstStyle>
            <a:lvl1pPr>
              <a:defRPr b="1" i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92525"/>
          </a:xfrm>
        </p:spPr>
        <p:txBody>
          <a:bodyPr/>
          <a:lstStyle>
            <a:lvl1pPr>
              <a:buClr>
                <a:srgbClr val="C9961E"/>
              </a:buCl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buClr>
                <a:srgbClr val="C9961E"/>
              </a:buCl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 marL="1143000" indent="-228600">
              <a:buClr>
                <a:srgbClr val="C9961E"/>
              </a:buClr>
              <a:buFont typeface="Wingdings" pitchFamily="2" charset="2"/>
              <a:buChar char="§"/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 marL="1600200" indent="-228600">
              <a:buClr>
                <a:srgbClr val="C9961E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Clr>
                <a:srgbClr val="C9961E"/>
              </a:buClr>
              <a:buFont typeface="System Font Regular"/>
              <a:buChar char="-"/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92525"/>
          </a:xfrm>
        </p:spPr>
        <p:txBody>
          <a:bodyPr/>
          <a:lstStyle>
            <a:lvl1pPr>
              <a:buClr>
                <a:srgbClr val="C9961E"/>
              </a:buCl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buClr>
                <a:srgbClr val="C9961E"/>
              </a:buCl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 marL="1143000" indent="-228600">
              <a:buClr>
                <a:srgbClr val="C9961E"/>
              </a:buClr>
              <a:buFont typeface="Wingdings" pitchFamily="2" charset="2"/>
              <a:buChar char="§"/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 marL="1600200" indent="-228600">
              <a:buClr>
                <a:srgbClr val="C9961E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Clr>
                <a:srgbClr val="C9961E"/>
              </a:buClr>
              <a:buFont typeface="System Font Regular"/>
              <a:buChar char="-"/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96563" y="6324600"/>
            <a:ext cx="4552932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91952" y="6324599"/>
            <a:ext cx="9144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3200" y="6019800"/>
            <a:ext cx="1168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Footer2.jpg">
            <a:extLst>
              <a:ext uri="{FF2B5EF4-FFF2-40B4-BE49-F238E27FC236}">
                <a16:creationId xmlns:a16="http://schemas.microsoft.com/office/drawing/2014/main" id="{AB7A7DE7-2FCC-E44A-A057-6F13ED62DF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B08B1A-6180-6945-82E0-C958678240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60" y="6096000"/>
            <a:ext cx="142368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9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036638"/>
          </a:xfrm>
        </p:spPr>
        <p:txBody>
          <a:bodyPr/>
          <a:lstStyle>
            <a:lvl1pPr>
              <a:defRPr b="1" i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0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03200" y="6019800"/>
            <a:ext cx="1168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Footer2.jpg">
            <a:extLst>
              <a:ext uri="{FF2B5EF4-FFF2-40B4-BE49-F238E27FC236}">
                <a16:creationId xmlns:a16="http://schemas.microsoft.com/office/drawing/2014/main" id="{8788A28C-CA4A-CB49-8FC2-5A71EB02C5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49C4EE-2FD1-6946-A135-5A0D372588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60" y="6096000"/>
            <a:ext cx="142368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8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0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03200" y="6019800"/>
            <a:ext cx="1168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432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81000"/>
            <a:ext cx="4011084" cy="1054100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381000"/>
            <a:ext cx="6815667" cy="5562601"/>
          </a:xfrm>
        </p:spPr>
        <p:txBody>
          <a:bodyPr/>
          <a:lstStyle>
            <a:lvl1pPr>
              <a:buClr>
                <a:srgbClr val="DCA61E"/>
              </a:buClr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>
              <a:buClr>
                <a:srgbClr val="DCA61E"/>
              </a:buClr>
              <a:defRPr sz="2800">
                <a:solidFill>
                  <a:schemeClr val="tx2">
                    <a:lumMod val="75000"/>
                  </a:schemeClr>
                </a:solidFill>
              </a:defRPr>
            </a:lvl2pPr>
            <a:lvl3pPr>
              <a:buClr>
                <a:srgbClr val="DCA61E"/>
              </a:buClr>
              <a:defRPr sz="2400">
                <a:solidFill>
                  <a:schemeClr val="tx2">
                    <a:lumMod val="75000"/>
                  </a:schemeClr>
                </a:solidFill>
              </a:defRPr>
            </a:lvl3pPr>
            <a:lvl4pPr>
              <a:buClr>
                <a:srgbClr val="DCA61E"/>
              </a:buClr>
              <a:defRPr sz="2000">
                <a:solidFill>
                  <a:schemeClr val="tx2">
                    <a:lumMod val="75000"/>
                  </a:schemeClr>
                </a:solidFill>
              </a:defRPr>
            </a:lvl4pPr>
            <a:lvl5pPr>
              <a:buClr>
                <a:srgbClr val="DCA61E"/>
              </a:buClr>
              <a:defRPr sz="20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5085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040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6019800"/>
            <a:ext cx="1168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Footer2.jpg">
            <a:extLst>
              <a:ext uri="{FF2B5EF4-FFF2-40B4-BE49-F238E27FC236}">
                <a16:creationId xmlns:a16="http://schemas.microsoft.com/office/drawing/2014/main" id="{5C9CB9A9-10DA-A344-B680-06E4696458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5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82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i="0" kern="1200">
          <a:solidFill>
            <a:schemeClr val="accent1">
              <a:lumMod val="50000"/>
            </a:schemeClr>
          </a:solidFill>
          <a:latin typeface="Helvetica" pitchFamily="2" charset="0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Helvetica" pitchFamily="2" charset="0"/>
          <a:ea typeface="+mn-ea"/>
          <a:cs typeface="Calibri"/>
        </a:defRPr>
      </a:lvl1pPr>
      <a:lvl2pPr marL="742950" indent="-28575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Helvetica" pitchFamily="2" charset="0"/>
          <a:ea typeface="+mn-ea"/>
          <a:cs typeface="Calibri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Helvetica" pitchFamily="2" charset="0"/>
          <a:ea typeface="+mn-ea"/>
          <a:cs typeface="Calibri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Helvetica" pitchFamily="2" charset="0"/>
          <a:ea typeface="+mn-ea"/>
          <a:cs typeface="Calibri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Helvetica" pitchFamily="2" charset="0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aid.gov/medicaid/downloads/performance-indicators-datadictionary.pdf" TargetMode="External"/><Relationship Id="rId2" Type="http://schemas.openxmlformats.org/officeDocument/2006/relationships/hyperlink" Target="https://www.medicaid.gov/sites/default/files/2022-12/unwinding-data-specifications-dec-2022.pdf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D81E5DE-825E-5C48-86CD-41419F787D18}"/>
              </a:ext>
            </a:extLst>
          </p:cNvPr>
          <p:cNvSpPr txBox="1"/>
          <p:nvPr/>
        </p:nvSpPr>
        <p:spPr>
          <a:xfrm>
            <a:off x="8458200" y="5867400"/>
            <a:ext cx="3137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solidFill>
                  <a:srgbClr val="DCA61E"/>
                </a:solidFill>
              </a:rPr>
              <a:t>January 5,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055A5D-EE47-D240-9A6E-F24823947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401960"/>
            <a:ext cx="9372600" cy="1093839"/>
          </a:xfrm>
        </p:spPr>
        <p:txBody>
          <a:bodyPr>
            <a:normAutofit/>
          </a:bodyPr>
          <a:lstStyle/>
          <a:p>
            <a:r>
              <a:rPr lang="en-US" dirty="0"/>
              <a:t>Unwinding Webinar #11:</a:t>
            </a:r>
          </a:p>
          <a:p>
            <a:r>
              <a:rPr lang="en-US" dirty="0"/>
              <a:t>Congress Sets April 1 as Unwinding Start 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765DE9-4BFA-DF7B-0918-82879E4E4DB7}"/>
              </a:ext>
            </a:extLst>
          </p:cNvPr>
          <p:cNvSpPr txBox="1"/>
          <p:nvPr/>
        </p:nvSpPr>
        <p:spPr>
          <a:xfrm>
            <a:off x="3006436" y="110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13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062892-CC87-99BF-5490-F56E4E878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744" y="533400"/>
            <a:ext cx="10834256" cy="590551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600" dirty="0"/>
              <a:t>State Financial Penalties for Not Reporting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5E487-FC83-84C0-9ED6-E46EAB6E1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295400"/>
            <a:ext cx="10972800" cy="2105889"/>
          </a:xfrm>
        </p:spPr>
        <p:txBody>
          <a:bodyPr>
            <a:normAutofit/>
          </a:bodyPr>
          <a:lstStyle/>
          <a:p>
            <a:r>
              <a:rPr lang="en-US" sz="2800" dirty="0"/>
              <a:t>.25% reduction in  FMAP for each quarter the state fails to report </a:t>
            </a:r>
          </a:p>
          <a:p>
            <a:pPr lvl="1"/>
            <a:r>
              <a:rPr lang="en-US" sz="2400" dirty="0"/>
              <a:t>July 1, 2023 – June 30, 2024</a:t>
            </a:r>
          </a:p>
          <a:p>
            <a:pPr lvl="1"/>
            <a:r>
              <a:rPr lang="en-US" sz="2400" dirty="0"/>
              <a:t>Applies to state FMAP for all medical expenditures</a:t>
            </a:r>
          </a:p>
          <a:p>
            <a:r>
              <a:rPr lang="en-US" sz="2800" dirty="0"/>
              <a:t>Compounds for each quarter in which data is not reported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BE6357-846D-31CC-4B24-58F76F283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E3A2B7-DCCF-FA45-F5A8-4A5DA7F9BD20}"/>
              </a:ext>
            </a:extLst>
          </p:cNvPr>
          <p:cNvSpPr txBox="1"/>
          <p:nvPr/>
        </p:nvSpPr>
        <p:spPr>
          <a:xfrm>
            <a:off x="796635" y="5382489"/>
            <a:ext cx="10058400" cy="523220"/>
          </a:xfrm>
          <a:prstGeom prst="rect">
            <a:avLst/>
          </a:prstGeom>
          <a:gradFill>
            <a:gsLst>
              <a:gs pos="63000">
                <a:srgbClr val="FDE3C2"/>
              </a:gs>
              <a:gs pos="0">
                <a:srgbClr val="DCA61E">
                  <a:tint val="66000"/>
                  <a:satMod val="160000"/>
                </a:srgbClr>
              </a:gs>
              <a:gs pos="50000">
                <a:srgbClr val="DCA61E">
                  <a:tint val="44500"/>
                  <a:satMod val="160000"/>
                </a:srgbClr>
              </a:gs>
              <a:gs pos="100000">
                <a:srgbClr val="DCA61E">
                  <a:tint val="23500"/>
                  <a:satMod val="160000"/>
                </a:srgbClr>
              </a:gs>
            </a:gsLst>
            <a:lin ang="5400000" scaled="1"/>
          </a:gra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i="1" dirty="0">
                <a:solidFill>
                  <a:schemeClr val="tx2">
                    <a:lumMod val="50000"/>
                  </a:schemeClr>
                </a:solidFill>
              </a:rPr>
              <a:t>Applies to all states, even if they chose to forgo the enhanced FMAP</a:t>
            </a:r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9338CBCC-9C0B-FD35-52BD-F8C872FF10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843605"/>
              </p:ext>
            </p:extLst>
          </p:nvPr>
        </p:nvGraphicFramePr>
        <p:xfrm>
          <a:off x="609600" y="3124200"/>
          <a:ext cx="1043247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177456188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071069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035569375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421227199"/>
                    </a:ext>
                  </a:extLst>
                </a:gridCol>
                <a:gridCol w="1821870">
                  <a:extLst>
                    <a:ext uri="{9D8B030D-6E8A-4147-A177-3AD203B41FA5}">
                      <a16:colId xmlns:a16="http://schemas.microsoft.com/office/drawing/2014/main" val="1464930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Qtr</a:t>
                      </a:r>
                      <a:r>
                        <a:rPr lang="en-US" dirty="0"/>
                        <a:t> 1</a:t>
                      </a:r>
                    </a:p>
                    <a:p>
                      <a:pPr algn="ctr"/>
                      <a:r>
                        <a:rPr lang="en-US" dirty="0"/>
                        <a:t>July – Sept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Qtr2</a:t>
                      </a:r>
                    </a:p>
                    <a:p>
                      <a:pPr algn="ctr"/>
                      <a:r>
                        <a:rPr lang="en-US" dirty="0"/>
                        <a:t>Oct – Dec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Qtr</a:t>
                      </a:r>
                      <a:r>
                        <a:rPr lang="en-US" dirty="0"/>
                        <a:t> 3</a:t>
                      </a:r>
                    </a:p>
                    <a:p>
                      <a:pPr algn="ctr"/>
                      <a:r>
                        <a:rPr lang="en-US" dirty="0"/>
                        <a:t>Jan - Mar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Qtr</a:t>
                      </a:r>
                      <a:r>
                        <a:rPr lang="en-US" dirty="0"/>
                        <a:t> 4</a:t>
                      </a:r>
                    </a:p>
                    <a:p>
                      <a:pPr algn="ctr"/>
                      <a:r>
                        <a:rPr lang="en-US" dirty="0"/>
                        <a:t>Apr – June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547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State first reports in </a:t>
                      </a:r>
                      <a:r>
                        <a:rPr lang="en-US" dirty="0" err="1"/>
                        <a:t>Qtr</a:t>
                      </a:r>
                      <a:r>
                        <a:rPr lang="en-US" dirty="0"/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514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State reports only in </a:t>
                      </a:r>
                      <a:r>
                        <a:rPr lang="en-US" dirty="0" err="1"/>
                        <a:t>Qtr</a:t>
                      </a:r>
                      <a:r>
                        <a:rPr lang="en-US" dirty="0"/>
                        <a:t> 2 &amp;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161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State only reports </a:t>
                      </a:r>
                      <a:r>
                        <a:rPr lang="en-US" dirty="0" err="1"/>
                        <a:t>Qtr</a:t>
                      </a:r>
                      <a:r>
                        <a:rPr lang="en-US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288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State reports </a:t>
                      </a:r>
                      <a:r>
                        <a:rPr lang="en-US" i="1" dirty="0"/>
                        <a:t>NO </a:t>
                      </a:r>
                      <a:r>
                        <a:rPr lang="en-US" i="0" dirty="0"/>
                        <a:t>data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230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837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3D78FA-5474-22FA-CF17-3F1CA926B7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4483" y="487930"/>
            <a:ext cx="10723033" cy="683418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600" dirty="0"/>
              <a:t>Additional CMS Authority and Compliance Tools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3E1EEA1-CE3C-63A7-D0CB-787B8E2EEE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9450" y="1468758"/>
            <a:ext cx="10902950" cy="3169305"/>
          </a:xfrm>
        </p:spPr>
        <p:txBody>
          <a:bodyPr>
            <a:normAutofit/>
          </a:bodyPr>
          <a:lstStyle/>
          <a:p>
            <a:r>
              <a:rPr lang="en-US" dirty="0"/>
              <a:t>States must comply with all federal eligibility redeterminations requirements and unwinding data reporting requirements</a:t>
            </a:r>
          </a:p>
          <a:p>
            <a:r>
              <a:rPr lang="en-US" dirty="0"/>
              <a:t>CMS may require a corrective action plan if a state is out of compliance</a:t>
            </a:r>
          </a:p>
          <a:p>
            <a:r>
              <a:rPr lang="en-US" dirty="0"/>
              <a:t>Failure to submit or implement CAP</a:t>
            </a:r>
          </a:p>
          <a:p>
            <a:pPr lvl="1"/>
            <a:r>
              <a:rPr lang="en-US" dirty="0"/>
              <a:t>CMS suspend some/all procedural </a:t>
            </a:r>
            <a:r>
              <a:rPr lang="en-US" dirty="0" err="1"/>
              <a:t>disenrollments</a:t>
            </a:r>
            <a:r>
              <a:rPr lang="en-US" dirty="0"/>
              <a:t> until state takes corrective action</a:t>
            </a:r>
          </a:p>
          <a:p>
            <a:pPr lvl="1"/>
            <a:r>
              <a:rPr lang="en-US" dirty="0"/>
              <a:t>Impose civil monetary penalty of not more than $100,000 for each day a state is not in compliance, in addition to FMAP reduction </a:t>
            </a:r>
          </a:p>
          <a:p>
            <a:pPr lvl="1"/>
            <a:r>
              <a:rPr lang="en-US" i="1" dirty="0"/>
              <a:t>Applies even if state forgoes enhanced FMAP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BE6357-846D-31CC-4B24-58F76F283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EE28DFF3-B913-9AF2-901A-520E65DF9E6E}"/>
              </a:ext>
            </a:extLst>
          </p:cNvPr>
          <p:cNvSpPr txBox="1">
            <a:spLocks/>
          </p:cNvSpPr>
          <p:nvPr/>
        </p:nvSpPr>
        <p:spPr>
          <a:xfrm>
            <a:off x="3737267" y="4456357"/>
            <a:ext cx="4773722" cy="400299"/>
          </a:xfrm>
          <a:prstGeom prst="rect">
            <a:avLst/>
          </a:prstGeom>
          <a:gradFill>
            <a:gsLst>
              <a:gs pos="16000">
                <a:srgbClr val="FED398"/>
              </a:gs>
              <a:gs pos="0">
                <a:srgbClr val="DCA61E">
                  <a:tint val="66000"/>
                  <a:satMod val="160000"/>
                </a:srgbClr>
              </a:gs>
              <a:gs pos="50000">
                <a:srgbClr val="DCA61E">
                  <a:tint val="44500"/>
                  <a:satMod val="160000"/>
                </a:srgbClr>
              </a:gs>
              <a:gs pos="100000">
                <a:srgbClr val="DCA61E">
                  <a:tint val="23500"/>
                  <a:satMod val="160000"/>
                </a:srgbClr>
              </a:gs>
            </a:gsLst>
            <a:lin ang="5400000" scaled="1"/>
          </a:gra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C9961E"/>
              </a:buClr>
              <a:buFont typeface="Arial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+mn-ea"/>
                <a:cs typeface="Calibri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C9961E"/>
              </a:buClr>
              <a:buFont typeface="Arial" pitchFamily="34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+mn-ea"/>
                <a:cs typeface="Calibri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C9961E"/>
              </a:buClr>
              <a:buFont typeface="Wingdings" pitchFamily="2" charset="2"/>
              <a:buChar char="§"/>
              <a:defRPr sz="1800" kern="120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+mn-ea"/>
                <a:cs typeface="Calibri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C9961E"/>
              </a:buClr>
              <a:buFont typeface="Arial" pitchFamily="34" charset="0"/>
              <a:buChar char="–"/>
              <a:defRPr sz="1600" kern="120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+mn-ea"/>
                <a:cs typeface="Calibri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C9961E"/>
              </a:buClr>
              <a:buFont typeface="System Font Regular"/>
              <a:buChar char="-"/>
              <a:defRPr sz="1600" kern="120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Corrective Action Plan Timeline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2CADBFA8-BA03-9AFF-F5BE-ED0702BFD1BB}"/>
              </a:ext>
            </a:extLst>
          </p:cNvPr>
          <p:cNvSpPr/>
          <p:nvPr/>
        </p:nvSpPr>
        <p:spPr>
          <a:xfrm>
            <a:off x="1143000" y="5029200"/>
            <a:ext cx="10314515" cy="94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5BA4099B-FA83-45EC-3FED-6F8F2654BDF9}"/>
              </a:ext>
            </a:extLst>
          </p:cNvPr>
          <p:cNvSpPr txBox="1">
            <a:spLocks/>
          </p:cNvSpPr>
          <p:nvPr/>
        </p:nvSpPr>
        <p:spPr>
          <a:xfrm>
            <a:off x="1143000" y="5678054"/>
            <a:ext cx="5389033" cy="3692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C9961E"/>
              </a:buClr>
              <a:buFont typeface="Arial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+mn-ea"/>
                <a:cs typeface="Calibri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C9961E"/>
              </a:buClr>
              <a:buFont typeface="Arial" pitchFamily="34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+mn-ea"/>
                <a:cs typeface="Calibri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C9961E"/>
              </a:buClr>
              <a:buFont typeface="Wingdings" pitchFamily="2" charset="2"/>
              <a:buChar char="§"/>
              <a:defRPr sz="1800" kern="120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+mn-ea"/>
                <a:cs typeface="Calibri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C9961E"/>
              </a:buClr>
              <a:buFont typeface="Arial" pitchFamily="34" charset="0"/>
              <a:buChar char="–"/>
              <a:defRPr sz="1600" kern="120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+mn-ea"/>
                <a:cs typeface="Calibri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C9961E"/>
              </a:buClr>
              <a:buFont typeface="System Font Regular"/>
              <a:buChar char="-"/>
              <a:defRPr sz="1600" kern="120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DAE2C-3DC5-DCAF-0E1E-D1FFFCA25F8C}"/>
              </a:ext>
            </a:extLst>
          </p:cNvPr>
          <p:cNvSpPr txBox="1"/>
          <p:nvPr/>
        </p:nvSpPr>
        <p:spPr>
          <a:xfrm>
            <a:off x="1105573" y="5117100"/>
            <a:ext cx="879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1625D7-3829-81FA-4FC7-CDAFAFB14B8A}"/>
              </a:ext>
            </a:extLst>
          </p:cNvPr>
          <p:cNvSpPr txBox="1"/>
          <p:nvPr/>
        </p:nvSpPr>
        <p:spPr>
          <a:xfrm>
            <a:off x="3362804" y="5105400"/>
            <a:ext cx="1590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Submission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956C90-61D1-DA1F-42FB-868EF87ED6E6}"/>
              </a:ext>
            </a:extLst>
          </p:cNvPr>
          <p:cNvSpPr txBox="1"/>
          <p:nvPr/>
        </p:nvSpPr>
        <p:spPr>
          <a:xfrm>
            <a:off x="7010400" y="5105400"/>
            <a:ext cx="1263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Approval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6548E5-E3A4-37A5-6F30-84443BC4D76A}"/>
              </a:ext>
            </a:extLst>
          </p:cNvPr>
          <p:cNvSpPr txBox="1"/>
          <p:nvPr/>
        </p:nvSpPr>
        <p:spPr>
          <a:xfrm>
            <a:off x="9632242" y="5112534"/>
            <a:ext cx="1981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Implementation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6C50FD84-463D-5662-1D01-06A8A30BE963}"/>
              </a:ext>
            </a:extLst>
          </p:cNvPr>
          <p:cNvSpPr/>
          <p:nvPr/>
        </p:nvSpPr>
        <p:spPr>
          <a:xfrm rot="5400000">
            <a:off x="2428949" y="4748655"/>
            <a:ext cx="400110" cy="1288112"/>
          </a:xfrm>
          <a:prstGeom prst="rightBrace">
            <a:avLst>
              <a:gd name="adj1" fmla="val 8333"/>
              <a:gd name="adj2" fmla="val 46442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F9D319-BAC4-1342-780E-7AE101522CD4}"/>
              </a:ext>
            </a:extLst>
          </p:cNvPr>
          <p:cNvSpPr txBox="1"/>
          <p:nvPr/>
        </p:nvSpPr>
        <p:spPr>
          <a:xfrm>
            <a:off x="2196256" y="5562600"/>
            <a:ext cx="107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 DAYS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860CD8C8-9921-8E3C-F4C1-D902D79D84C9}"/>
              </a:ext>
            </a:extLst>
          </p:cNvPr>
          <p:cNvSpPr/>
          <p:nvPr/>
        </p:nvSpPr>
        <p:spPr>
          <a:xfrm rot="5400000">
            <a:off x="5666021" y="4239977"/>
            <a:ext cx="392959" cy="2276203"/>
          </a:xfrm>
          <a:prstGeom prst="rightBrace">
            <a:avLst>
              <a:gd name="adj1" fmla="val 8333"/>
              <a:gd name="adj2" fmla="val 46442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55595CA8-64F3-F1C7-1AA6-A1D2AC9BC384}"/>
              </a:ext>
            </a:extLst>
          </p:cNvPr>
          <p:cNvSpPr/>
          <p:nvPr/>
        </p:nvSpPr>
        <p:spPr>
          <a:xfrm rot="5400000">
            <a:off x="8703742" y="4707456"/>
            <a:ext cx="400112" cy="1348396"/>
          </a:xfrm>
          <a:prstGeom prst="rightBrace">
            <a:avLst>
              <a:gd name="adj1" fmla="val 8333"/>
              <a:gd name="adj2" fmla="val 46442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D2C6B5-CB63-B6A1-3E49-C2EEF11C8B0F}"/>
              </a:ext>
            </a:extLst>
          </p:cNvPr>
          <p:cNvSpPr txBox="1"/>
          <p:nvPr/>
        </p:nvSpPr>
        <p:spPr>
          <a:xfrm>
            <a:off x="5489010" y="5609006"/>
            <a:ext cx="107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21 DAYS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B86887-BB43-FB2A-7B6D-3C64E7ECC6B3}"/>
              </a:ext>
            </a:extLst>
          </p:cNvPr>
          <p:cNvSpPr txBox="1"/>
          <p:nvPr/>
        </p:nvSpPr>
        <p:spPr>
          <a:xfrm>
            <a:off x="8510989" y="5581710"/>
            <a:ext cx="107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 DAYS</a:t>
            </a:r>
          </a:p>
        </p:txBody>
      </p:sp>
    </p:spTree>
    <p:extLst>
      <p:ext uri="{BB962C8B-B14F-4D97-AF65-F5344CB8AC3E}">
        <p14:creationId xmlns:p14="http://schemas.microsoft.com/office/powerpoint/2010/main" val="2280717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01EB7-0835-484E-A2DB-007D5DE7B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00"/>
            <a:ext cx="12192000" cy="1036638"/>
          </a:xfrm>
        </p:spPr>
        <p:txBody>
          <a:bodyPr>
            <a:normAutofit/>
          </a:bodyPr>
          <a:lstStyle/>
          <a:p>
            <a:r>
              <a:rPr lang="en-US" dirty="0"/>
              <a:t>New Framework For End of Continuous Coverage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83729-35B8-B743-9A3A-3759B513C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90639"/>
            <a:ext cx="5386917" cy="884236"/>
          </a:xfrm>
          <a:gradFill flip="none" rotWithShape="1">
            <a:gsLst>
              <a:gs pos="0">
                <a:srgbClr val="DCA61E">
                  <a:tint val="66000"/>
                  <a:satMod val="160000"/>
                </a:srgbClr>
              </a:gs>
              <a:gs pos="50000">
                <a:srgbClr val="DCA61E">
                  <a:tint val="44500"/>
                  <a:satMod val="160000"/>
                </a:srgbClr>
              </a:gs>
              <a:gs pos="100000">
                <a:srgbClr val="DCA61E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anchor="ctr">
            <a:noAutofit/>
          </a:bodyPr>
          <a:lstStyle/>
          <a:p>
            <a:pPr algn="ctr"/>
            <a:r>
              <a:rPr lang="en-US" dirty="0"/>
              <a:t>Continuous Coverage </a:t>
            </a:r>
          </a:p>
          <a:p>
            <a:pPr algn="ctr"/>
            <a:r>
              <a:rPr lang="en-US" dirty="0"/>
              <a:t>De-Linked from PHE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4ECE9-64C3-204F-BAC7-7A6DCB64E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251076"/>
            <a:ext cx="5386917" cy="3997324"/>
          </a:xfrm>
        </p:spPr>
        <p:txBody>
          <a:bodyPr>
            <a:normAutofit/>
          </a:bodyPr>
          <a:lstStyle/>
          <a:p>
            <a:r>
              <a:rPr lang="en-US" dirty="0"/>
              <a:t>Beginning April 1, 2023, states may begin disenrolling Medicaid enrollees who are no longer eligible after conducting a fresh and complete renewal</a:t>
            </a:r>
          </a:p>
          <a:p>
            <a:r>
              <a:rPr lang="en-US" dirty="0"/>
              <a:t>Current MOE requirements continue to apply through March </a:t>
            </a:r>
          </a:p>
          <a:p>
            <a:r>
              <a:rPr lang="en-US" dirty="0"/>
              <a:t>New MOE requirements starting April 1, 2023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7C7AAFF-F7D6-3149-8BFD-08A4F0403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9567" y="1290639"/>
            <a:ext cx="5389033" cy="873123"/>
          </a:xfrm>
          <a:gradFill flip="none" rotWithShape="1">
            <a:gsLst>
              <a:gs pos="0">
                <a:srgbClr val="DCA61E">
                  <a:tint val="66000"/>
                  <a:satMod val="160000"/>
                </a:srgbClr>
              </a:gs>
              <a:gs pos="50000">
                <a:srgbClr val="DCA61E">
                  <a:tint val="44500"/>
                  <a:satMod val="160000"/>
                </a:srgbClr>
              </a:gs>
              <a:gs pos="100000">
                <a:srgbClr val="DCA61E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anchor="ctr">
            <a:normAutofit/>
          </a:bodyPr>
          <a:lstStyle/>
          <a:p>
            <a:pPr algn="ctr"/>
            <a:r>
              <a:rPr lang="en-US" dirty="0"/>
              <a:t>Enhanced FMAP Phases Down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5B131C-B898-E448-9CB0-7BD377764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9567" y="2239964"/>
            <a:ext cx="5389033" cy="884236"/>
          </a:xfrm>
        </p:spPr>
        <p:txBody>
          <a:bodyPr>
            <a:normAutofit/>
          </a:bodyPr>
          <a:lstStyle/>
          <a:p>
            <a:r>
              <a:rPr lang="en-US" dirty="0"/>
              <a:t>States that comply with applicable MOE requirements will receive: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B618F-0515-CB49-93ED-D5E553B7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AA83B17-A0D2-E473-29E8-628D98105F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9392998"/>
              </p:ext>
            </p:extLst>
          </p:nvPr>
        </p:nvGraphicFramePr>
        <p:xfrm>
          <a:off x="6678083" y="2895600"/>
          <a:ext cx="4572000" cy="3156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2485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BFECD6-F2EA-AF46-B94E-77CA42132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Guidance and Expectations for States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CBBAAF-80D0-EF44-BF3B-83D5E0E98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384800" cy="4267200"/>
          </a:xfrm>
        </p:spPr>
        <p:txBody>
          <a:bodyPr>
            <a:normAutofit/>
          </a:bodyPr>
          <a:lstStyle/>
          <a:p>
            <a:r>
              <a:rPr lang="en-US" dirty="0"/>
              <a:t>States have 12 months to initiate renewals; 14 months to complete</a:t>
            </a:r>
          </a:p>
          <a:p>
            <a:r>
              <a:rPr lang="en-US" dirty="0"/>
              <a:t>Must complete fresh renewal for all enrollees</a:t>
            </a:r>
          </a:p>
          <a:p>
            <a:r>
              <a:rPr lang="en-US" dirty="0"/>
              <a:t>CMS </a:t>
            </a:r>
            <a:r>
              <a:rPr lang="en-US" i="1" u="sng" dirty="0"/>
              <a:t>encourages</a:t>
            </a:r>
            <a:r>
              <a:rPr lang="en-US" dirty="0"/>
              <a:t> states to initiate renewals for no more than 1/9 of caseload each month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61E7F6E-5210-874E-B4FA-5CF9DC563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26720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800" dirty="0"/>
              <a:t>Guidance on coordinating with MCOs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800" dirty="0"/>
              <a:t>1902(e)(14) waivers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sz="2400" dirty="0"/>
              <a:t>SNAP strategy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sz="2400" dirty="0"/>
              <a:t>“No hit” in income source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sz="2400" dirty="0"/>
              <a:t>“No hit” in AVS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sz="2400" dirty="0"/>
              <a:t>Accept updated addresses without notice to old address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sz="2400" dirty="0"/>
              <a:t>Extend timeframe on fair hearing requests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93257-E0AF-2447-B97A-69388B8D6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361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82DBF-E20E-EB24-6258-F2FFA5899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036638"/>
          </a:xfrm>
        </p:spPr>
        <p:txBody>
          <a:bodyPr>
            <a:normAutofit/>
          </a:bodyPr>
          <a:lstStyle/>
          <a:p>
            <a:r>
              <a:rPr lang="en-US" b="1" i="0" u="none" strike="noStrike" dirty="0">
                <a:solidFill>
                  <a:srgbClr val="244061"/>
                </a:solidFill>
                <a:effectLst/>
              </a:rPr>
              <a:t>MOE Requirements Starting April 1, 2023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FF9A-97E3-FCED-C7BE-BC5F0D7AF5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5384800" cy="3962399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Conduct redeterminations in accordance with Federal requirements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Maintenance of up-to-date contact information</a:t>
            </a:r>
          </a:p>
          <a:p>
            <a:pPr lvl="1"/>
            <a:r>
              <a:rPr lang="en-US" dirty="0"/>
              <a:t>Use NCOA, state human service agency, OR other reliable sources</a:t>
            </a:r>
          </a:p>
          <a:p>
            <a:pPr lvl="1"/>
            <a:r>
              <a:rPr lang="en-US" dirty="0"/>
              <a:t>Attempt to ensure it has up-to-date contact information for enrollees (including mailing address, phone number and email address)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DF87EE-FDBD-D525-FAB0-00DC586A4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384800" cy="4267200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 startAt="3"/>
            </a:pPr>
            <a:r>
              <a:rPr lang="en-US" dirty="0"/>
              <a:t>Attempt to contact beneficiaries prior to disenrollment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Before disenrolling anyone based on returned mail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Undertake good faith effort to contact individual using more than one modality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5ABA6-AFB3-2F94-EF88-D78067023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9DC117-A980-D0E8-24E0-03B418E34B35}"/>
              </a:ext>
            </a:extLst>
          </p:cNvPr>
          <p:cNvSpPr txBox="1"/>
          <p:nvPr/>
        </p:nvSpPr>
        <p:spPr>
          <a:xfrm>
            <a:off x="965200" y="5490999"/>
            <a:ext cx="10058400" cy="523220"/>
          </a:xfrm>
          <a:prstGeom prst="rect">
            <a:avLst/>
          </a:prstGeom>
          <a:gradFill>
            <a:gsLst>
              <a:gs pos="63000">
                <a:srgbClr val="FDE3C2"/>
              </a:gs>
              <a:gs pos="0">
                <a:srgbClr val="DCA61E">
                  <a:tint val="66000"/>
                  <a:satMod val="160000"/>
                </a:srgbClr>
              </a:gs>
              <a:gs pos="50000">
                <a:srgbClr val="DCA61E">
                  <a:tint val="44500"/>
                  <a:satMod val="160000"/>
                </a:srgbClr>
              </a:gs>
              <a:gs pos="100000">
                <a:srgbClr val="DCA61E">
                  <a:tint val="23500"/>
                  <a:satMod val="160000"/>
                </a:srgbClr>
              </a:gs>
            </a:gsLst>
            <a:lin ang="5400000" scaled="1"/>
          </a:gra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800" i="1" dirty="0">
                <a:solidFill>
                  <a:schemeClr val="tx2">
                    <a:lumMod val="50000"/>
                  </a:schemeClr>
                </a:solidFill>
              </a:rPr>
              <a:t>Failure to comply = loss of enhanced FMAP for the quarter</a:t>
            </a:r>
          </a:p>
        </p:txBody>
      </p:sp>
    </p:spTree>
    <p:extLst>
      <p:ext uri="{BB962C8B-B14F-4D97-AF65-F5344CB8AC3E}">
        <p14:creationId xmlns:p14="http://schemas.microsoft.com/office/powerpoint/2010/main" val="3778486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2AB604-7BD8-2B4F-8021-DE9B2D78B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5760" y="6458518"/>
            <a:ext cx="2743200" cy="365125"/>
          </a:xfrm>
        </p:spPr>
        <p:txBody>
          <a:bodyPr/>
          <a:lstStyle/>
          <a:p>
            <a:fld id="{ADA2D79C-CD48-4D19-A731-CDEDB40B86D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46" name="Right Arrow 145">
            <a:extLst>
              <a:ext uri="{FF2B5EF4-FFF2-40B4-BE49-F238E27FC236}">
                <a16:creationId xmlns:a16="http://schemas.microsoft.com/office/drawing/2014/main" id="{F442214D-085E-664C-9855-072DF40E45C3}"/>
              </a:ext>
            </a:extLst>
          </p:cNvPr>
          <p:cNvSpPr/>
          <p:nvPr/>
        </p:nvSpPr>
        <p:spPr>
          <a:xfrm>
            <a:off x="0" y="17255"/>
            <a:ext cx="12192000" cy="6840745"/>
          </a:xfrm>
          <a:custGeom>
            <a:avLst/>
            <a:gdLst>
              <a:gd name="connsiteX0" fmla="*/ 0 w 12911214"/>
              <a:gd name="connsiteY0" fmla="*/ 1837668 h 7350672"/>
              <a:gd name="connsiteX1" fmla="*/ 9235878 w 12911214"/>
              <a:gd name="connsiteY1" fmla="*/ 1837668 h 7350672"/>
              <a:gd name="connsiteX2" fmla="*/ 9235878 w 12911214"/>
              <a:gd name="connsiteY2" fmla="*/ 0 h 7350672"/>
              <a:gd name="connsiteX3" fmla="*/ 12911214 w 12911214"/>
              <a:gd name="connsiteY3" fmla="*/ 3675336 h 7350672"/>
              <a:gd name="connsiteX4" fmla="*/ 9235878 w 12911214"/>
              <a:gd name="connsiteY4" fmla="*/ 7350672 h 7350672"/>
              <a:gd name="connsiteX5" fmla="*/ 9235878 w 12911214"/>
              <a:gd name="connsiteY5" fmla="*/ 5513004 h 7350672"/>
              <a:gd name="connsiteX6" fmla="*/ 0 w 12911214"/>
              <a:gd name="connsiteY6" fmla="*/ 5513004 h 7350672"/>
              <a:gd name="connsiteX7" fmla="*/ 0 w 12911214"/>
              <a:gd name="connsiteY7" fmla="*/ 1837668 h 7350672"/>
              <a:gd name="connsiteX0" fmla="*/ 0 w 12911214"/>
              <a:gd name="connsiteY0" fmla="*/ 1264644 h 6777648"/>
              <a:gd name="connsiteX1" fmla="*/ 9235878 w 12911214"/>
              <a:gd name="connsiteY1" fmla="*/ 1264644 h 6777648"/>
              <a:gd name="connsiteX2" fmla="*/ 9235878 w 12911214"/>
              <a:gd name="connsiteY2" fmla="*/ 0 h 6777648"/>
              <a:gd name="connsiteX3" fmla="*/ 12911214 w 12911214"/>
              <a:gd name="connsiteY3" fmla="*/ 3102312 h 6777648"/>
              <a:gd name="connsiteX4" fmla="*/ 9235878 w 12911214"/>
              <a:gd name="connsiteY4" fmla="*/ 6777648 h 6777648"/>
              <a:gd name="connsiteX5" fmla="*/ 9235878 w 12911214"/>
              <a:gd name="connsiteY5" fmla="*/ 4939980 h 6777648"/>
              <a:gd name="connsiteX6" fmla="*/ 0 w 12911214"/>
              <a:gd name="connsiteY6" fmla="*/ 4939980 h 6777648"/>
              <a:gd name="connsiteX7" fmla="*/ 0 w 12911214"/>
              <a:gd name="connsiteY7" fmla="*/ 1264644 h 6777648"/>
              <a:gd name="connsiteX0" fmla="*/ 0 w 12911214"/>
              <a:gd name="connsiteY0" fmla="*/ 1264644 h 5875440"/>
              <a:gd name="connsiteX1" fmla="*/ 9235878 w 12911214"/>
              <a:gd name="connsiteY1" fmla="*/ 1264644 h 5875440"/>
              <a:gd name="connsiteX2" fmla="*/ 9235878 w 12911214"/>
              <a:gd name="connsiteY2" fmla="*/ 0 h 5875440"/>
              <a:gd name="connsiteX3" fmla="*/ 12911214 w 12911214"/>
              <a:gd name="connsiteY3" fmla="*/ 3102312 h 5875440"/>
              <a:gd name="connsiteX4" fmla="*/ 9235878 w 12911214"/>
              <a:gd name="connsiteY4" fmla="*/ 5875440 h 5875440"/>
              <a:gd name="connsiteX5" fmla="*/ 9235878 w 12911214"/>
              <a:gd name="connsiteY5" fmla="*/ 4939980 h 5875440"/>
              <a:gd name="connsiteX6" fmla="*/ 0 w 12911214"/>
              <a:gd name="connsiteY6" fmla="*/ 4939980 h 5875440"/>
              <a:gd name="connsiteX7" fmla="*/ 0 w 12911214"/>
              <a:gd name="connsiteY7" fmla="*/ 1264644 h 5875440"/>
              <a:gd name="connsiteX0" fmla="*/ 0 w 11923662"/>
              <a:gd name="connsiteY0" fmla="*/ 1264644 h 5875440"/>
              <a:gd name="connsiteX1" fmla="*/ 9235878 w 11923662"/>
              <a:gd name="connsiteY1" fmla="*/ 1264644 h 5875440"/>
              <a:gd name="connsiteX2" fmla="*/ 9235878 w 11923662"/>
              <a:gd name="connsiteY2" fmla="*/ 0 h 5875440"/>
              <a:gd name="connsiteX3" fmla="*/ 11923662 w 11923662"/>
              <a:gd name="connsiteY3" fmla="*/ 3114504 h 5875440"/>
              <a:gd name="connsiteX4" fmla="*/ 9235878 w 11923662"/>
              <a:gd name="connsiteY4" fmla="*/ 5875440 h 5875440"/>
              <a:gd name="connsiteX5" fmla="*/ 9235878 w 11923662"/>
              <a:gd name="connsiteY5" fmla="*/ 4939980 h 5875440"/>
              <a:gd name="connsiteX6" fmla="*/ 0 w 11923662"/>
              <a:gd name="connsiteY6" fmla="*/ 4939980 h 5875440"/>
              <a:gd name="connsiteX7" fmla="*/ 0 w 11923662"/>
              <a:gd name="connsiteY7" fmla="*/ 1264644 h 5875440"/>
              <a:gd name="connsiteX0" fmla="*/ 0 w 11923662"/>
              <a:gd name="connsiteY0" fmla="*/ 1264644 h 5875440"/>
              <a:gd name="connsiteX1" fmla="*/ 9235878 w 11923662"/>
              <a:gd name="connsiteY1" fmla="*/ 1069572 h 5875440"/>
              <a:gd name="connsiteX2" fmla="*/ 9235878 w 11923662"/>
              <a:gd name="connsiteY2" fmla="*/ 0 h 5875440"/>
              <a:gd name="connsiteX3" fmla="*/ 11923662 w 11923662"/>
              <a:gd name="connsiteY3" fmla="*/ 3114504 h 5875440"/>
              <a:gd name="connsiteX4" fmla="*/ 9235878 w 11923662"/>
              <a:gd name="connsiteY4" fmla="*/ 5875440 h 5875440"/>
              <a:gd name="connsiteX5" fmla="*/ 9235878 w 11923662"/>
              <a:gd name="connsiteY5" fmla="*/ 4939980 h 5875440"/>
              <a:gd name="connsiteX6" fmla="*/ 0 w 11923662"/>
              <a:gd name="connsiteY6" fmla="*/ 4939980 h 5875440"/>
              <a:gd name="connsiteX7" fmla="*/ 0 w 11923662"/>
              <a:gd name="connsiteY7" fmla="*/ 1264644 h 5875440"/>
              <a:gd name="connsiteX0" fmla="*/ 0 w 11923662"/>
              <a:gd name="connsiteY0" fmla="*/ 1069572 h 5875440"/>
              <a:gd name="connsiteX1" fmla="*/ 9235878 w 11923662"/>
              <a:gd name="connsiteY1" fmla="*/ 1069572 h 5875440"/>
              <a:gd name="connsiteX2" fmla="*/ 9235878 w 11923662"/>
              <a:gd name="connsiteY2" fmla="*/ 0 h 5875440"/>
              <a:gd name="connsiteX3" fmla="*/ 11923662 w 11923662"/>
              <a:gd name="connsiteY3" fmla="*/ 3114504 h 5875440"/>
              <a:gd name="connsiteX4" fmla="*/ 9235878 w 11923662"/>
              <a:gd name="connsiteY4" fmla="*/ 5875440 h 5875440"/>
              <a:gd name="connsiteX5" fmla="*/ 9235878 w 11923662"/>
              <a:gd name="connsiteY5" fmla="*/ 4939980 h 5875440"/>
              <a:gd name="connsiteX6" fmla="*/ 0 w 11923662"/>
              <a:gd name="connsiteY6" fmla="*/ 4939980 h 5875440"/>
              <a:gd name="connsiteX7" fmla="*/ 0 w 11923662"/>
              <a:gd name="connsiteY7" fmla="*/ 1069572 h 5875440"/>
              <a:gd name="connsiteX0" fmla="*/ 0 w 11909375"/>
              <a:gd name="connsiteY0" fmla="*/ 1069572 h 5875440"/>
              <a:gd name="connsiteX1" fmla="*/ 9235878 w 11909375"/>
              <a:gd name="connsiteY1" fmla="*/ 1069572 h 5875440"/>
              <a:gd name="connsiteX2" fmla="*/ 9235878 w 11909375"/>
              <a:gd name="connsiteY2" fmla="*/ 0 h 5875440"/>
              <a:gd name="connsiteX3" fmla="*/ 11909375 w 11909375"/>
              <a:gd name="connsiteY3" fmla="*/ 2885904 h 5875440"/>
              <a:gd name="connsiteX4" fmla="*/ 9235878 w 11909375"/>
              <a:gd name="connsiteY4" fmla="*/ 5875440 h 5875440"/>
              <a:gd name="connsiteX5" fmla="*/ 9235878 w 11909375"/>
              <a:gd name="connsiteY5" fmla="*/ 4939980 h 5875440"/>
              <a:gd name="connsiteX6" fmla="*/ 0 w 11909375"/>
              <a:gd name="connsiteY6" fmla="*/ 4939980 h 5875440"/>
              <a:gd name="connsiteX7" fmla="*/ 0 w 11909375"/>
              <a:gd name="connsiteY7" fmla="*/ 1069572 h 5875440"/>
              <a:gd name="connsiteX0" fmla="*/ 0 w 11909375"/>
              <a:gd name="connsiteY0" fmla="*/ 1069572 h 6007520"/>
              <a:gd name="connsiteX1" fmla="*/ 9235878 w 11909375"/>
              <a:gd name="connsiteY1" fmla="*/ 1069572 h 6007520"/>
              <a:gd name="connsiteX2" fmla="*/ 9235878 w 11909375"/>
              <a:gd name="connsiteY2" fmla="*/ 0 h 6007520"/>
              <a:gd name="connsiteX3" fmla="*/ 11909375 w 11909375"/>
              <a:gd name="connsiteY3" fmla="*/ 2885904 h 6007520"/>
              <a:gd name="connsiteX4" fmla="*/ 9235878 w 11909375"/>
              <a:gd name="connsiteY4" fmla="*/ 6007520 h 6007520"/>
              <a:gd name="connsiteX5" fmla="*/ 9235878 w 11909375"/>
              <a:gd name="connsiteY5" fmla="*/ 4939980 h 6007520"/>
              <a:gd name="connsiteX6" fmla="*/ 0 w 11909375"/>
              <a:gd name="connsiteY6" fmla="*/ 4939980 h 6007520"/>
              <a:gd name="connsiteX7" fmla="*/ 0 w 11909375"/>
              <a:gd name="connsiteY7" fmla="*/ 1069572 h 6007520"/>
              <a:gd name="connsiteX0" fmla="*/ 0 w 11909375"/>
              <a:gd name="connsiteY0" fmla="*/ 1252452 h 6190400"/>
              <a:gd name="connsiteX1" fmla="*/ 9235878 w 11909375"/>
              <a:gd name="connsiteY1" fmla="*/ 1252452 h 6190400"/>
              <a:gd name="connsiteX2" fmla="*/ 9225953 w 11909375"/>
              <a:gd name="connsiteY2" fmla="*/ 0 h 6190400"/>
              <a:gd name="connsiteX3" fmla="*/ 11909375 w 11909375"/>
              <a:gd name="connsiteY3" fmla="*/ 3068784 h 6190400"/>
              <a:gd name="connsiteX4" fmla="*/ 9235878 w 11909375"/>
              <a:gd name="connsiteY4" fmla="*/ 6190400 h 6190400"/>
              <a:gd name="connsiteX5" fmla="*/ 9235878 w 11909375"/>
              <a:gd name="connsiteY5" fmla="*/ 5122860 h 6190400"/>
              <a:gd name="connsiteX6" fmla="*/ 0 w 11909375"/>
              <a:gd name="connsiteY6" fmla="*/ 5122860 h 6190400"/>
              <a:gd name="connsiteX7" fmla="*/ 0 w 11909375"/>
              <a:gd name="connsiteY7" fmla="*/ 1252452 h 61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09375" h="6190400">
                <a:moveTo>
                  <a:pt x="0" y="1252452"/>
                </a:moveTo>
                <a:lnTo>
                  <a:pt x="9235878" y="1252452"/>
                </a:lnTo>
                <a:cubicBezTo>
                  <a:pt x="9232570" y="834968"/>
                  <a:pt x="9229261" y="417484"/>
                  <a:pt x="9225953" y="0"/>
                </a:cubicBezTo>
                <a:lnTo>
                  <a:pt x="11909375" y="3068784"/>
                </a:lnTo>
                <a:lnTo>
                  <a:pt x="9235878" y="6190400"/>
                </a:lnTo>
                <a:lnTo>
                  <a:pt x="9235878" y="5122860"/>
                </a:lnTo>
                <a:lnTo>
                  <a:pt x="0" y="5122860"/>
                </a:lnTo>
                <a:lnTo>
                  <a:pt x="0" y="125245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EA0246A-2BCB-5049-B66B-8B0D84AB317E}"/>
              </a:ext>
            </a:extLst>
          </p:cNvPr>
          <p:cNvSpPr txBox="1"/>
          <p:nvPr/>
        </p:nvSpPr>
        <p:spPr>
          <a:xfrm>
            <a:off x="2060793" y="2092520"/>
            <a:ext cx="8135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Option A: </a:t>
            </a:r>
            <a:r>
              <a:rPr lang="en-US" sz="1400" dirty="0"/>
              <a:t>States begin 12-month unwinding period two months prior to first terminations on April 1, 2023 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CFA0266-9981-6740-994D-4D603908825E}"/>
              </a:ext>
            </a:extLst>
          </p:cNvPr>
          <p:cNvSpPr txBox="1"/>
          <p:nvPr/>
        </p:nvSpPr>
        <p:spPr>
          <a:xfrm>
            <a:off x="2066299" y="3270244"/>
            <a:ext cx="7976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Option B: </a:t>
            </a:r>
            <a:r>
              <a:rPr lang="en-US" sz="1400" dirty="0"/>
              <a:t>States begin 12-month unwinding period one month prior to first terminations on April 1, 2023 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C74BB21B-E2B3-6A48-9C3C-1014AB567CD6}"/>
              </a:ext>
            </a:extLst>
          </p:cNvPr>
          <p:cNvSpPr/>
          <p:nvPr/>
        </p:nvSpPr>
        <p:spPr>
          <a:xfrm>
            <a:off x="1331024" y="3657515"/>
            <a:ext cx="412124" cy="415344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E129B105-E8D7-0243-ABB6-E531F065EB95}"/>
              </a:ext>
            </a:extLst>
          </p:cNvPr>
          <p:cNvSpPr/>
          <p:nvPr/>
        </p:nvSpPr>
        <p:spPr>
          <a:xfrm>
            <a:off x="1976151" y="3657515"/>
            <a:ext cx="412124" cy="41534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577976DE-E61F-D44D-910C-9667FC81CCC7}"/>
              </a:ext>
            </a:extLst>
          </p:cNvPr>
          <p:cNvSpPr/>
          <p:nvPr/>
        </p:nvSpPr>
        <p:spPr>
          <a:xfrm>
            <a:off x="2619242" y="3657515"/>
            <a:ext cx="412124" cy="41534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E5EBF65-D79B-EC4A-AFCF-B4AB59C95658}"/>
              </a:ext>
            </a:extLst>
          </p:cNvPr>
          <p:cNvSpPr/>
          <p:nvPr/>
        </p:nvSpPr>
        <p:spPr>
          <a:xfrm>
            <a:off x="3264369" y="3660552"/>
            <a:ext cx="412124" cy="41534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FFBDFAD8-44C7-874A-A63D-D111D3BD3713}"/>
              </a:ext>
            </a:extLst>
          </p:cNvPr>
          <p:cNvSpPr/>
          <p:nvPr/>
        </p:nvSpPr>
        <p:spPr>
          <a:xfrm>
            <a:off x="3911532" y="3660552"/>
            <a:ext cx="412124" cy="41534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3296F673-6D94-9743-9DAB-B2E76A46B951}"/>
              </a:ext>
            </a:extLst>
          </p:cNvPr>
          <p:cNvSpPr/>
          <p:nvPr/>
        </p:nvSpPr>
        <p:spPr>
          <a:xfrm>
            <a:off x="4554623" y="3658041"/>
            <a:ext cx="412124" cy="41534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3B3DF82A-D8C9-4D4D-8D5B-573CEC4D4AB5}"/>
              </a:ext>
            </a:extLst>
          </p:cNvPr>
          <p:cNvSpPr/>
          <p:nvPr/>
        </p:nvSpPr>
        <p:spPr>
          <a:xfrm>
            <a:off x="5197714" y="3657515"/>
            <a:ext cx="412124" cy="41534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FE6272AC-1366-4C4F-AAD8-DFA7203D3C11}"/>
              </a:ext>
            </a:extLst>
          </p:cNvPr>
          <p:cNvSpPr/>
          <p:nvPr/>
        </p:nvSpPr>
        <p:spPr>
          <a:xfrm>
            <a:off x="5847340" y="3657515"/>
            <a:ext cx="412124" cy="41534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47E00E85-0D00-6E44-8677-64912EF608C1}"/>
              </a:ext>
            </a:extLst>
          </p:cNvPr>
          <p:cNvSpPr/>
          <p:nvPr/>
        </p:nvSpPr>
        <p:spPr>
          <a:xfrm>
            <a:off x="6495039" y="3658041"/>
            <a:ext cx="412124" cy="41534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D1E473B3-D00B-AB40-BCD2-FC859695C6CA}"/>
              </a:ext>
            </a:extLst>
          </p:cNvPr>
          <p:cNvSpPr/>
          <p:nvPr/>
        </p:nvSpPr>
        <p:spPr>
          <a:xfrm>
            <a:off x="7141129" y="3657515"/>
            <a:ext cx="412124" cy="41534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chemeClr val="bg1"/>
              </a:solidFill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5DB019CD-43C6-9B46-BA2B-D9AB0E8BB817}"/>
              </a:ext>
            </a:extLst>
          </p:cNvPr>
          <p:cNvSpPr/>
          <p:nvPr/>
        </p:nvSpPr>
        <p:spPr>
          <a:xfrm>
            <a:off x="7788292" y="3657867"/>
            <a:ext cx="412124" cy="41534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907D64E3-768F-734F-9048-CF4465D997BA}"/>
              </a:ext>
            </a:extLst>
          </p:cNvPr>
          <p:cNvSpPr/>
          <p:nvPr/>
        </p:nvSpPr>
        <p:spPr>
          <a:xfrm>
            <a:off x="8435455" y="3662639"/>
            <a:ext cx="412124" cy="41534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53D0A0C9-A732-6A49-9819-7D2FB671F32E}"/>
              </a:ext>
            </a:extLst>
          </p:cNvPr>
          <p:cNvSpPr/>
          <p:nvPr/>
        </p:nvSpPr>
        <p:spPr>
          <a:xfrm>
            <a:off x="9082618" y="3658041"/>
            <a:ext cx="412124" cy="41534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DFD5290-1B14-6447-868E-AF2EA92E75CF}"/>
              </a:ext>
            </a:extLst>
          </p:cNvPr>
          <p:cNvSpPr/>
          <p:nvPr/>
        </p:nvSpPr>
        <p:spPr>
          <a:xfrm>
            <a:off x="9677649" y="3662639"/>
            <a:ext cx="412124" cy="41534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EA5B4C8-0F97-0948-A85D-9C06E1B873B9}"/>
              </a:ext>
            </a:extLst>
          </p:cNvPr>
          <p:cNvSpPr txBox="1"/>
          <p:nvPr/>
        </p:nvSpPr>
        <p:spPr>
          <a:xfrm>
            <a:off x="7139542" y="3684158"/>
            <a:ext cx="464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0B877E9-122F-F449-AFA4-6E44A4DBFE67}"/>
              </a:ext>
            </a:extLst>
          </p:cNvPr>
          <p:cNvSpPr txBox="1"/>
          <p:nvPr/>
        </p:nvSpPr>
        <p:spPr>
          <a:xfrm>
            <a:off x="8442641" y="3678160"/>
            <a:ext cx="464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F5FA8D5-59B9-7443-8B94-AE30F7F86EFC}"/>
              </a:ext>
            </a:extLst>
          </p:cNvPr>
          <p:cNvSpPr txBox="1"/>
          <p:nvPr/>
        </p:nvSpPr>
        <p:spPr>
          <a:xfrm>
            <a:off x="9083402" y="3691052"/>
            <a:ext cx="464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0AAD702-4D37-1A46-99F8-A4F432374078}"/>
              </a:ext>
            </a:extLst>
          </p:cNvPr>
          <p:cNvSpPr txBox="1"/>
          <p:nvPr/>
        </p:nvSpPr>
        <p:spPr>
          <a:xfrm>
            <a:off x="9688952" y="3684300"/>
            <a:ext cx="464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01D8934-2B61-5740-A0E8-EF07C77DE86D}"/>
              </a:ext>
            </a:extLst>
          </p:cNvPr>
          <p:cNvSpPr txBox="1"/>
          <p:nvPr/>
        </p:nvSpPr>
        <p:spPr>
          <a:xfrm>
            <a:off x="7802274" y="3675779"/>
            <a:ext cx="464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325D184-15F7-7940-8DB7-9F854765E464}"/>
              </a:ext>
            </a:extLst>
          </p:cNvPr>
          <p:cNvSpPr txBox="1"/>
          <p:nvPr/>
        </p:nvSpPr>
        <p:spPr>
          <a:xfrm>
            <a:off x="2060793" y="4478958"/>
            <a:ext cx="9022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Option C: </a:t>
            </a:r>
            <a:r>
              <a:rPr lang="en-US" sz="1400" dirty="0"/>
              <a:t>States begin 12-month unwinding period the first month terminations are allowed April 1, 2023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522B700-1008-A440-AF2E-E4F1B4C12C09}"/>
              </a:ext>
            </a:extLst>
          </p:cNvPr>
          <p:cNvSpPr txBox="1"/>
          <p:nvPr/>
        </p:nvSpPr>
        <p:spPr>
          <a:xfrm>
            <a:off x="803015" y="437308"/>
            <a:ext cx="8691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March 31, 2023 = End of the Medicaid Continuous Coverage Provision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0C0F544-62C8-2042-8E5A-FD01185FBC43}"/>
              </a:ext>
            </a:extLst>
          </p:cNvPr>
          <p:cNvCxnSpPr>
            <a:cxnSpLocks/>
          </p:cNvCxnSpPr>
          <p:nvPr/>
        </p:nvCxnSpPr>
        <p:spPr>
          <a:xfrm>
            <a:off x="1834917" y="1860588"/>
            <a:ext cx="0" cy="35699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3" name="Oval 112">
            <a:extLst>
              <a:ext uri="{FF2B5EF4-FFF2-40B4-BE49-F238E27FC236}">
                <a16:creationId xmlns:a16="http://schemas.microsoft.com/office/drawing/2014/main" id="{2159EBB6-3118-C642-9EE9-E0BF5F4CE57D}"/>
              </a:ext>
            </a:extLst>
          </p:cNvPr>
          <p:cNvSpPr/>
          <p:nvPr/>
        </p:nvSpPr>
        <p:spPr>
          <a:xfrm>
            <a:off x="2008669" y="4880562"/>
            <a:ext cx="412124" cy="41534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DD8FFD4C-E8DA-6447-A657-2E234A2E8AED}"/>
              </a:ext>
            </a:extLst>
          </p:cNvPr>
          <p:cNvSpPr/>
          <p:nvPr/>
        </p:nvSpPr>
        <p:spPr>
          <a:xfrm>
            <a:off x="2653796" y="4880562"/>
            <a:ext cx="412124" cy="41534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07B7C0E8-A6BE-4B4C-9879-483951C26E4A}"/>
              </a:ext>
            </a:extLst>
          </p:cNvPr>
          <p:cNvSpPr/>
          <p:nvPr/>
        </p:nvSpPr>
        <p:spPr>
          <a:xfrm>
            <a:off x="3296887" y="4880562"/>
            <a:ext cx="412124" cy="41534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EC17A0AB-2989-394F-AD78-64C181C6C281}"/>
              </a:ext>
            </a:extLst>
          </p:cNvPr>
          <p:cNvSpPr/>
          <p:nvPr/>
        </p:nvSpPr>
        <p:spPr>
          <a:xfrm>
            <a:off x="3942014" y="4883599"/>
            <a:ext cx="412124" cy="41534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5FB7A8EC-13F9-994C-A08D-E10A77CFBD53}"/>
              </a:ext>
            </a:extLst>
          </p:cNvPr>
          <p:cNvSpPr/>
          <p:nvPr/>
        </p:nvSpPr>
        <p:spPr>
          <a:xfrm>
            <a:off x="4589177" y="4883599"/>
            <a:ext cx="412124" cy="41534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974616C1-59CD-7B4A-9148-CE12E869AB0F}"/>
              </a:ext>
            </a:extLst>
          </p:cNvPr>
          <p:cNvSpPr/>
          <p:nvPr/>
        </p:nvSpPr>
        <p:spPr>
          <a:xfrm>
            <a:off x="5232268" y="4881088"/>
            <a:ext cx="412124" cy="41534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0901BE5B-B7CA-8E42-92DB-40B13469F8BA}"/>
              </a:ext>
            </a:extLst>
          </p:cNvPr>
          <p:cNvSpPr/>
          <p:nvPr/>
        </p:nvSpPr>
        <p:spPr>
          <a:xfrm>
            <a:off x="5875359" y="4880562"/>
            <a:ext cx="412124" cy="41534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70DCB069-3E36-2240-AE7B-9E0ACB4DFFA0}"/>
              </a:ext>
            </a:extLst>
          </p:cNvPr>
          <p:cNvSpPr/>
          <p:nvPr/>
        </p:nvSpPr>
        <p:spPr>
          <a:xfrm>
            <a:off x="6524985" y="4880562"/>
            <a:ext cx="412124" cy="41534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907BAB73-EFFE-2C4A-806A-11695355FCD1}"/>
              </a:ext>
            </a:extLst>
          </p:cNvPr>
          <p:cNvSpPr/>
          <p:nvPr/>
        </p:nvSpPr>
        <p:spPr>
          <a:xfrm>
            <a:off x="7172684" y="4881088"/>
            <a:ext cx="412124" cy="41534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B2918F3D-84DF-664C-954C-C6D4F5CC9196}"/>
              </a:ext>
            </a:extLst>
          </p:cNvPr>
          <p:cNvSpPr/>
          <p:nvPr/>
        </p:nvSpPr>
        <p:spPr>
          <a:xfrm>
            <a:off x="7818774" y="4880562"/>
            <a:ext cx="412124" cy="41534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chemeClr val="bg1"/>
              </a:solidFill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CF0DA73D-7CB8-8947-8BBF-AF39ACD30F9D}"/>
              </a:ext>
            </a:extLst>
          </p:cNvPr>
          <p:cNvSpPr/>
          <p:nvPr/>
        </p:nvSpPr>
        <p:spPr>
          <a:xfrm>
            <a:off x="8465937" y="4880914"/>
            <a:ext cx="412124" cy="41534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2D688132-381F-7749-8E98-62711F08E4D0}"/>
              </a:ext>
            </a:extLst>
          </p:cNvPr>
          <p:cNvSpPr/>
          <p:nvPr/>
        </p:nvSpPr>
        <p:spPr>
          <a:xfrm>
            <a:off x="9113100" y="4885686"/>
            <a:ext cx="412124" cy="41534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8D06B753-A1A7-4D43-873F-02F21087F957}"/>
              </a:ext>
            </a:extLst>
          </p:cNvPr>
          <p:cNvSpPr/>
          <p:nvPr/>
        </p:nvSpPr>
        <p:spPr>
          <a:xfrm>
            <a:off x="9760263" y="4881088"/>
            <a:ext cx="412124" cy="41534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75D6CB17-C559-2D4E-86CC-18A9334B158A}"/>
              </a:ext>
            </a:extLst>
          </p:cNvPr>
          <p:cNvSpPr/>
          <p:nvPr/>
        </p:nvSpPr>
        <p:spPr>
          <a:xfrm>
            <a:off x="10355294" y="4885686"/>
            <a:ext cx="412124" cy="41534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7330BD8-3EFD-1F46-9ADB-C151E654BFAD}"/>
              </a:ext>
            </a:extLst>
          </p:cNvPr>
          <p:cNvSpPr txBox="1"/>
          <p:nvPr/>
        </p:nvSpPr>
        <p:spPr>
          <a:xfrm>
            <a:off x="7817187" y="4907205"/>
            <a:ext cx="464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0E29EF9-4C75-D244-88F2-4ABC1ED667BE}"/>
              </a:ext>
            </a:extLst>
          </p:cNvPr>
          <p:cNvSpPr txBox="1"/>
          <p:nvPr/>
        </p:nvSpPr>
        <p:spPr>
          <a:xfrm>
            <a:off x="9120286" y="4901207"/>
            <a:ext cx="464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8A40700-E0B0-E64C-AD63-7B276224F1E7}"/>
              </a:ext>
            </a:extLst>
          </p:cNvPr>
          <p:cNvSpPr txBox="1"/>
          <p:nvPr/>
        </p:nvSpPr>
        <p:spPr>
          <a:xfrm>
            <a:off x="9761047" y="4914099"/>
            <a:ext cx="464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98FC21F9-3750-1F4A-9322-C0581ED6BB6A}"/>
              </a:ext>
            </a:extLst>
          </p:cNvPr>
          <p:cNvSpPr txBox="1"/>
          <p:nvPr/>
        </p:nvSpPr>
        <p:spPr>
          <a:xfrm>
            <a:off x="10356437" y="4907347"/>
            <a:ext cx="464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431126C-8AFC-CF4C-BF57-CC090BF9B459}"/>
              </a:ext>
            </a:extLst>
          </p:cNvPr>
          <p:cNvSpPr txBox="1"/>
          <p:nvPr/>
        </p:nvSpPr>
        <p:spPr>
          <a:xfrm>
            <a:off x="8479919" y="4898826"/>
            <a:ext cx="464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2B33546-6762-BE48-A530-0F22FCE1B07D}"/>
              </a:ext>
            </a:extLst>
          </p:cNvPr>
          <p:cNvSpPr/>
          <p:nvPr/>
        </p:nvSpPr>
        <p:spPr>
          <a:xfrm>
            <a:off x="663299" y="2528876"/>
            <a:ext cx="412124" cy="415344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C69E378-295E-9648-9A55-9C7E1BFCB12C}"/>
              </a:ext>
            </a:extLst>
          </p:cNvPr>
          <p:cNvSpPr/>
          <p:nvPr/>
        </p:nvSpPr>
        <p:spPr>
          <a:xfrm>
            <a:off x="1308426" y="2528876"/>
            <a:ext cx="412124" cy="415344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FF5363F-D3DC-1F4C-AE22-818799E381E9}"/>
              </a:ext>
            </a:extLst>
          </p:cNvPr>
          <p:cNvSpPr/>
          <p:nvPr/>
        </p:nvSpPr>
        <p:spPr>
          <a:xfrm>
            <a:off x="1951517" y="2528876"/>
            <a:ext cx="412124" cy="41534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A66BE2E-CADE-0348-8869-E6EE10F3947E}"/>
              </a:ext>
            </a:extLst>
          </p:cNvPr>
          <p:cNvSpPr/>
          <p:nvPr/>
        </p:nvSpPr>
        <p:spPr>
          <a:xfrm>
            <a:off x="2596644" y="2531913"/>
            <a:ext cx="412124" cy="41534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C0A6251-4680-8B4A-931B-BB15D630F50B}"/>
              </a:ext>
            </a:extLst>
          </p:cNvPr>
          <p:cNvSpPr/>
          <p:nvPr/>
        </p:nvSpPr>
        <p:spPr>
          <a:xfrm>
            <a:off x="3243807" y="2531913"/>
            <a:ext cx="412124" cy="41534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02EE180-6DEC-5A4E-9530-216B212CC7BE}"/>
              </a:ext>
            </a:extLst>
          </p:cNvPr>
          <p:cNvSpPr/>
          <p:nvPr/>
        </p:nvSpPr>
        <p:spPr>
          <a:xfrm>
            <a:off x="3886898" y="2529402"/>
            <a:ext cx="412124" cy="41534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E2E40DC-493B-B34B-A292-41A867CCCF28}"/>
              </a:ext>
            </a:extLst>
          </p:cNvPr>
          <p:cNvSpPr/>
          <p:nvPr/>
        </p:nvSpPr>
        <p:spPr>
          <a:xfrm>
            <a:off x="4529989" y="2528876"/>
            <a:ext cx="412124" cy="41534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0F6B7E5-9F9F-0744-8DC9-F5AFAFC807C1}"/>
              </a:ext>
            </a:extLst>
          </p:cNvPr>
          <p:cNvSpPr/>
          <p:nvPr/>
        </p:nvSpPr>
        <p:spPr>
          <a:xfrm>
            <a:off x="5179615" y="2528876"/>
            <a:ext cx="412124" cy="41534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91F0409-BD80-444D-9125-51D4C400D719}"/>
              </a:ext>
            </a:extLst>
          </p:cNvPr>
          <p:cNvSpPr/>
          <p:nvPr/>
        </p:nvSpPr>
        <p:spPr>
          <a:xfrm>
            <a:off x="5827314" y="2529402"/>
            <a:ext cx="412124" cy="41534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05C31DA-7EBC-F74E-B9BC-0E40EF31BEB1}"/>
              </a:ext>
            </a:extLst>
          </p:cNvPr>
          <p:cNvSpPr/>
          <p:nvPr/>
        </p:nvSpPr>
        <p:spPr>
          <a:xfrm>
            <a:off x="6473404" y="2528876"/>
            <a:ext cx="412124" cy="41534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chemeClr val="bg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0D986A3-C912-8444-8833-56E7A30866CA}"/>
              </a:ext>
            </a:extLst>
          </p:cNvPr>
          <p:cNvSpPr/>
          <p:nvPr/>
        </p:nvSpPr>
        <p:spPr>
          <a:xfrm>
            <a:off x="7120567" y="2529228"/>
            <a:ext cx="412124" cy="41534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F9327C1-D264-F64D-85D2-B12BF1FE0600}"/>
              </a:ext>
            </a:extLst>
          </p:cNvPr>
          <p:cNvSpPr/>
          <p:nvPr/>
        </p:nvSpPr>
        <p:spPr>
          <a:xfrm>
            <a:off x="7767730" y="2534000"/>
            <a:ext cx="412124" cy="41534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6072EC1-8612-D842-AD05-8DBBC98E24BC}"/>
              </a:ext>
            </a:extLst>
          </p:cNvPr>
          <p:cNvSpPr/>
          <p:nvPr/>
        </p:nvSpPr>
        <p:spPr>
          <a:xfrm>
            <a:off x="8414893" y="2529402"/>
            <a:ext cx="412124" cy="41534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14CE7F1-72AC-404B-91F7-1E13625312B3}"/>
              </a:ext>
            </a:extLst>
          </p:cNvPr>
          <p:cNvSpPr/>
          <p:nvPr/>
        </p:nvSpPr>
        <p:spPr>
          <a:xfrm>
            <a:off x="9009924" y="2534000"/>
            <a:ext cx="412124" cy="41534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D1BB74B-2190-E942-83FB-FF1FDBD184AB}"/>
              </a:ext>
            </a:extLst>
          </p:cNvPr>
          <p:cNvSpPr txBox="1"/>
          <p:nvPr/>
        </p:nvSpPr>
        <p:spPr>
          <a:xfrm>
            <a:off x="6471817" y="2555519"/>
            <a:ext cx="464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C653D05-3079-284F-A11C-137A035B6122}"/>
              </a:ext>
            </a:extLst>
          </p:cNvPr>
          <p:cNvSpPr txBox="1"/>
          <p:nvPr/>
        </p:nvSpPr>
        <p:spPr>
          <a:xfrm>
            <a:off x="7774916" y="2549521"/>
            <a:ext cx="464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6800D52-3B64-4045-934A-0CFE9E9AC336}"/>
              </a:ext>
            </a:extLst>
          </p:cNvPr>
          <p:cNvSpPr txBox="1"/>
          <p:nvPr/>
        </p:nvSpPr>
        <p:spPr>
          <a:xfrm>
            <a:off x="8415677" y="2562413"/>
            <a:ext cx="464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7B342BB-9422-4340-A88C-5033B64878CD}"/>
              </a:ext>
            </a:extLst>
          </p:cNvPr>
          <p:cNvSpPr txBox="1"/>
          <p:nvPr/>
        </p:nvSpPr>
        <p:spPr>
          <a:xfrm>
            <a:off x="9021227" y="2555661"/>
            <a:ext cx="464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E307D5C-C89D-1049-885C-E72EEDC69F46}"/>
              </a:ext>
            </a:extLst>
          </p:cNvPr>
          <p:cNvSpPr txBox="1"/>
          <p:nvPr/>
        </p:nvSpPr>
        <p:spPr>
          <a:xfrm>
            <a:off x="7134549" y="2547140"/>
            <a:ext cx="464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D5E7C1-C660-FD4B-95C7-0563D1C6806E}"/>
              </a:ext>
            </a:extLst>
          </p:cNvPr>
          <p:cNvSpPr txBox="1"/>
          <p:nvPr/>
        </p:nvSpPr>
        <p:spPr>
          <a:xfrm>
            <a:off x="142104" y="3378478"/>
            <a:ext cx="11600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States may initiate renewals starting in February, March, or April 2023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374594E3-632F-434F-8E9B-5DCA76D134B8}"/>
              </a:ext>
            </a:extLst>
          </p:cNvPr>
          <p:cNvSpPr txBox="1"/>
          <p:nvPr/>
        </p:nvSpPr>
        <p:spPr>
          <a:xfrm>
            <a:off x="2883156" y="5826941"/>
            <a:ext cx="19395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accent3">
                    <a:lumMod val="75000"/>
                  </a:schemeClr>
                </a:solidFill>
              </a:rPr>
              <a:t>Month 1: </a:t>
            </a:r>
            <a:r>
              <a:rPr lang="en-US" sz="1400" i="1" dirty="0">
                <a:solidFill>
                  <a:schemeClr val="accent3">
                    <a:lumMod val="75000"/>
                  </a:schemeClr>
                </a:solidFill>
              </a:rPr>
              <a:t>Begin initiating unwinding-related renewals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5F50217F-9845-A04F-B9B4-DCB23B17D9D5}"/>
              </a:ext>
            </a:extLst>
          </p:cNvPr>
          <p:cNvSpPr txBox="1"/>
          <p:nvPr/>
        </p:nvSpPr>
        <p:spPr>
          <a:xfrm>
            <a:off x="4671070" y="5817906"/>
            <a:ext cx="23525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002060"/>
                </a:solidFill>
              </a:rPr>
              <a:t>Month 12: </a:t>
            </a:r>
            <a:r>
              <a:rPr lang="en-US" sz="1400" i="1" dirty="0">
                <a:solidFill>
                  <a:srgbClr val="002060"/>
                </a:solidFill>
              </a:rPr>
              <a:t>Last month to initiate unwinding-related renewals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016BFD2-4FED-9249-9427-315930750087}"/>
              </a:ext>
            </a:extLst>
          </p:cNvPr>
          <p:cNvSpPr txBox="1"/>
          <p:nvPr/>
        </p:nvSpPr>
        <p:spPr>
          <a:xfrm>
            <a:off x="7001994" y="5810706"/>
            <a:ext cx="23071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accent1"/>
                </a:solidFill>
              </a:rPr>
              <a:t>Month 14: </a:t>
            </a:r>
            <a:r>
              <a:rPr lang="en-US" sz="1400" i="1" dirty="0">
                <a:solidFill>
                  <a:schemeClr val="accent1"/>
                </a:solidFill>
              </a:rPr>
              <a:t>Last month to complete all unwinding- related E&amp;E actions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149CCA-7916-8841-B19F-A28C265FC2F2}"/>
              </a:ext>
            </a:extLst>
          </p:cNvPr>
          <p:cNvSpPr/>
          <p:nvPr/>
        </p:nvSpPr>
        <p:spPr>
          <a:xfrm>
            <a:off x="803015" y="788323"/>
            <a:ext cx="6412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Terminations may begin April 1, 2023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1CBEEDF-FD31-B328-3EA5-579141FA841B}"/>
              </a:ext>
            </a:extLst>
          </p:cNvPr>
          <p:cNvGrpSpPr/>
          <p:nvPr/>
        </p:nvGrpSpPr>
        <p:grpSpPr>
          <a:xfrm>
            <a:off x="653560" y="1577328"/>
            <a:ext cx="9930365" cy="427243"/>
            <a:chOff x="663299" y="1060868"/>
            <a:chExt cx="9930365" cy="42724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64049F7-6EC3-3623-9F01-D23FA29D333F}"/>
                </a:ext>
              </a:extLst>
            </p:cNvPr>
            <p:cNvSpPr txBox="1"/>
            <p:nvPr/>
          </p:nvSpPr>
          <p:spPr>
            <a:xfrm>
              <a:off x="663299" y="1082072"/>
              <a:ext cx="5417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Feb ‘23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B96B72-D1F3-A3BF-F817-731A778A297F}"/>
                </a:ext>
              </a:extLst>
            </p:cNvPr>
            <p:cNvSpPr txBox="1"/>
            <p:nvPr/>
          </p:nvSpPr>
          <p:spPr>
            <a:xfrm>
              <a:off x="1293167" y="1076048"/>
              <a:ext cx="5417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Mar ‘23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8E31AB3-554D-E06B-19C0-B579956853AC}"/>
                </a:ext>
              </a:extLst>
            </p:cNvPr>
            <p:cNvSpPr txBox="1"/>
            <p:nvPr/>
          </p:nvSpPr>
          <p:spPr>
            <a:xfrm>
              <a:off x="1980349" y="1079002"/>
              <a:ext cx="5417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Apr ‘23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B1925A-88E3-224D-6454-D4F1A94722CD}"/>
                </a:ext>
              </a:extLst>
            </p:cNvPr>
            <p:cNvSpPr txBox="1"/>
            <p:nvPr/>
          </p:nvSpPr>
          <p:spPr>
            <a:xfrm>
              <a:off x="2622280" y="1067694"/>
              <a:ext cx="5417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May ‘23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109B2F5-B2FE-CFCC-801C-A93AB808AA9C}"/>
                </a:ext>
              </a:extLst>
            </p:cNvPr>
            <p:cNvSpPr txBox="1"/>
            <p:nvPr/>
          </p:nvSpPr>
          <p:spPr>
            <a:xfrm>
              <a:off x="3252148" y="1068662"/>
              <a:ext cx="5417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Jun ‘23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6DBA68C-9DF3-0DC2-696D-64C3C0F08783}"/>
                </a:ext>
              </a:extLst>
            </p:cNvPr>
            <p:cNvSpPr txBox="1"/>
            <p:nvPr/>
          </p:nvSpPr>
          <p:spPr>
            <a:xfrm>
              <a:off x="3780017" y="1081882"/>
              <a:ext cx="5417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Jul</a:t>
              </a:r>
            </a:p>
            <a:p>
              <a:pPr algn="ctr"/>
              <a:r>
                <a:rPr lang="en-US" sz="1000" dirty="0"/>
                <a:t> ‘23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2410E7-0C31-D1EA-F894-71D93FC83C31}"/>
                </a:ext>
              </a:extLst>
            </p:cNvPr>
            <p:cNvSpPr txBox="1"/>
            <p:nvPr/>
          </p:nvSpPr>
          <p:spPr>
            <a:xfrm>
              <a:off x="4546524" y="1088001"/>
              <a:ext cx="5417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Aug ‘23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83666AE-7B8C-A07E-228B-A336685DFE05}"/>
                </a:ext>
              </a:extLst>
            </p:cNvPr>
            <p:cNvSpPr txBox="1"/>
            <p:nvPr/>
          </p:nvSpPr>
          <p:spPr>
            <a:xfrm>
              <a:off x="5179204" y="1074394"/>
              <a:ext cx="5417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Sept ‘23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934581F-2C9B-D258-4C45-2AC05FC45ED0}"/>
                </a:ext>
              </a:extLst>
            </p:cNvPr>
            <p:cNvSpPr txBox="1"/>
            <p:nvPr/>
          </p:nvSpPr>
          <p:spPr>
            <a:xfrm>
              <a:off x="5830754" y="1088001"/>
              <a:ext cx="5417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Oct ‘23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8F7D4A7-F91C-D173-E4DE-B3E748087CEE}"/>
                </a:ext>
              </a:extLst>
            </p:cNvPr>
            <p:cNvSpPr txBox="1"/>
            <p:nvPr/>
          </p:nvSpPr>
          <p:spPr>
            <a:xfrm>
              <a:off x="6469984" y="1088001"/>
              <a:ext cx="5417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Nov ‘23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33A8C76-307D-FD0D-6BED-2434D89A8A51}"/>
                </a:ext>
              </a:extLst>
            </p:cNvPr>
            <p:cNvSpPr txBox="1"/>
            <p:nvPr/>
          </p:nvSpPr>
          <p:spPr>
            <a:xfrm>
              <a:off x="7134549" y="1079002"/>
              <a:ext cx="5417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Dec ‘23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D4C8435-33F8-2835-6B03-C06A58D19A05}"/>
                </a:ext>
              </a:extLst>
            </p:cNvPr>
            <p:cNvSpPr txBox="1"/>
            <p:nvPr/>
          </p:nvSpPr>
          <p:spPr>
            <a:xfrm>
              <a:off x="7676299" y="1060868"/>
              <a:ext cx="5417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Jan</a:t>
              </a:r>
            </a:p>
            <a:p>
              <a:pPr algn="ctr"/>
              <a:r>
                <a:rPr lang="en-US" sz="1000" dirty="0"/>
                <a:t> ‘24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035B2D4-E811-691D-A0F8-17186AD14126}"/>
                </a:ext>
              </a:extLst>
            </p:cNvPr>
            <p:cNvSpPr txBox="1"/>
            <p:nvPr/>
          </p:nvSpPr>
          <p:spPr>
            <a:xfrm>
              <a:off x="10051914" y="1074394"/>
              <a:ext cx="5417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May</a:t>
              </a:r>
            </a:p>
            <a:p>
              <a:pPr algn="ctr"/>
              <a:r>
                <a:rPr lang="en-US" sz="1000" dirty="0"/>
                <a:t> ‘24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9542F48-6053-0B49-9ED4-2E1B7EC94586}"/>
                </a:ext>
              </a:extLst>
            </p:cNvPr>
            <p:cNvSpPr txBox="1"/>
            <p:nvPr/>
          </p:nvSpPr>
          <p:spPr>
            <a:xfrm>
              <a:off x="8850649" y="1074394"/>
              <a:ext cx="5417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Mar</a:t>
              </a:r>
            </a:p>
            <a:p>
              <a:pPr algn="ctr"/>
              <a:r>
                <a:rPr lang="en-US" sz="1000" dirty="0"/>
                <a:t> ‘24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E638FDA-CC0A-5D93-51B9-B526A9FED2CA}"/>
                </a:ext>
              </a:extLst>
            </p:cNvPr>
            <p:cNvSpPr txBox="1"/>
            <p:nvPr/>
          </p:nvSpPr>
          <p:spPr>
            <a:xfrm>
              <a:off x="9511216" y="1066040"/>
              <a:ext cx="5417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Apr</a:t>
              </a:r>
            </a:p>
            <a:p>
              <a:pPr algn="ctr"/>
              <a:r>
                <a:rPr lang="en-US" sz="1000" dirty="0"/>
                <a:t> ‘24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6A18128-6F2A-EAD5-D1CF-7015E2E31BC5}"/>
                </a:ext>
              </a:extLst>
            </p:cNvPr>
            <p:cNvSpPr txBox="1"/>
            <p:nvPr/>
          </p:nvSpPr>
          <p:spPr>
            <a:xfrm>
              <a:off x="8248273" y="1082072"/>
              <a:ext cx="5417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Feb</a:t>
              </a:r>
            </a:p>
            <a:p>
              <a:pPr algn="ctr"/>
              <a:r>
                <a:rPr lang="en-US" sz="1000" dirty="0"/>
                <a:t> ‘24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D961BD9-7546-2C62-60A8-703DBA40C584}"/>
              </a:ext>
            </a:extLst>
          </p:cNvPr>
          <p:cNvGrpSpPr/>
          <p:nvPr/>
        </p:nvGrpSpPr>
        <p:grpSpPr>
          <a:xfrm>
            <a:off x="507023" y="5774806"/>
            <a:ext cx="1629713" cy="1065939"/>
            <a:chOff x="10302183" y="2432408"/>
            <a:chExt cx="1629713" cy="925663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2DCB6E3-DCCD-F377-7A91-8C400EAEA027}"/>
                </a:ext>
              </a:extLst>
            </p:cNvPr>
            <p:cNvSpPr/>
            <p:nvPr/>
          </p:nvSpPr>
          <p:spPr>
            <a:xfrm>
              <a:off x="10302183" y="2488015"/>
              <a:ext cx="206062" cy="20432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800E212-D0A7-E2A7-D061-5273E19F4F72}"/>
                </a:ext>
              </a:extLst>
            </p:cNvPr>
            <p:cNvSpPr/>
            <p:nvPr/>
          </p:nvSpPr>
          <p:spPr>
            <a:xfrm>
              <a:off x="10306112" y="2805074"/>
              <a:ext cx="206062" cy="20432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2E22CAF-D2C0-018C-4F92-D8DE37EE6880}"/>
                </a:ext>
              </a:extLst>
            </p:cNvPr>
            <p:cNvSpPr/>
            <p:nvPr/>
          </p:nvSpPr>
          <p:spPr>
            <a:xfrm>
              <a:off x="10311923" y="3142494"/>
              <a:ext cx="206062" cy="2043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C1200DB-AA94-7A13-F55C-0A644E50E35F}"/>
                </a:ext>
              </a:extLst>
            </p:cNvPr>
            <p:cNvSpPr txBox="1"/>
            <p:nvPr/>
          </p:nvSpPr>
          <p:spPr>
            <a:xfrm>
              <a:off x="10506838" y="2432408"/>
              <a:ext cx="140453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Initiate Renewals </a:t>
              </a:r>
            </a:p>
            <a:p>
              <a:r>
                <a:rPr lang="en-US" sz="1000" dirty="0"/>
                <a:t>Only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4188C45-1DC8-6E5E-1B40-727D16495CB3}"/>
                </a:ext>
              </a:extLst>
            </p:cNvPr>
            <p:cNvSpPr txBox="1"/>
            <p:nvPr/>
          </p:nvSpPr>
          <p:spPr>
            <a:xfrm>
              <a:off x="10527360" y="2761146"/>
              <a:ext cx="140453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Initiate Renewals &amp; Process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CC6C122-FD76-5D73-2026-187933B0DA19}"/>
                </a:ext>
              </a:extLst>
            </p:cNvPr>
            <p:cNvSpPr txBox="1"/>
            <p:nvPr/>
          </p:nvSpPr>
          <p:spPr>
            <a:xfrm>
              <a:off x="10524224" y="3111850"/>
              <a:ext cx="140453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Process Renewals Only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4718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610F0-74B2-CF66-C19E-DC9F53A6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Unwinding Timeline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52ADB-D5F8-0A58-1D6F-BFA4F8403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65DFF25-C6CA-2C51-6C82-84857A05A2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243173"/>
              </p:ext>
            </p:extLst>
          </p:nvPr>
        </p:nvGraphicFramePr>
        <p:xfrm>
          <a:off x="431294" y="1703991"/>
          <a:ext cx="11151097" cy="3450018"/>
        </p:xfrm>
        <a:graphic>
          <a:graphicData uri="http://schemas.openxmlformats.org/drawingml/2006/table">
            <a:tbl>
              <a:tblPr/>
              <a:tblGrid>
                <a:gridCol w="1180361">
                  <a:extLst>
                    <a:ext uri="{9D8B030D-6E8A-4147-A177-3AD203B41FA5}">
                      <a16:colId xmlns:a16="http://schemas.microsoft.com/office/drawing/2014/main" val="1115721713"/>
                    </a:ext>
                  </a:extLst>
                </a:gridCol>
                <a:gridCol w="611953">
                  <a:extLst>
                    <a:ext uri="{9D8B030D-6E8A-4147-A177-3AD203B41FA5}">
                      <a16:colId xmlns:a16="http://schemas.microsoft.com/office/drawing/2014/main" val="462733110"/>
                    </a:ext>
                  </a:extLst>
                </a:gridCol>
                <a:gridCol w="625248">
                  <a:extLst>
                    <a:ext uri="{9D8B030D-6E8A-4147-A177-3AD203B41FA5}">
                      <a16:colId xmlns:a16="http://schemas.microsoft.com/office/drawing/2014/main" val="3471159589"/>
                    </a:ext>
                  </a:extLst>
                </a:gridCol>
                <a:gridCol w="625248">
                  <a:extLst>
                    <a:ext uri="{9D8B030D-6E8A-4147-A177-3AD203B41FA5}">
                      <a16:colId xmlns:a16="http://schemas.microsoft.com/office/drawing/2014/main" val="3564659935"/>
                    </a:ext>
                  </a:extLst>
                </a:gridCol>
                <a:gridCol w="625248">
                  <a:extLst>
                    <a:ext uri="{9D8B030D-6E8A-4147-A177-3AD203B41FA5}">
                      <a16:colId xmlns:a16="http://schemas.microsoft.com/office/drawing/2014/main" val="325272792"/>
                    </a:ext>
                  </a:extLst>
                </a:gridCol>
                <a:gridCol w="625248">
                  <a:extLst>
                    <a:ext uri="{9D8B030D-6E8A-4147-A177-3AD203B41FA5}">
                      <a16:colId xmlns:a16="http://schemas.microsoft.com/office/drawing/2014/main" val="2329114193"/>
                    </a:ext>
                  </a:extLst>
                </a:gridCol>
                <a:gridCol w="625248">
                  <a:extLst>
                    <a:ext uri="{9D8B030D-6E8A-4147-A177-3AD203B41FA5}">
                      <a16:colId xmlns:a16="http://schemas.microsoft.com/office/drawing/2014/main" val="1210127072"/>
                    </a:ext>
                  </a:extLst>
                </a:gridCol>
                <a:gridCol w="625248">
                  <a:extLst>
                    <a:ext uri="{9D8B030D-6E8A-4147-A177-3AD203B41FA5}">
                      <a16:colId xmlns:a16="http://schemas.microsoft.com/office/drawing/2014/main" val="3292478192"/>
                    </a:ext>
                  </a:extLst>
                </a:gridCol>
                <a:gridCol w="726631">
                  <a:extLst>
                    <a:ext uri="{9D8B030D-6E8A-4147-A177-3AD203B41FA5}">
                      <a16:colId xmlns:a16="http://schemas.microsoft.com/office/drawing/2014/main" val="644723986"/>
                    </a:ext>
                  </a:extLst>
                </a:gridCol>
                <a:gridCol w="625248">
                  <a:extLst>
                    <a:ext uri="{9D8B030D-6E8A-4147-A177-3AD203B41FA5}">
                      <a16:colId xmlns:a16="http://schemas.microsoft.com/office/drawing/2014/main" val="2342814892"/>
                    </a:ext>
                  </a:extLst>
                </a:gridCol>
                <a:gridCol w="700039">
                  <a:extLst>
                    <a:ext uri="{9D8B030D-6E8A-4147-A177-3AD203B41FA5}">
                      <a16:colId xmlns:a16="http://schemas.microsoft.com/office/drawing/2014/main" val="265173571"/>
                    </a:ext>
                  </a:extLst>
                </a:gridCol>
                <a:gridCol w="688406">
                  <a:extLst>
                    <a:ext uri="{9D8B030D-6E8A-4147-A177-3AD203B41FA5}">
                      <a16:colId xmlns:a16="http://schemas.microsoft.com/office/drawing/2014/main" val="2790890557"/>
                    </a:ext>
                  </a:extLst>
                </a:gridCol>
                <a:gridCol w="625248">
                  <a:extLst>
                    <a:ext uri="{9D8B030D-6E8A-4147-A177-3AD203B41FA5}">
                      <a16:colId xmlns:a16="http://schemas.microsoft.com/office/drawing/2014/main" val="1290896973"/>
                    </a:ext>
                  </a:extLst>
                </a:gridCol>
                <a:gridCol w="625248">
                  <a:extLst>
                    <a:ext uri="{9D8B030D-6E8A-4147-A177-3AD203B41FA5}">
                      <a16:colId xmlns:a16="http://schemas.microsoft.com/office/drawing/2014/main" val="2172967474"/>
                    </a:ext>
                  </a:extLst>
                </a:gridCol>
                <a:gridCol w="538825">
                  <a:extLst>
                    <a:ext uri="{9D8B030D-6E8A-4147-A177-3AD203B41FA5}">
                      <a16:colId xmlns:a16="http://schemas.microsoft.com/office/drawing/2014/main" val="1865122629"/>
                    </a:ext>
                  </a:extLst>
                </a:gridCol>
                <a:gridCol w="538825">
                  <a:extLst>
                    <a:ext uri="{9D8B030D-6E8A-4147-A177-3AD203B41FA5}">
                      <a16:colId xmlns:a16="http://schemas.microsoft.com/office/drawing/2014/main" val="2707094652"/>
                    </a:ext>
                  </a:extLst>
                </a:gridCol>
                <a:gridCol w="538825">
                  <a:extLst>
                    <a:ext uri="{9D8B030D-6E8A-4147-A177-3AD203B41FA5}">
                      <a16:colId xmlns:a16="http://schemas.microsoft.com/office/drawing/2014/main" val="3822849734"/>
                    </a:ext>
                  </a:extLst>
                </a:gridCol>
              </a:tblGrid>
              <a:tr h="29357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1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en-US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732" marR="95732" marT="47866" marB="4786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  <a:endParaRPr lang="en-US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732" marR="95732" marT="47866" marB="4786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786651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February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</a:t>
                      </a:r>
                      <a:endParaRPr lang="en-US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 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June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July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November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December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February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</a:t>
                      </a:r>
                      <a:endParaRPr lang="en-US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</a:t>
                      </a:r>
                      <a:endParaRPr lang="en-US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  <a:endParaRPr lang="en-US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818549"/>
                  </a:ext>
                </a:extLst>
              </a:tr>
              <a:tr h="152029">
                <a:tc gridSpan="17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732" marR="95732" marT="47866" marB="47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802371"/>
                  </a:ext>
                </a:extLst>
              </a:tr>
              <a:tr h="36737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Feb (60 day)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8505347"/>
                  </a:ext>
                </a:extLst>
              </a:tr>
              <a:tr h="36737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Feb (75/90 day)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 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5265160"/>
                  </a:ext>
                </a:extLst>
              </a:tr>
              <a:tr h="157696">
                <a:tc gridSpan="17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732" marR="95732" marT="47866" marB="47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238150"/>
                  </a:ext>
                </a:extLst>
              </a:tr>
              <a:tr h="36737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March (60 day)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146933"/>
                  </a:ext>
                </a:extLst>
              </a:tr>
              <a:tr h="36737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March (75/90 day)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 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345290"/>
                  </a:ext>
                </a:extLst>
              </a:tr>
              <a:tr h="0">
                <a:tc gridSpan="17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732" marR="95732" marT="47866" marB="47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612465"/>
                  </a:ext>
                </a:extLst>
              </a:tr>
              <a:tr h="36737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April (60 day)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6362657"/>
                  </a:ext>
                </a:extLst>
              </a:tr>
              <a:tr h="36737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April (75/90 day)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 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&amp; 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endParaRPr lang="en-US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2" marR="9972" marT="9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24074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4C9E699-4E12-929B-01F6-05F1C34C596F}"/>
              </a:ext>
            </a:extLst>
          </p:cNvPr>
          <p:cNvSpPr/>
          <p:nvPr/>
        </p:nvSpPr>
        <p:spPr>
          <a:xfrm>
            <a:off x="1321816" y="5393867"/>
            <a:ext cx="568411" cy="3640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732698-1BBE-AB94-57CA-7070D96C9938}"/>
              </a:ext>
            </a:extLst>
          </p:cNvPr>
          <p:cNvSpPr txBox="1"/>
          <p:nvPr/>
        </p:nvSpPr>
        <p:spPr>
          <a:xfrm>
            <a:off x="1890227" y="5400507"/>
            <a:ext cx="3665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month of Medicaid terminations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80180E-7AC0-5624-A125-6190C7B0AC1E}"/>
              </a:ext>
            </a:extLst>
          </p:cNvPr>
          <p:cNvSpPr txBox="1"/>
          <p:nvPr/>
        </p:nvSpPr>
        <p:spPr>
          <a:xfrm>
            <a:off x="2071460" y="959417"/>
            <a:ext cx="2059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Continuous coverage requirement ends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6231A01-711D-1C98-39F3-A9A73FD7A7F7}"/>
              </a:ext>
            </a:extLst>
          </p:cNvPr>
          <p:cNvCxnSpPr>
            <a:cxnSpLocks/>
          </p:cNvCxnSpPr>
          <p:nvPr/>
        </p:nvCxnSpPr>
        <p:spPr>
          <a:xfrm>
            <a:off x="2845816" y="1416589"/>
            <a:ext cx="0" cy="5427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560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40EB8-BB6B-71EF-05BD-15FD8030D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00"/>
            <a:ext cx="12420600" cy="1036638"/>
          </a:xfrm>
        </p:spPr>
        <p:txBody>
          <a:bodyPr>
            <a:normAutofit/>
          </a:bodyPr>
          <a:lstStyle/>
          <a:p>
            <a:r>
              <a:rPr lang="en-US" sz="3400" dirty="0"/>
              <a:t>Significant Transparency and Accountability Provisions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5E487-FC83-84C0-9ED6-E46EAB6E16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384800" cy="4705079"/>
          </a:xfrm>
        </p:spPr>
        <p:txBody>
          <a:bodyPr>
            <a:normAutofit/>
          </a:bodyPr>
          <a:lstStyle/>
          <a:p>
            <a:r>
              <a:rPr lang="en-US" dirty="0"/>
              <a:t>Requires timely reporting of specific Medicaid related data that states should already reporting or getting ready to collect and report</a:t>
            </a:r>
          </a:p>
          <a:p>
            <a:r>
              <a:rPr lang="en-US" dirty="0"/>
              <a:t>Applies to CHIP</a:t>
            </a:r>
          </a:p>
          <a:p>
            <a:r>
              <a:rPr lang="en-US" dirty="0"/>
              <a:t>Adds Marketplace data reporting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3A020E-D97E-066E-B4B8-71AAA0CA8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572000"/>
          </a:xfrm>
        </p:spPr>
        <p:txBody>
          <a:bodyPr>
            <a:normAutofit/>
          </a:bodyPr>
          <a:lstStyle/>
          <a:p>
            <a:r>
              <a:rPr lang="en-US" dirty="0"/>
              <a:t>Directs CMS to publicly report the data </a:t>
            </a:r>
          </a:p>
          <a:p>
            <a:r>
              <a:rPr lang="en-US" dirty="0"/>
              <a:t>Boosts accountability</a:t>
            </a:r>
          </a:p>
          <a:p>
            <a:pPr lvl="1"/>
            <a:r>
              <a:rPr lang="en-US" dirty="0"/>
              <a:t>Following federal redetermination requirements and reporting data is required even if states choose to forgo the enhanced FMAP</a:t>
            </a:r>
          </a:p>
          <a:p>
            <a:pPr lvl="1"/>
            <a:r>
              <a:rPr lang="en-US" dirty="0"/>
              <a:t>Financial penalties for noncompliance</a:t>
            </a:r>
          </a:p>
          <a:p>
            <a:pPr lvl="1"/>
            <a:r>
              <a:rPr lang="en-US" dirty="0"/>
              <a:t>Additional enforcement authority for CMS 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BE6357-846D-31CC-4B24-58F76F283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44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6AE9A-3ACC-69CB-76F4-3ED26FCA2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Data Reporting Requirements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DEFC19-4848-8549-E02F-65BCADE76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gradFill flip="none" rotWithShape="1">
            <a:gsLst>
              <a:gs pos="0">
                <a:srgbClr val="DCA61E">
                  <a:tint val="66000"/>
                  <a:satMod val="160000"/>
                </a:srgbClr>
              </a:gs>
              <a:gs pos="50000">
                <a:srgbClr val="DCA61E">
                  <a:tint val="44500"/>
                  <a:satMod val="160000"/>
                </a:srgbClr>
              </a:gs>
              <a:gs pos="100000">
                <a:srgbClr val="DCA61E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anchor="ctr"/>
          <a:lstStyle/>
          <a:p>
            <a:pPr algn="ctr"/>
            <a:r>
              <a:rPr lang="en-US" dirty="0"/>
              <a:t>Medicaid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890AF-F646-BFC0-6094-9F3A2E0DD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251075"/>
            <a:ext cx="5386917" cy="3692525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Renewals initiated</a:t>
            </a:r>
            <a:r>
              <a:rPr lang="en-US" dirty="0">
                <a:effectLst/>
              </a:rPr>
              <a:t> </a:t>
            </a:r>
          </a:p>
          <a:p>
            <a:r>
              <a:rPr lang="en-US" dirty="0"/>
              <a:t>Total # people renewed </a:t>
            </a:r>
          </a:p>
          <a:p>
            <a:r>
              <a:rPr lang="en-US" dirty="0"/>
              <a:t># renewed via ex </a:t>
            </a:r>
            <a:r>
              <a:rPr lang="en-US" dirty="0" err="1"/>
              <a:t>parte</a:t>
            </a:r>
            <a:r>
              <a:rPr lang="en-US" dirty="0"/>
              <a:t> (administrative renewals)</a:t>
            </a:r>
          </a:p>
          <a:p>
            <a:r>
              <a:rPr lang="en-US" dirty="0"/>
              <a:t># total </a:t>
            </a:r>
            <a:r>
              <a:rPr lang="en-US" dirty="0" err="1"/>
              <a:t>disenrollments</a:t>
            </a:r>
            <a:endParaRPr lang="en-US" dirty="0"/>
          </a:p>
          <a:p>
            <a:r>
              <a:rPr lang="en-US" dirty="0"/>
              <a:t># of procedural </a:t>
            </a:r>
            <a:r>
              <a:rPr lang="en-US" dirty="0" err="1"/>
              <a:t>disenrollments</a:t>
            </a:r>
            <a:endParaRPr lang="en-US" dirty="0"/>
          </a:p>
          <a:p>
            <a:r>
              <a:rPr lang="en-US" dirty="0"/>
              <a:t>Call center volume, wait times, abandonment rate </a:t>
            </a:r>
          </a:p>
          <a:p>
            <a:r>
              <a:rPr lang="en-US" dirty="0"/>
              <a:t>Other data specified by HHS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64E1AFB-1E80-D833-121F-80F62CCE85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gradFill flip="none" rotWithShape="1">
            <a:gsLst>
              <a:gs pos="0">
                <a:srgbClr val="DCA61E">
                  <a:tint val="66000"/>
                  <a:satMod val="160000"/>
                </a:srgbClr>
              </a:gs>
              <a:gs pos="50000">
                <a:srgbClr val="DCA61E">
                  <a:tint val="44500"/>
                  <a:satMod val="160000"/>
                </a:srgbClr>
              </a:gs>
              <a:gs pos="100000">
                <a:srgbClr val="DCA61E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anchor="ctr"/>
          <a:lstStyle/>
          <a:p>
            <a:pPr algn="ctr"/>
            <a:r>
              <a:rPr lang="en-US" dirty="0"/>
              <a:t>Marketplace Data</a:t>
            </a:r>
            <a:r>
              <a:rPr lang="en-US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9FD651-74CF-0B04-A700-D48A37AB15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8" y="2251075"/>
            <a:ext cx="5541432" cy="3921125"/>
          </a:xfrm>
        </p:spPr>
        <p:txBody>
          <a:bodyPr>
            <a:normAutofit/>
          </a:bodyPr>
          <a:lstStyle/>
          <a:p>
            <a:r>
              <a:rPr lang="en-US" dirty="0"/>
              <a:t>Accounts transfers </a:t>
            </a:r>
            <a:r>
              <a:rPr lang="en-US" u="sng" dirty="0"/>
              <a:t>received</a:t>
            </a:r>
            <a:r>
              <a:rPr lang="en-US" dirty="0"/>
              <a:t> from Medicaid</a:t>
            </a:r>
            <a:r>
              <a:rPr lang="en-US" dirty="0">
                <a:solidFill>
                  <a:srgbClr val="C00000"/>
                </a:solidFill>
              </a:rPr>
              <a:t>**</a:t>
            </a:r>
          </a:p>
          <a:p>
            <a:r>
              <a:rPr lang="en-US" dirty="0"/>
              <a:t># of people determined eligible for a QHP or BHP </a:t>
            </a:r>
          </a:p>
          <a:p>
            <a:pPr lvl="1"/>
            <a:r>
              <a:rPr lang="en-US" dirty="0"/>
              <a:t>(BHP only applies to NY and MN)</a:t>
            </a:r>
          </a:p>
          <a:p>
            <a:r>
              <a:rPr lang="en-US" dirty="0"/>
              <a:t># of people who selected plans or enroll in BHP</a:t>
            </a:r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r>
              <a:rPr lang="en-US" sz="1800" i="1" dirty="0">
                <a:solidFill>
                  <a:srgbClr val="C00000"/>
                </a:solidFill>
              </a:rPr>
              <a:t>* 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</a:rPr>
              <a:t>CMS may report on behalf of states using the FFM.</a:t>
            </a:r>
          </a:p>
          <a:p>
            <a:pPr marL="0" indent="0">
              <a:buNone/>
            </a:pPr>
            <a:r>
              <a:rPr lang="en-US" sz="1800" i="1" dirty="0">
                <a:solidFill>
                  <a:srgbClr val="C00000"/>
                </a:solidFill>
              </a:rPr>
              <a:t>**</a:t>
            </a:r>
            <a:r>
              <a:rPr lang="en-US" sz="1800" i="1" dirty="0"/>
              <a:t>Does not apply to SBM states with integrated Medicaid/Marketplace eligibility system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2444C7-708F-4FD1-F69A-5F4D65E73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25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062892-CC87-99BF-5490-F56E4E878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744" y="628649"/>
            <a:ext cx="5386917" cy="1001713"/>
          </a:xfrm>
          <a:gradFill flip="none" rotWithShape="1">
            <a:gsLst>
              <a:gs pos="0">
                <a:srgbClr val="DCA61E">
                  <a:tint val="66000"/>
                  <a:satMod val="160000"/>
                </a:srgbClr>
              </a:gs>
              <a:gs pos="50000">
                <a:srgbClr val="DCA61E">
                  <a:tint val="44500"/>
                  <a:satMod val="160000"/>
                </a:srgbClr>
              </a:gs>
              <a:gs pos="100000">
                <a:srgbClr val="DCA61E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algn="ctr"/>
            <a:r>
              <a:rPr lang="en-US" sz="2800" dirty="0"/>
              <a:t>Other Supplemental Data Required by CMS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5E487-FC83-84C0-9ED6-E46EAB6E1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717675"/>
            <a:ext cx="5386917" cy="43021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# of pending and completed applications </a:t>
            </a:r>
          </a:p>
          <a:p>
            <a:pPr lvl="1"/>
            <a:r>
              <a:rPr lang="en-US" dirty="0"/>
              <a:t>Disaggregated by MAGI/other and disability-related coverage</a:t>
            </a:r>
          </a:p>
          <a:p>
            <a:r>
              <a:rPr lang="en-US" dirty="0"/>
              <a:t># of incomplete renewals</a:t>
            </a:r>
          </a:p>
          <a:p>
            <a:r>
              <a:rPr lang="en-US" dirty="0"/>
              <a:t># of outstanding renewals to be completed</a:t>
            </a:r>
          </a:p>
          <a:p>
            <a:r>
              <a:rPr lang="en-US" dirty="0"/>
              <a:t># of overdue fair hearings</a:t>
            </a:r>
          </a:p>
          <a:p>
            <a:r>
              <a:rPr lang="en-US" dirty="0"/>
              <a:t># people renewed using pre-populated form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Unwinding Data Specifications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3D78FA-5474-22FA-CF17-3F1CA926B7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628650"/>
            <a:ext cx="5389033" cy="1001712"/>
          </a:xfrm>
          <a:gradFill flip="none" rotWithShape="1">
            <a:gsLst>
              <a:gs pos="0">
                <a:srgbClr val="DCA61E">
                  <a:tint val="66000"/>
                  <a:satMod val="160000"/>
                </a:srgbClr>
              </a:gs>
              <a:gs pos="50000">
                <a:srgbClr val="DCA61E">
                  <a:tint val="44500"/>
                  <a:satMod val="160000"/>
                </a:srgbClr>
              </a:gs>
              <a:gs pos="100000">
                <a:srgbClr val="DCA61E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algn="ctr"/>
            <a:r>
              <a:rPr lang="en-US" sz="2800" dirty="0"/>
              <a:t>Additional Performance Indicator Data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3E1EEA1-CE3C-63A7-D0CB-787B8E2EEE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8" y="1717675"/>
            <a:ext cx="5389033" cy="36925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Enrollment </a:t>
            </a:r>
          </a:p>
          <a:p>
            <a:pPr lvl="1"/>
            <a:r>
              <a:rPr lang="en-US" dirty="0"/>
              <a:t>Disaggregated by age or eligibility group; MAGI or non-MAGI</a:t>
            </a:r>
          </a:p>
          <a:p>
            <a:r>
              <a:rPr lang="en-US" dirty="0"/>
              <a:t>Application processing times</a:t>
            </a:r>
          </a:p>
          <a:p>
            <a:pPr lvl="1"/>
            <a:r>
              <a:rPr lang="en-US" dirty="0"/>
              <a:t>MAGI and non-MAGI reported separately based on different time frames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Performance Indicator Data Dictionary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BE6357-846D-31CC-4B24-58F76F283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63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8-2 unwinding webinar TB and JS" id="{F59BD089-F363-ED4A-AE27-D72610DCB088}" vid="{B4A761EB-2D6F-CB4B-A8D8-E435BAB227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8-2 unwinding webinar TB and JS</Template>
  <TotalTime>6652</TotalTime>
  <Words>1278</Words>
  <Application>Microsoft Macintosh PowerPoint</Application>
  <PresentationFormat>Widescreen</PresentationFormat>
  <Paragraphs>350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Helvetica</vt:lpstr>
      <vt:lpstr>System Font Regular</vt:lpstr>
      <vt:lpstr>Wingdings</vt:lpstr>
      <vt:lpstr>Office Theme</vt:lpstr>
      <vt:lpstr>PowerPoint Presentation</vt:lpstr>
      <vt:lpstr>New Framework For End of Continuous Coverage</vt:lpstr>
      <vt:lpstr>Current Guidance and Expectations for States</vt:lpstr>
      <vt:lpstr>MOE Requirements Starting April 1, 2023</vt:lpstr>
      <vt:lpstr>PowerPoint Presentation</vt:lpstr>
      <vt:lpstr>Unwinding Timeline</vt:lpstr>
      <vt:lpstr>Significant Transparency and Accountability Provisions</vt:lpstr>
      <vt:lpstr>Specific Data Reporting Requirements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Wagner</dc:creator>
  <cp:lastModifiedBy>Tricia Brooks</cp:lastModifiedBy>
  <cp:revision>49</cp:revision>
  <cp:lastPrinted>2023-01-05T00:50:42Z</cp:lastPrinted>
  <dcterms:created xsi:type="dcterms:W3CDTF">2021-08-02T13:16:19Z</dcterms:created>
  <dcterms:modified xsi:type="dcterms:W3CDTF">2023-01-05T19:14:45Z</dcterms:modified>
</cp:coreProperties>
</file>